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6" r:id="rId5"/>
    <p:sldId id="268" r:id="rId6"/>
    <p:sldId id="269" r:id="rId7"/>
    <p:sldId id="270" r:id="rId8"/>
    <p:sldId id="271" r:id="rId9"/>
    <p:sldId id="261" r:id="rId10"/>
    <p:sldId id="267" r:id="rId11"/>
    <p:sldId id="272" r:id="rId12"/>
    <p:sldId id="273" r:id="rId13"/>
    <p:sldId id="274" r:id="rId14"/>
    <p:sldId id="275" r:id="rId15"/>
    <p:sldId id="276" r:id="rId16"/>
    <p:sldId id="277" r:id="rId17"/>
    <p:sldId id="264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89" r:id="rId31"/>
    <p:sldId id="291" r:id="rId32"/>
    <p:sldId id="292" r:id="rId33"/>
    <p:sldId id="293" r:id="rId34"/>
    <p:sldId id="26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MAHASISWA%20BARU%20%20%20UNIKA%20ATMA%20JAYA%20&#8211;%20JAKARTA,%202024(1-54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MAHASISWA%20BARU%20%20%20UNIKA%20ATMA%20JAYA%20&#8211;%20JAKARTA,%202024(1-54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MAHASISWA%20BARU%20%20%20UNIKA%20ATMA%20JAYA%20&#8211;%20JAKARTA,%202024(1-54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MAHASISWA%20BARU%20%20%20UNIKA%20ATMA%20JAYA%20&#8211;%20JAKARTA,%202024(1-54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MAHASISWA%20BARU%20%20%20UNIKA%20ATMA%20JAYA%20&#8211;%20JAKARTA,%202024(1-54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MAHASISWA%20BARU%20%20%20UNIKA%20ATMA%20JAYA%20&#8211;%20JAKARTA,%202024(1-54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KUESIONER%20MAHASISWA%20BARU%20%20%20UNIKA%20ATMA%20JAYA%20&#8211;%20JAKARTA,%202024(1-54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OneDrive%20-%20UNIKA%20ATMA%20JAYA\Documents\Survey\Mahasiswa%20Baru\DATA%20FIX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STATUS TEMPAT TINGGAL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9ED-4A43-9373-1A81EF7ABB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9ED-4A43-9373-1A81EF7ABB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9ED-4A43-9373-1A81EF7ABB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19ED-4A43-9373-1A81EF7ABB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19ED-4A43-9373-1A81EF7ABB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19ED-4A43-9373-1A81EF7ABB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'Status Tempat Tinggal'!$D$5:$D$10</c:f>
              <c:strCache>
                <c:ptCount val="6"/>
                <c:pt idx="0">
                  <c:v>Milik Keluarga</c:v>
                </c:pt>
                <c:pt idx="1">
                  <c:v>Milik Sendiri</c:v>
                </c:pt>
                <c:pt idx="2">
                  <c:v>Sewa/Kost</c:v>
                </c:pt>
                <c:pt idx="3">
                  <c:v>Menumpang Keluarga</c:v>
                </c:pt>
                <c:pt idx="4">
                  <c:v>Dormitory</c:v>
                </c:pt>
                <c:pt idx="5">
                  <c:v>Other</c:v>
                </c:pt>
              </c:strCache>
            </c:strRef>
          </c:cat>
          <c:val>
            <c:numRef>
              <c:f>'Status Tempat Tinggal'!$E$5:$E$10</c:f>
              <c:numCache>
                <c:formatCode>General</c:formatCode>
                <c:ptCount val="6"/>
                <c:pt idx="0">
                  <c:v>313</c:v>
                </c:pt>
                <c:pt idx="1">
                  <c:v>13</c:v>
                </c:pt>
                <c:pt idx="2">
                  <c:v>135</c:v>
                </c:pt>
                <c:pt idx="3">
                  <c:v>29</c:v>
                </c:pt>
                <c:pt idx="4">
                  <c:v>43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9ED-4A43-9373-1A81EF7ABB9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'Layanan Pendft MABA'!$H$547:$H$551</c:f>
              <c:strCache>
                <c:ptCount val="5"/>
                <c:pt idx="0">
                  <c:v>Pengumuman hasil ujian tepat waktu</c:v>
                </c:pt>
                <c:pt idx="1">
                  <c:v>Kejelasan informasi jadwal   pendaftaran dan Lokasi pendaftaran</c:v>
                </c:pt>
                <c:pt idx="2">
                  <c:v>Kejelasan layanan tata   cara dan sistem pembayaran</c:v>
                </c:pt>
                <c:pt idx="3">
                  <c:v>Penanganan masalah dan informasi memadai</c:v>
                </c:pt>
                <c:pt idx="4">
                  <c:v>Secara keseluruhan layanan penerimaan mahasiswa baru memenuhi harapan</c:v>
                </c:pt>
              </c:strCache>
            </c:strRef>
          </c:cat>
          <c:val>
            <c:numRef>
              <c:f>'Layanan Pendft MABA'!$I$547:$I$551</c:f>
              <c:numCache>
                <c:formatCode>General</c:formatCode>
                <c:ptCount val="5"/>
                <c:pt idx="0" formatCode="0.00">
                  <c:v>3.3</c:v>
                </c:pt>
                <c:pt idx="1">
                  <c:v>3.31</c:v>
                </c:pt>
                <c:pt idx="2">
                  <c:v>3.29</c:v>
                </c:pt>
                <c:pt idx="3">
                  <c:v>3.28</c:v>
                </c:pt>
                <c:pt idx="4">
                  <c:v>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9-482F-BE71-20B56B0B2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916303"/>
        <c:axId val="295918223"/>
        <c:axId val="843275263"/>
      </c:bar3DChart>
      <c:catAx>
        <c:axId val="29591630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18223"/>
        <c:crosses val="autoZero"/>
        <c:auto val="1"/>
        <c:lblAlgn val="ctr"/>
        <c:lblOffset val="100"/>
        <c:noMultiLvlLbl val="0"/>
      </c:catAx>
      <c:valAx>
        <c:axId val="295918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916303"/>
        <c:crosses val="autoZero"/>
        <c:crossBetween val="between"/>
      </c:valAx>
      <c:serAx>
        <c:axId val="843275263"/>
        <c:scaling>
          <c:orientation val="minMax"/>
        </c:scaling>
        <c:delete val="1"/>
        <c:axPos val="b"/>
        <c:majorTickMark val="out"/>
        <c:minorTickMark val="none"/>
        <c:tickLblPos val="nextTo"/>
        <c:crossAx val="295918223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'Layanan Penerimaan '!$I$547:$I$552</c:f>
              <c:strCache>
                <c:ptCount val="6"/>
                <c:pt idx="0">
                  <c:v>Pengumuman hasil ujian tepat waktu2</c:v>
                </c:pt>
                <c:pt idx="1">
                  <c:v>Kejelasan informasi jadwal   pendaftaran dan Lokasi pendaftaran</c:v>
                </c:pt>
                <c:pt idx="2">
                  <c:v>Kejelasan layanan tata   cara dan sistem pembayaran</c:v>
                </c:pt>
                <c:pt idx="3">
                  <c:v>Penanganan masalah dan   informasi pendaftaran memadai</c:v>
                </c:pt>
                <c:pt idx="4">
                  <c:v>Proses pendaftaran secara online mudah dilakukan</c:v>
                </c:pt>
                <c:pt idx="5">
                  <c:v>Secara keseluruhan   layanan penerimaan mahasiswa baru memenuhi harapan</c:v>
                </c:pt>
              </c:strCache>
            </c:strRef>
          </c:cat>
          <c:val>
            <c:numRef>
              <c:f>'Layanan Penerimaan '!$J$547:$J$552</c:f>
              <c:numCache>
                <c:formatCode>0.00</c:formatCode>
                <c:ptCount val="6"/>
                <c:pt idx="0">
                  <c:v>3.3</c:v>
                </c:pt>
                <c:pt idx="1">
                  <c:v>3.32</c:v>
                </c:pt>
                <c:pt idx="2">
                  <c:v>3.29</c:v>
                </c:pt>
                <c:pt idx="3">
                  <c:v>3.28</c:v>
                </c:pt>
                <c:pt idx="4">
                  <c:v>3.33</c:v>
                </c:pt>
                <c:pt idx="5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91-41B1-8057-2CE7DA6CA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21578879"/>
        <c:axId val="821590879"/>
        <c:axId val="0"/>
      </c:bar3DChart>
      <c:catAx>
        <c:axId val="82157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590879"/>
        <c:crosses val="autoZero"/>
        <c:auto val="1"/>
        <c:lblAlgn val="ctr"/>
        <c:lblOffset val="100"/>
        <c:noMultiLvlLbl val="0"/>
      </c:catAx>
      <c:valAx>
        <c:axId val="82159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5788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'Reputasi UAJ'!$H$547:$H$552</c:f>
              <c:strCache>
                <c:ptCount val="6"/>
                <c:pt idx="0">
                  <c:v>Kampus yang disiplin   &amp; berkualitas</c:v>
                </c:pt>
                <c:pt idx="1">
                  <c:v>Kampus inklusif dengan   latar belakang yang beragam</c:v>
                </c:pt>
                <c:pt idx="2">
                  <c:v>Salah satu kampus swasta   terbaik di Indonesia</c:v>
                </c:pt>
                <c:pt idx="3">
                  <c:v>Kampus dengan lingkungan yang nyaman</c:v>
                </c:pt>
                <c:pt idx="4">
                  <c:v>Profesional dalam pembelajaran dan pelayanan</c:v>
                </c:pt>
                <c:pt idx="5">
                  <c:v>Kampus dengan banyak prestasi </c:v>
                </c:pt>
              </c:strCache>
            </c:strRef>
          </c:cat>
          <c:val>
            <c:numRef>
              <c:f>'Reputasi UAJ'!$I$547:$I$552</c:f>
              <c:numCache>
                <c:formatCode>0.00</c:formatCode>
                <c:ptCount val="6"/>
                <c:pt idx="0">
                  <c:v>3.46</c:v>
                </c:pt>
                <c:pt idx="1">
                  <c:v>3.39</c:v>
                </c:pt>
                <c:pt idx="2">
                  <c:v>3.5</c:v>
                </c:pt>
                <c:pt idx="3">
                  <c:v>3.41</c:v>
                </c:pt>
                <c:pt idx="4">
                  <c:v>3.4</c:v>
                </c:pt>
                <c:pt idx="5">
                  <c:v>3.44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9-4F4D-8BAC-2C31E1531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1686111"/>
        <c:axId val="641684671"/>
        <c:axId val="0"/>
      </c:bar3DChart>
      <c:catAx>
        <c:axId val="6416861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84671"/>
        <c:crosses val="autoZero"/>
        <c:auto val="1"/>
        <c:lblAlgn val="ctr"/>
        <c:lblOffset val="100"/>
        <c:noMultiLvlLbl val="0"/>
      </c:catAx>
      <c:valAx>
        <c:axId val="64168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68611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'Sistem Perkuliahan'!$H$547:$H$551</c:f>
              <c:strCache>
                <c:ptCount val="5"/>
                <c:pt idx="0">
                  <c:v>Pengelolaan waktu studi yang baik</c:v>
                </c:pt>
                <c:pt idx="1">
                  <c:v>Dosen berkualitas dan berdedikasi</c:v>
                </c:pt>
                <c:pt idx="2">
                  <c:v>Sumber belajar mudah didapat</c:v>
                </c:pt>
                <c:pt idx="3">
                  <c:v>Suasana belajar mendukung</c:v>
                </c:pt>
                <c:pt idx="4">
                  <c:v>Proses pembelajaran menyenangkan</c:v>
                </c:pt>
              </c:strCache>
            </c:strRef>
          </c:cat>
          <c:val>
            <c:numRef>
              <c:f>'Sistem Perkuliahan'!$I$547:$I$551</c:f>
              <c:numCache>
                <c:formatCode>0.00</c:formatCode>
                <c:ptCount val="5"/>
                <c:pt idx="0">
                  <c:v>3.31</c:v>
                </c:pt>
                <c:pt idx="1">
                  <c:v>3.4</c:v>
                </c:pt>
                <c:pt idx="2">
                  <c:v>3.32</c:v>
                </c:pt>
                <c:pt idx="3">
                  <c:v>3.31</c:v>
                </c:pt>
                <c:pt idx="4">
                  <c:v>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2-47DD-B746-02A911C0F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3732943"/>
        <c:axId val="643720943"/>
        <c:axId val="0"/>
      </c:bar3DChart>
      <c:catAx>
        <c:axId val="64373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20943"/>
        <c:crosses val="autoZero"/>
        <c:auto val="1"/>
        <c:lblAlgn val="ctr"/>
        <c:lblOffset val="100"/>
        <c:noMultiLvlLbl val="0"/>
      </c:catAx>
      <c:valAx>
        <c:axId val="64372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373294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'Kehidupan Kampus'!$H$547:$H$551</c:f>
              <c:strCache>
                <c:ptCount val="5"/>
                <c:pt idx="0">
                  <c:v>Tidak ada diskriminasi &amp; senioritas</c:v>
                </c:pt>
                <c:pt idx="1">
                  <c:v>Kehidupan kampus   mahasiswa-karyawan-dosen menyenangkan</c:v>
                </c:pt>
                <c:pt idx="2">
                  <c:v>Tersedia pilihan sarana   pengembangan diri yang mencukupi (kegiatan,UKM,dll)</c:v>
                </c:pt>
                <c:pt idx="3">
                  <c:v>Keteraturan dalam perkuliahan</c:v>
                </c:pt>
                <c:pt idx="4">
                  <c:v>Sistem Student Life Journey mudah dipahami</c:v>
                </c:pt>
              </c:strCache>
            </c:strRef>
          </c:cat>
          <c:val>
            <c:numRef>
              <c:f>'Kehidupan Kampus'!$I$547:$I$551</c:f>
              <c:numCache>
                <c:formatCode>0.00</c:formatCode>
                <c:ptCount val="5"/>
                <c:pt idx="0">
                  <c:v>3.23</c:v>
                </c:pt>
                <c:pt idx="1">
                  <c:v>3.34</c:v>
                </c:pt>
                <c:pt idx="2">
                  <c:v>3.37</c:v>
                </c:pt>
                <c:pt idx="3">
                  <c:v>3.35</c:v>
                </c:pt>
                <c:pt idx="4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8-47CF-A982-44A1920C7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8247423"/>
        <c:axId val="798246943"/>
        <c:axId val="0"/>
      </c:bar3DChart>
      <c:catAx>
        <c:axId val="79824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46943"/>
        <c:crosses val="autoZero"/>
        <c:auto val="1"/>
        <c:lblAlgn val="ctr"/>
        <c:lblOffset val="100"/>
        <c:noMultiLvlLbl val="0"/>
      </c:catAx>
      <c:valAx>
        <c:axId val="79824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24742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'Layanan &amp; Fasilitas'!$I$547:$I$552</c:f>
              <c:strCache>
                <c:ptCount val="6"/>
                <c:pt idx="0">
                  <c:v>Lokasi mudah dijangkau</c:v>
                </c:pt>
                <c:pt idx="1">
                  <c:v>Lingkungan bersih dan asri</c:v>
                </c:pt>
                <c:pt idx="2">
                  <c:v>Sarana belajar mengajar  memadai (ruang kelas, computer, LCD, kursi)</c:v>
                </c:pt>
                <c:pt idx="3">
                  <c:v>Ruang kelas dan ruang   belajar nyaman</c:v>
                </c:pt>
                <c:pt idx="4">
                  <c:v>Akses WIFI dan internet memadai</c:v>
                </c:pt>
                <c:pt idx="5">
                  <c:v>Prasarana kampus (toilet, perpustakaan, kantin) memadai</c:v>
                </c:pt>
              </c:strCache>
            </c:strRef>
          </c:cat>
          <c:val>
            <c:numRef>
              <c:f>'Layanan &amp; Fasilitas'!$J$547:$J$552</c:f>
              <c:numCache>
                <c:formatCode>0.00</c:formatCode>
                <c:ptCount val="6"/>
                <c:pt idx="0">
                  <c:v>3.34</c:v>
                </c:pt>
                <c:pt idx="1">
                  <c:v>3.38</c:v>
                </c:pt>
                <c:pt idx="2">
                  <c:v>3.25</c:v>
                </c:pt>
                <c:pt idx="3">
                  <c:v>3.28</c:v>
                </c:pt>
                <c:pt idx="4">
                  <c:v>2.97</c:v>
                </c:pt>
                <c:pt idx="5">
                  <c:v>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1-4DA6-8EA5-1B84CE111C5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04505231"/>
        <c:axId val="804498991"/>
        <c:axId val="0"/>
      </c:bar3DChart>
      <c:catAx>
        <c:axId val="804505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498991"/>
        <c:crosses val="autoZero"/>
        <c:auto val="1"/>
        <c:lblAlgn val="ctr"/>
        <c:lblOffset val="100"/>
        <c:noMultiLvlLbl val="0"/>
      </c:catAx>
      <c:valAx>
        <c:axId val="804498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5052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Grafik Survey Mahasiswa Baru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'Rata-Rata'!$C$4:$C$10</c:f>
              <c:strCache>
                <c:ptCount val="7"/>
                <c:pt idx="0">
                  <c:v>Promosi &amp; Informasi Mahasiswa Baru</c:v>
                </c:pt>
                <c:pt idx="1">
                  <c:v>Layanan Pendaftaran Mahasiswa Baru</c:v>
                </c:pt>
                <c:pt idx="2">
                  <c:v>Layanan Penerimaan Mahasiswa Baru</c:v>
                </c:pt>
                <c:pt idx="3">
                  <c:v>Reputasi Atma Jaya</c:v>
                </c:pt>
                <c:pt idx="4">
                  <c:v>Sistem Perkuliahan</c:v>
                </c:pt>
                <c:pt idx="5">
                  <c:v>Kehidupan Kampus</c:v>
                </c:pt>
                <c:pt idx="6">
                  <c:v>Layanan dan Fasilitas</c:v>
                </c:pt>
              </c:strCache>
            </c:strRef>
          </c:cat>
          <c:val>
            <c:numRef>
              <c:f>'Rata-Rata'!$D$4:$D$10</c:f>
              <c:numCache>
                <c:formatCode>0.00</c:formatCode>
                <c:ptCount val="7"/>
                <c:pt idx="0">
                  <c:v>3.29</c:v>
                </c:pt>
                <c:pt idx="1">
                  <c:v>3.3</c:v>
                </c:pt>
                <c:pt idx="2">
                  <c:v>3.31</c:v>
                </c:pt>
                <c:pt idx="3">
                  <c:v>3.43</c:v>
                </c:pt>
                <c:pt idx="4">
                  <c:v>3.33</c:v>
                </c:pt>
                <c:pt idx="5">
                  <c:v>3.3</c:v>
                </c:pt>
                <c:pt idx="6">
                  <c:v>3.23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1-4E95-9EDA-1E97FD0D6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5979007"/>
        <c:axId val="715978047"/>
        <c:axId val="0"/>
      </c:bar3DChart>
      <c:catAx>
        <c:axId val="71597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78047"/>
        <c:crosses val="autoZero"/>
        <c:auto val="1"/>
        <c:lblAlgn val="ctr"/>
        <c:lblOffset val="100"/>
        <c:noMultiLvlLbl val="0"/>
      </c:catAx>
      <c:valAx>
        <c:axId val="71597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59790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Rata-Rata Kepuasan Mahasiswa Baru di Fakultas Unika Atma Jaya - 2024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'Rata-Rata'!$C$21:$C$28</c:f>
              <c:strCache>
                <c:ptCount val="8"/>
                <c:pt idx="0">
                  <c:v>FEB</c:v>
                </c:pt>
                <c:pt idx="1">
                  <c:v>FH</c:v>
                </c:pt>
                <c:pt idx="2">
                  <c:v>FIABIKOM</c:v>
                </c:pt>
                <c:pt idx="3">
                  <c:v>FKIK</c:v>
                </c:pt>
                <c:pt idx="4">
                  <c:v>FP</c:v>
                </c:pt>
                <c:pt idx="5">
                  <c:v>FPB</c:v>
                </c:pt>
                <c:pt idx="6">
                  <c:v>FT</c:v>
                </c:pt>
                <c:pt idx="7">
                  <c:v>FTB</c:v>
                </c:pt>
              </c:strCache>
            </c:strRef>
          </c:cat>
          <c:val>
            <c:numRef>
              <c:f>'Rata-Rata'!$D$21:$D$28</c:f>
              <c:numCache>
                <c:formatCode>General</c:formatCode>
                <c:ptCount val="8"/>
                <c:pt idx="0">
                  <c:v>3.31</c:v>
                </c:pt>
                <c:pt idx="1">
                  <c:v>3.32</c:v>
                </c:pt>
                <c:pt idx="2">
                  <c:v>3.32</c:v>
                </c:pt>
                <c:pt idx="3">
                  <c:v>3.32</c:v>
                </c:pt>
                <c:pt idx="4">
                  <c:v>3.31</c:v>
                </c:pt>
                <c:pt idx="5">
                  <c:v>3.32</c:v>
                </c:pt>
                <c:pt idx="6">
                  <c:v>3.32</c:v>
                </c:pt>
                <c:pt idx="7">
                  <c:v>3.31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AB-459D-BABE-D57E1D96D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3024287"/>
        <c:axId val="783025247"/>
        <c:axId val="0"/>
      </c:bar3DChart>
      <c:catAx>
        <c:axId val="78302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25247"/>
        <c:crosses val="autoZero"/>
        <c:auto val="1"/>
        <c:lblAlgn val="ctr"/>
        <c:lblOffset val="100"/>
        <c:noMultiLvlLbl val="0"/>
      </c:catAx>
      <c:valAx>
        <c:axId val="78302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0242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2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'Info ttg UAJ'!$D$5:$D$12</c:f>
              <c:strCache>
                <c:ptCount val="8"/>
                <c:pt idx="0">
                  <c:v>Orangtua/Keluarga</c:v>
                </c:pt>
                <c:pt idx="1">
                  <c:v>Teman</c:v>
                </c:pt>
                <c:pt idx="2">
                  <c:v>Sekolah</c:v>
                </c:pt>
                <c:pt idx="3">
                  <c:v>Website Resmi UAJ</c:v>
                </c:pt>
                <c:pt idx="4">
                  <c:v>Brosur/E-Poster</c:v>
                </c:pt>
                <c:pt idx="5">
                  <c:v>Surat Kabar</c:v>
                </c:pt>
                <c:pt idx="6">
                  <c:v>Media Sosial (IG, TikTok, dll)</c:v>
                </c:pt>
                <c:pt idx="7">
                  <c:v>Other</c:v>
                </c:pt>
              </c:strCache>
            </c:strRef>
          </c:cat>
          <c:val>
            <c:numRef>
              <c:f>'Info ttg UAJ'!$E$5:$E$12</c:f>
              <c:numCache>
                <c:formatCode>General</c:formatCode>
                <c:ptCount val="8"/>
                <c:pt idx="0">
                  <c:v>282</c:v>
                </c:pt>
                <c:pt idx="1">
                  <c:v>58</c:v>
                </c:pt>
                <c:pt idx="2">
                  <c:v>105</c:v>
                </c:pt>
                <c:pt idx="3">
                  <c:v>30</c:v>
                </c:pt>
                <c:pt idx="4">
                  <c:v>14</c:v>
                </c:pt>
                <c:pt idx="5">
                  <c:v>1</c:v>
                </c:pt>
                <c:pt idx="6">
                  <c:v>36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4-430A-8515-B93324BFB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308365295"/>
        <c:axId val="308367215"/>
        <c:axId val="0"/>
      </c:bar3DChart>
      <c:catAx>
        <c:axId val="308365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67215"/>
        <c:crosses val="autoZero"/>
        <c:auto val="1"/>
        <c:lblAlgn val="ctr"/>
        <c:lblOffset val="100"/>
        <c:noMultiLvlLbl val="0"/>
      </c:catAx>
      <c:valAx>
        <c:axId val="308367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6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'Sumber Info ttg UAJ'!$E$5:$E$17</c:f>
              <c:strCache>
                <c:ptCount val="13"/>
                <c:pt idx="0">
                  <c:v>Pameran Pendidikan</c:v>
                </c:pt>
                <c:pt idx="1">
                  <c:v>Kegiatan Sains, Seni dan OR</c:v>
                </c:pt>
                <c:pt idx="2">
                  <c:v>Iklan di Media Cetak</c:v>
                </c:pt>
                <c:pt idx="3">
                  <c:v>Media Sosial</c:v>
                </c:pt>
                <c:pt idx="4">
                  <c:v>Iklan Elektronik/Radio</c:v>
                </c:pt>
                <c:pt idx="5">
                  <c:v>Acara Edufair</c:v>
                </c:pt>
                <c:pt idx="6">
                  <c:v>Workshop di Sekolah</c:v>
                </c:pt>
                <c:pt idx="7">
                  <c:v>Roadshow Paroki</c:v>
                </c:pt>
                <c:pt idx="8">
                  <c:v>Keluarga/Kerabat</c:v>
                </c:pt>
                <c:pt idx="9">
                  <c:v>Alumni UAJ</c:v>
                </c:pt>
                <c:pt idx="10">
                  <c:v>Karyawan UAJ</c:v>
                </c:pt>
                <c:pt idx="11">
                  <c:v>Teman</c:v>
                </c:pt>
                <c:pt idx="12">
                  <c:v>Other</c:v>
                </c:pt>
              </c:strCache>
            </c:strRef>
          </c:cat>
          <c:val>
            <c:numRef>
              <c:f>'Sumber Info ttg UAJ'!$F$5:$F$17</c:f>
              <c:numCache>
                <c:formatCode>General</c:formatCode>
                <c:ptCount val="13"/>
                <c:pt idx="0">
                  <c:v>117</c:v>
                </c:pt>
                <c:pt idx="1">
                  <c:v>5</c:v>
                </c:pt>
                <c:pt idx="2">
                  <c:v>33</c:v>
                </c:pt>
                <c:pt idx="3">
                  <c:v>305</c:v>
                </c:pt>
                <c:pt idx="4">
                  <c:v>10</c:v>
                </c:pt>
                <c:pt idx="5">
                  <c:v>161</c:v>
                </c:pt>
                <c:pt idx="6">
                  <c:v>69</c:v>
                </c:pt>
                <c:pt idx="7">
                  <c:v>17</c:v>
                </c:pt>
                <c:pt idx="8">
                  <c:v>223</c:v>
                </c:pt>
                <c:pt idx="9">
                  <c:v>80</c:v>
                </c:pt>
                <c:pt idx="10">
                  <c:v>14</c:v>
                </c:pt>
                <c:pt idx="11">
                  <c:v>96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2A-4CDE-AFD7-861000E2BA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7963999"/>
        <c:axId val="187962079"/>
      </c:barChart>
      <c:catAx>
        <c:axId val="187963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62079"/>
        <c:crosses val="autoZero"/>
        <c:auto val="1"/>
        <c:lblAlgn val="ctr"/>
        <c:lblOffset val="100"/>
        <c:noMultiLvlLbl val="0"/>
      </c:catAx>
      <c:valAx>
        <c:axId val="187962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63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Mendaftar ke</a:t>
            </a:r>
            <a:r>
              <a:rPr lang="en-US" baseline="0"/>
              <a:t> pts lain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168-4CD4-8755-FB333AB283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68-4CD4-8755-FB333AB283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'Daftar PTS Lain'!$E$5:$E$6</c:f>
              <c:strCache>
                <c:ptCount val="2"/>
                <c:pt idx="0">
                  <c:v>Ya</c:v>
                </c:pt>
                <c:pt idx="1">
                  <c:v>Tidak</c:v>
                </c:pt>
              </c:strCache>
            </c:strRef>
          </c:cat>
          <c:val>
            <c:numRef>
              <c:f>'Daftar PTS Lain'!$F$5:$F$6</c:f>
              <c:numCache>
                <c:formatCode>General</c:formatCode>
                <c:ptCount val="2"/>
                <c:pt idx="0">
                  <c:v>110</c:v>
                </c:pt>
                <c:pt idx="1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8-4CD4-8755-FB333AB283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pts yang DIPILIH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332-4820-A28E-5F9A36CE3E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332-4820-A28E-5F9A36CE3E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332-4820-A28E-5F9A36CE3E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332-4820-A28E-5F9A36CE3E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332-4820-A28E-5F9A36CE3E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332-4820-A28E-5F9A36CE3E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'Daftar PTS Lain'!$I$5:$I$10</c:f>
              <c:strCache>
                <c:ptCount val="6"/>
                <c:pt idx="0">
                  <c:v>Unive Binus</c:v>
                </c:pt>
                <c:pt idx="1">
                  <c:v>UPH</c:v>
                </c:pt>
                <c:pt idx="2">
                  <c:v>UNTAR</c:v>
                </c:pt>
                <c:pt idx="3">
                  <c:v>TRISAKTI</c:v>
                </c:pt>
                <c:pt idx="4">
                  <c:v>PRSATYA MULIA</c:v>
                </c:pt>
                <c:pt idx="5">
                  <c:v>Other</c:v>
                </c:pt>
              </c:strCache>
            </c:strRef>
          </c:cat>
          <c:val>
            <c:numRef>
              <c:f>'Daftar PTS Lain'!$J$5:$J$10</c:f>
              <c:numCache>
                <c:formatCode>General</c:formatCode>
                <c:ptCount val="6"/>
                <c:pt idx="0">
                  <c:v>29</c:v>
                </c:pt>
                <c:pt idx="1">
                  <c:v>43</c:v>
                </c:pt>
                <c:pt idx="2">
                  <c:v>24</c:v>
                </c:pt>
                <c:pt idx="3">
                  <c:v>14</c:v>
                </c:pt>
                <c:pt idx="4">
                  <c:v>5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332-4820-A28E-5F9A36CE3E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pendorong utama pilihan prodi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'Pendorong Utama'!$E$6:$E$13</c:f>
              <c:strCache>
                <c:ptCount val="8"/>
                <c:pt idx="0">
                  <c:v>Keinginan Sendiri</c:v>
                </c:pt>
                <c:pt idx="1">
                  <c:v>Permintaan Orangtua</c:v>
                </c:pt>
                <c:pt idx="2">
                  <c:v>Beasiswa yang Ditawarkan</c:v>
                </c:pt>
                <c:pt idx="3">
                  <c:v>Ikut Teman</c:v>
                </c:pt>
                <c:pt idx="4">
                  <c:v>Guru SMA/BK</c:v>
                </c:pt>
                <c:pt idx="5">
                  <c:v>Besaran Biaya Studi/Cicilan</c:v>
                </c:pt>
                <c:pt idx="6">
                  <c:v>Promosi yang ditawrkan</c:v>
                </c:pt>
                <c:pt idx="7">
                  <c:v>Other</c:v>
                </c:pt>
              </c:strCache>
            </c:strRef>
          </c:cat>
          <c:val>
            <c:numRef>
              <c:f>'Pendorong Utama'!$F$6:$F$13</c:f>
              <c:numCache>
                <c:formatCode>General</c:formatCode>
                <c:ptCount val="8"/>
                <c:pt idx="0">
                  <c:v>419</c:v>
                </c:pt>
                <c:pt idx="1">
                  <c:v>62</c:v>
                </c:pt>
                <c:pt idx="2">
                  <c:v>32</c:v>
                </c:pt>
                <c:pt idx="3">
                  <c:v>4</c:v>
                </c:pt>
                <c:pt idx="4">
                  <c:v>1</c:v>
                </c:pt>
                <c:pt idx="5">
                  <c:v>9</c:v>
                </c:pt>
                <c:pt idx="6">
                  <c:v>6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C-4662-8DDC-1E8FB48390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640087471"/>
        <c:axId val="640086511"/>
        <c:axId val="0"/>
      </c:bar3DChart>
      <c:catAx>
        <c:axId val="640087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86511"/>
        <c:crosses val="autoZero"/>
        <c:auto val="1"/>
        <c:lblAlgn val="ctr"/>
        <c:lblOffset val="100"/>
        <c:noMultiLvlLbl val="0"/>
      </c:catAx>
      <c:valAx>
        <c:axId val="6400865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08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Gambaran profil prodi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384-4672-806A-4B1FF636FA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384-4672-806A-4B1FF636FA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384-4672-806A-4B1FF636FA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384-4672-806A-4B1FF636FA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384-4672-806A-4B1FF636FA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384-4672-806A-4B1FF636FA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2384-4672-806A-4B1FF636FA4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2384-4672-806A-4B1FF636FA4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2384-4672-806A-4B1FF636FA4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384-4672-806A-4B1FF636FA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384-4672-806A-4B1FF636FA4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384-4672-806A-4B1FF636FA4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2384-4672-806A-4B1FF636FA4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2384-4672-806A-4B1FF636FA4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2384-4672-806A-4B1FF636FA4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2384-4672-806A-4B1FF636FA47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2384-4672-806A-4B1FF636FA4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2384-4672-806A-4B1FF636F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'Pendorong Utama'!$K$6:$K$14</c:f>
              <c:strCache>
                <c:ptCount val="9"/>
                <c:pt idx="0">
                  <c:v>Unggul</c:v>
                </c:pt>
                <c:pt idx="1">
                  <c:v>Keren</c:v>
                </c:pt>
                <c:pt idx="2">
                  <c:v>Profesional</c:v>
                </c:pt>
                <c:pt idx="3">
                  <c:v>Menarik</c:v>
                </c:pt>
                <c:pt idx="4">
                  <c:v>Menyenangkan</c:v>
                </c:pt>
                <c:pt idx="5">
                  <c:v>Menantang</c:v>
                </c:pt>
                <c:pt idx="6">
                  <c:v>Mudah Dapat Kerja</c:v>
                </c:pt>
                <c:pt idx="7">
                  <c:v>Panggilan Hati</c:v>
                </c:pt>
                <c:pt idx="8">
                  <c:v>Other</c:v>
                </c:pt>
              </c:strCache>
            </c:strRef>
          </c:cat>
          <c:val>
            <c:numRef>
              <c:f>'Pendorong Utama'!$L$6:$L$14</c:f>
              <c:numCache>
                <c:formatCode>General</c:formatCode>
                <c:ptCount val="9"/>
                <c:pt idx="0">
                  <c:v>293</c:v>
                </c:pt>
                <c:pt idx="1">
                  <c:v>187</c:v>
                </c:pt>
                <c:pt idx="2">
                  <c:v>230</c:v>
                </c:pt>
                <c:pt idx="3">
                  <c:v>262</c:v>
                </c:pt>
                <c:pt idx="4">
                  <c:v>149</c:v>
                </c:pt>
                <c:pt idx="5">
                  <c:v>219</c:v>
                </c:pt>
                <c:pt idx="6">
                  <c:v>214</c:v>
                </c:pt>
                <c:pt idx="7">
                  <c:v>147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384-4672-806A-4B1FF636FA4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95A-4F15-8EBD-E758D6F989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95A-4F15-8EBD-E758D6F989A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'Mengikuti Seleksi'!$C$3:$C$4</c:f>
              <c:strCache>
                <c:ptCount val="2"/>
                <c:pt idx="0">
                  <c:v>YA (Mengikuti Seleksi</c:v>
                </c:pt>
                <c:pt idx="1">
                  <c:v>TIDAK (Tidak Mengikuti Seleksi)</c:v>
                </c:pt>
              </c:strCache>
            </c:strRef>
          </c:cat>
          <c:val>
            <c:numRef>
              <c:f>'Mengikuti Seleksi'!$D$3:$D$4</c:f>
              <c:numCache>
                <c:formatCode>General</c:formatCode>
                <c:ptCount val="2"/>
                <c:pt idx="0">
                  <c:v>197</c:v>
                </c:pt>
                <c:pt idx="1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5A-4F15-8EBD-E758D6F989A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'Promosi dan Info MABA'!$J$547:$J$554</c:f>
              <c:strCache>
                <c:ptCount val="8"/>
                <c:pt idx="0">
                  <c:v>Informasi yang jelas mengenai manfaat studi di UAJ </c:v>
                </c:pt>
                <c:pt idx="1">
                  <c:v>Informasi yang memadai   mengenai program studi di UAJ       </c:v>
                </c:pt>
                <c:pt idx="2">
                  <c:v>Informasi yang memadai   mengenai organisasi kemahasiswaan/aktivitas UKM      </c:v>
                </c:pt>
                <c:pt idx="3">
                  <c:v>Informasi yang memadai mengenai biaya dan pembayaran studi </c:v>
                </c:pt>
                <c:pt idx="4">
                  <c:v>Informasi yang memadai mengenai beasiswa/potongan SPP</c:v>
                </c:pt>
                <c:pt idx="5">
                  <c:v>Informasi yang memadai   mengenai skema cicilan untuk mahasiswa baru</c:v>
                </c:pt>
                <c:pt idx="6">
                  <c:v>Tim marketing ramah dan jelas dalam memberikan informasi</c:v>
                </c:pt>
                <c:pt idx="7">
                  <c:v>Secara keseluruhan Informasi  dan promosi Unika Atma Jaya jelas dan mudah dipahami</c:v>
                </c:pt>
              </c:strCache>
            </c:strRef>
          </c:cat>
          <c:val>
            <c:numRef>
              <c:f>'Promosi dan Info MABA'!$K$547:$K$554</c:f>
              <c:numCache>
                <c:formatCode>General</c:formatCode>
                <c:ptCount val="8"/>
                <c:pt idx="0">
                  <c:v>3.33</c:v>
                </c:pt>
                <c:pt idx="1">
                  <c:v>3.33</c:v>
                </c:pt>
                <c:pt idx="2">
                  <c:v>3.23</c:v>
                </c:pt>
                <c:pt idx="3">
                  <c:v>3.27</c:v>
                </c:pt>
                <c:pt idx="4">
                  <c:v>3.25</c:v>
                </c:pt>
                <c:pt idx="5">
                  <c:v>3.24</c:v>
                </c:pt>
                <c:pt idx="6">
                  <c:v>3.34</c:v>
                </c:pt>
                <c:pt idx="7">
                  <c:v>3.35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0E-4552-BB13-97140C8E7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7528927"/>
        <c:axId val="627526527"/>
        <c:axId val="0"/>
      </c:bar3DChart>
      <c:catAx>
        <c:axId val="627528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26527"/>
        <c:crosses val="autoZero"/>
        <c:auto val="1"/>
        <c:lblAlgn val="ctr"/>
        <c:lblOffset val="100"/>
        <c:noMultiLvlLbl val="0"/>
      </c:catAx>
      <c:valAx>
        <c:axId val="627526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52892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364551F1-1A10-6536-D5B9-22C388359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2F135-D2E6-F93B-2786-7FB19D5B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718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E357C-20EC-F4A9-DF61-4D366F8D5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6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B5D2-4D5C-2AB5-458A-6C27A6FA6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F6C28-29EA-D86E-75BB-0D6660F6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2AB9-FE3B-63D4-4D95-8F03442F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22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49E0457-30A3-2B51-2ECA-291761FA12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E479C-DE38-DB62-7147-CF224E996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28975" y="1228724"/>
            <a:ext cx="8126412" cy="4632326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0CA33-5E7A-46D1-191C-124AFBFC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2D35E-509E-EFFA-D490-8B9FB4C5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5EF96-CF8E-873D-FF78-064E3C45F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518AF7-8773-5F7A-11CB-50F1CC5F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228724"/>
            <a:ext cx="2093912" cy="197961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452303-068C-29BF-C0C6-9E9844ED6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208337"/>
            <a:ext cx="2093912" cy="2660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95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B87D484A-5668-E3A4-AA8C-FC621A9FA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CCFFB-7FB4-1387-1D93-3EFB453B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05026"/>
            <a:ext cx="10515600" cy="407193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DC3B6-82D0-6F2F-DC13-7953F048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73F0D-B51B-FE79-B7D1-6A0CD024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41F1-1C18-56E3-452F-D49D99B7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BF63C0-9902-ABF4-EE0A-6C847312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497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B7DF40B8-B739-409E-FD97-4A4991C343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0E9DF-9939-8069-C68A-F8475C87AB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23975"/>
            <a:ext cx="2628900" cy="48529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7DACB-115D-1771-9B47-28DCAAD8E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23975"/>
            <a:ext cx="7734300" cy="48529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9DB8-A188-1609-1B37-DF71DFF4E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34520-A87A-CE9E-0EFA-6224A6AE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87AA-29B1-136C-6392-403927FC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078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6BBDE609-2BB8-1AC8-85AF-53AF859C7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F921B8-D0F3-A40C-95A8-46D8B856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6584-F309-2046-E9F9-48256A8B9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1225"/>
            <a:ext cx="10515600" cy="3995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812B4-F3C4-4804-581F-6F113F96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FB120-CAF1-3B9C-63CD-5982895B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69892-E3D1-8119-5C5A-F72F1723F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34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25C08759-ADAB-C092-2EEC-97820DD23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1D29F-C21D-5C94-F0C5-E5BB44C8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9764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95C34-4375-DF87-87B3-9CB97996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95725"/>
            <a:ext cx="10515600" cy="219392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7F12-CFE8-6CD2-8435-81D46C2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59D40-F3F0-0EC5-900D-A285DC22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47A7-EA94-9888-9F88-E0482193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44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74A56CB8-A188-B681-2CA8-2835BEF1D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CBF58-0E78-BD5E-E2C0-D59DC1E50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4414"/>
            <a:ext cx="5181600" cy="389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483D6-ABE6-4A2F-7C97-6F9ED110D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4413"/>
            <a:ext cx="5181600" cy="38925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C520D-B983-4953-15F0-1591764E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C33FD-5561-C963-B315-DD665C66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E1556-1FAA-77FA-D6D6-104E6B3F3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173E9B-829A-0344-F3D2-9A41D7D36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8298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13A0D422-22DF-F28D-0F54-66865874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B8DF-A203-21D4-CAB7-51C857292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0899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4A9AE-F806-CDE2-6F5A-680E941A3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32907"/>
            <a:ext cx="5157787" cy="32567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93441C-9AD6-BCBE-8967-407A94AB6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899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48BF8-9E03-BA9B-20E5-CFEF8810A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32908"/>
            <a:ext cx="5183188" cy="32567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046C8-6D1C-D9C4-9349-4847000D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848B1-2C5C-3455-05F5-F2784998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A15D0-73B0-5AD1-AEAC-7BB2089E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0468BC-B9A2-30C2-6EEA-1A7DE70E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1783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logos on an orange background&#10;&#10;Description automatically generated">
            <a:extLst>
              <a:ext uri="{FF2B5EF4-FFF2-40B4-BE49-F238E27FC236}">
                <a16:creationId xmlns:a16="http://schemas.microsoft.com/office/drawing/2014/main" id="{7EF7C2BA-8FCB-CA7B-1B74-5D4A57A47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637A5-6C72-54B7-367B-A6F50E4E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393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5CA43-19FE-191C-3335-F164BF17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E746B-9D46-47D8-5550-6406622E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D1B9-8790-1C84-0E2E-F0C0B7CC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85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9B761152-3083-4169-58A3-655F70F67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6BFF7-53E6-964C-B12A-B3A7D4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A54A-050D-945C-E78D-9B29E7DA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30B6-6C65-AA23-3181-33EE943C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270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E4CDCB52-331E-523A-F483-6DFE33805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6BFF7-53E6-964C-B12A-B3A7D479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65A54A-050D-945C-E78D-9B29E7DA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30B6-6C65-AA23-3181-33EE943C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982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6F0F4C0E-40DF-092D-1DDC-52F527DC0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B6F4C-C219-158B-9122-6E35F64E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228724"/>
            <a:ext cx="2093912" cy="197961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A2CD-6E81-9F8A-7A59-1A33DF78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9925" y="1228724"/>
            <a:ext cx="8145463" cy="463232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61185-9236-51CE-B0B2-8AECDA018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208337"/>
            <a:ext cx="2093912" cy="266065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5BD1F-EFF6-39ED-9052-AB5F1656A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9E0F2-9BA4-1D47-1430-6D3F3204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D9236-39CF-E83A-231A-ED33E46A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5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C504-B4A2-B217-8EDD-F9066652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4E4A3-DCFD-A714-D360-92DACA37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E9763-FF6C-694D-E9B2-F44BB60EC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650E1-4EDB-481B-8C83-C44236598CF2}" type="datetimeFigureOut">
              <a:rPr lang="en-ID" smtClean="0"/>
              <a:t>15/01/2025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8747-A9C2-A0A7-18C1-36A25BF61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EC00C-CD10-5054-748C-7275A8937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D781-B62F-4116-BE82-40736142D49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578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5040-0E9B-5A5F-F1D2-D7AB88C42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Survey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Mahasiswa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Baru Unika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Atma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Jaya</a:t>
            </a:r>
            <a:endParaRPr lang="en-ID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3A6AC-C991-47E4-C1A7-95CD6BC6F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chemeClr val="tx1"/>
                </a:solidFill>
              </a:rPr>
              <a:t>Sarjana</a:t>
            </a:r>
            <a:r>
              <a:rPr lang="en-US" sz="2400" b="1" dirty="0">
                <a:solidFill>
                  <a:schemeClr val="tx1"/>
                </a:solidFill>
              </a:rPr>
              <a:t> – S1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2024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5F2F1-30ED-D175-8749-2683CF0AB7DB}"/>
              </a:ext>
            </a:extLst>
          </p:cNvPr>
          <p:cNvSpPr txBox="1"/>
          <p:nvPr/>
        </p:nvSpPr>
        <p:spPr>
          <a:xfrm>
            <a:off x="3048719" y="1396485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LEMBAGA PENJAMINAN MUTU</a:t>
            </a:r>
          </a:p>
        </p:txBody>
      </p:sp>
    </p:spTree>
    <p:extLst>
      <p:ext uri="{BB962C8B-B14F-4D97-AF65-F5344CB8AC3E}">
        <p14:creationId xmlns:p14="http://schemas.microsoft.com/office/powerpoint/2010/main" val="1646864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9F321C-36DA-8E15-92D4-CC76C97D5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err="1"/>
              <a:t>Grafik</a:t>
            </a:r>
            <a:r>
              <a:rPr lang="en-US" sz="3200" b="1" dirty="0"/>
              <a:t> dan </a:t>
            </a:r>
            <a:r>
              <a:rPr lang="en-US" sz="3200" b="1" dirty="0" err="1"/>
              <a:t>Tabel</a:t>
            </a:r>
            <a:r>
              <a:rPr lang="en-US" sz="3200" b="1" dirty="0"/>
              <a:t> Rata-Rata yang </a:t>
            </a:r>
            <a:r>
              <a:rPr lang="en-US" sz="3200" b="1" dirty="0" err="1"/>
              <a:t>Mengikuti</a:t>
            </a:r>
            <a:r>
              <a:rPr lang="en-US" sz="3200" b="1" dirty="0"/>
              <a:t> dan </a:t>
            </a:r>
            <a:r>
              <a:rPr lang="en-US" sz="3200" b="1" dirty="0" err="1"/>
              <a:t>tidak</a:t>
            </a:r>
            <a:r>
              <a:rPr lang="en-US" sz="3200" b="1" dirty="0"/>
              <a:t> </a:t>
            </a:r>
            <a:r>
              <a:rPr lang="en-US" sz="3200" b="1" dirty="0" err="1"/>
              <a:t>Mengikuti</a:t>
            </a:r>
            <a:r>
              <a:rPr lang="en-US" sz="3200" b="1" dirty="0"/>
              <a:t> </a:t>
            </a:r>
            <a:r>
              <a:rPr lang="en-US" sz="3200" b="1" dirty="0" err="1"/>
              <a:t>Seleksi</a:t>
            </a:r>
            <a:r>
              <a:rPr lang="en-US" sz="3200" b="1" dirty="0"/>
              <a:t> Masuk UAJ</a:t>
            </a:r>
            <a:endParaRPr lang="en-ID" sz="3200" b="1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7DAF9952-8138-2774-85B2-23FED6715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639212"/>
              </p:ext>
            </p:extLst>
          </p:nvPr>
        </p:nvGraphicFramePr>
        <p:xfrm>
          <a:off x="838200" y="2560991"/>
          <a:ext cx="3996906" cy="277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DF2DF8E-DEEE-29B1-71F8-4F86C9104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352460"/>
              </p:ext>
            </p:extLst>
          </p:nvPr>
        </p:nvGraphicFramePr>
        <p:xfrm>
          <a:off x="5734651" y="2815327"/>
          <a:ext cx="5619149" cy="1132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1975">
                  <a:extLst>
                    <a:ext uri="{9D8B030D-6E8A-4147-A177-3AD203B41FA5}">
                      <a16:colId xmlns:a16="http://schemas.microsoft.com/office/drawing/2014/main" val="470178298"/>
                    </a:ext>
                  </a:extLst>
                </a:gridCol>
                <a:gridCol w="753376">
                  <a:extLst>
                    <a:ext uri="{9D8B030D-6E8A-4147-A177-3AD203B41FA5}">
                      <a16:colId xmlns:a16="http://schemas.microsoft.com/office/drawing/2014/main" val="3485809825"/>
                    </a:ext>
                  </a:extLst>
                </a:gridCol>
                <a:gridCol w="1052423">
                  <a:extLst>
                    <a:ext uri="{9D8B030D-6E8A-4147-A177-3AD203B41FA5}">
                      <a16:colId xmlns:a16="http://schemas.microsoft.com/office/drawing/2014/main" val="640848820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2623336530"/>
                    </a:ext>
                  </a:extLst>
                </a:gridCol>
                <a:gridCol w="1620326">
                  <a:extLst>
                    <a:ext uri="{9D8B030D-6E8A-4147-A177-3AD203B41FA5}">
                      <a16:colId xmlns:a16="http://schemas.microsoft.com/office/drawing/2014/main" val="1644724207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Kejelasan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400" b="1" u="none" strike="noStrike" dirty="0">
                          <a:effectLst/>
                        </a:rPr>
                        <a:t>  </a:t>
                      </a:r>
                      <a:r>
                        <a:rPr lang="en-US" sz="1400" b="1" u="none" strike="noStrike" dirty="0" err="1">
                          <a:effectLst/>
                        </a:rPr>
                        <a:t>waktu</a:t>
                      </a:r>
                      <a:r>
                        <a:rPr lang="en-US" sz="1400" b="1" u="none" strike="noStrike" dirty="0">
                          <a:effectLst/>
                        </a:rPr>
                        <a:t> dan </a:t>
                      </a:r>
                      <a:r>
                        <a:rPr lang="en-US" sz="1400" b="1" u="none" strike="noStrike" dirty="0" err="1">
                          <a:effectLst/>
                        </a:rPr>
                        <a:t>tempat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ujian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Tempat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ujian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nyaman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Pelaksanaan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ujian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tepat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waktu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        </a:t>
                      </a:r>
                      <a:r>
                        <a:rPr lang="en-US" sz="1400" b="1" u="none" strike="noStrike" dirty="0" err="1">
                          <a:effectLst/>
                        </a:rPr>
                        <a:t>Petunjuk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pengerjaan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ujian</a:t>
                      </a:r>
                      <a:r>
                        <a:rPr lang="en-US" sz="1400" b="1" u="none" strike="noStrike" dirty="0">
                          <a:effectLst/>
                        </a:rPr>
                        <a:t>   </a:t>
                      </a:r>
                      <a:r>
                        <a:rPr lang="en-US" sz="1400" b="1" u="none" strike="noStrike" dirty="0" err="1">
                          <a:effectLst/>
                        </a:rPr>
                        <a:t>jelas</a:t>
                      </a:r>
                      <a:r>
                        <a:rPr lang="en-US" sz="1400" b="1" u="none" strike="noStrike" dirty="0">
                          <a:effectLst/>
                        </a:rPr>
                        <a:t>     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Ketertiban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pelaksanaan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ujian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59255"/>
                  </a:ext>
                </a:extLst>
              </a:tr>
              <a:tr h="2725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4562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E6937F1-8E6A-6C9C-77A0-20B176803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06225"/>
              </p:ext>
            </p:extLst>
          </p:nvPr>
        </p:nvGraphicFramePr>
        <p:xfrm>
          <a:off x="5734651" y="4224918"/>
          <a:ext cx="5358919" cy="86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9726">
                  <a:extLst>
                    <a:ext uri="{9D8B030D-6E8A-4147-A177-3AD203B41FA5}">
                      <a16:colId xmlns:a16="http://schemas.microsoft.com/office/drawing/2014/main" val="3875402006"/>
                    </a:ext>
                  </a:extLst>
                </a:gridCol>
                <a:gridCol w="2078966">
                  <a:extLst>
                    <a:ext uri="{9D8B030D-6E8A-4147-A177-3AD203B41FA5}">
                      <a16:colId xmlns:a16="http://schemas.microsoft.com/office/drawing/2014/main" val="3490387979"/>
                    </a:ext>
                  </a:extLst>
                </a:gridCol>
                <a:gridCol w="1380227">
                  <a:extLst>
                    <a:ext uri="{9D8B030D-6E8A-4147-A177-3AD203B41FA5}">
                      <a16:colId xmlns:a16="http://schemas.microsoft.com/office/drawing/2014/main" val="1841007974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u="none" strike="noStrike" dirty="0">
                          <a:effectLst/>
                        </a:rPr>
                        <a:t>Kejelasan informasi dalam pengurusan berkas </a:t>
                      </a:r>
                      <a:endParaRPr lang="sv-SE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Kemudahan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dalam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pengumpulan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berkas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>
                          <a:effectLst/>
                        </a:rPr>
                        <a:t>Pengumuman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hasil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seleksi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tepat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waktu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2835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3.35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77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52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A4EE6-AC0A-DAEE-ED53-6B59258B2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E729-CDDD-9C17-3582-942A8894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7" y="1194219"/>
            <a:ext cx="2690543" cy="201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SCALE RELIABILITAS DAN VALIDITAS </a:t>
            </a:r>
            <a:endParaRPr lang="en-ID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7FF3667-326D-1E2F-4CE5-E5DEDE9D9BB0}"/>
              </a:ext>
            </a:extLst>
          </p:cNvPr>
          <p:cNvSpPr txBox="1">
            <a:spLocks/>
          </p:cNvSpPr>
          <p:nvPr/>
        </p:nvSpPr>
        <p:spPr>
          <a:xfrm>
            <a:off x="3150079" y="1257872"/>
            <a:ext cx="5181600" cy="29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/>
              <a:t>Layanan Pendaftaran Mahasiswa Baru</a:t>
            </a:r>
            <a:endParaRPr lang="en-US" sz="16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23FA69-F4F3-0DAC-9040-3061C8E5C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09145"/>
              </p:ext>
            </p:extLst>
          </p:nvPr>
        </p:nvGraphicFramePr>
        <p:xfrm>
          <a:off x="425570" y="3320631"/>
          <a:ext cx="24384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63119568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16630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640042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9680764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Case Processing Summary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666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935290"/>
                  </a:ext>
                </a:extLst>
              </a:tr>
              <a:tr h="18415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Cases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Valid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100.0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61956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Excluded</a:t>
                      </a:r>
                      <a:r>
                        <a:rPr lang="en-US" sz="1200" u="none" strike="noStrike" baseline="30000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61191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086491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15182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D2BB53-07A5-933B-EE35-F87C71F2C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13622"/>
              </p:ext>
            </p:extLst>
          </p:nvPr>
        </p:nvGraphicFramePr>
        <p:xfrm>
          <a:off x="807019" y="5114925"/>
          <a:ext cx="1423358" cy="1053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136">
                  <a:extLst>
                    <a:ext uri="{9D8B030D-6E8A-4147-A177-3AD203B41FA5}">
                      <a16:colId xmlns:a16="http://schemas.microsoft.com/office/drawing/2014/main" val="3038104482"/>
                    </a:ext>
                  </a:extLst>
                </a:gridCol>
                <a:gridCol w="595222">
                  <a:extLst>
                    <a:ext uri="{9D8B030D-6E8A-4147-A177-3AD203B41FA5}">
                      <a16:colId xmlns:a16="http://schemas.microsoft.com/office/drawing/2014/main" val="1171795924"/>
                    </a:ext>
                  </a:extLst>
                </a:gridCol>
              </a:tblGrid>
              <a:tr h="49224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Reliability Statistics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82166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Cronbach's Alpha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 of Items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7095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9786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2457FB-D4F6-9F83-08C2-385658D08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922536"/>
              </p:ext>
            </p:extLst>
          </p:nvPr>
        </p:nvGraphicFramePr>
        <p:xfrm>
          <a:off x="3968749" y="1904999"/>
          <a:ext cx="7280095" cy="3641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7623">
                  <a:extLst>
                    <a:ext uri="{9D8B030D-6E8A-4147-A177-3AD203B41FA5}">
                      <a16:colId xmlns:a16="http://schemas.microsoft.com/office/drawing/2014/main" val="2320425338"/>
                    </a:ext>
                  </a:extLst>
                </a:gridCol>
                <a:gridCol w="1043118">
                  <a:extLst>
                    <a:ext uri="{9D8B030D-6E8A-4147-A177-3AD203B41FA5}">
                      <a16:colId xmlns:a16="http://schemas.microsoft.com/office/drawing/2014/main" val="1402609960"/>
                    </a:ext>
                  </a:extLst>
                </a:gridCol>
                <a:gridCol w="1043118">
                  <a:extLst>
                    <a:ext uri="{9D8B030D-6E8A-4147-A177-3AD203B41FA5}">
                      <a16:colId xmlns:a16="http://schemas.microsoft.com/office/drawing/2014/main" val="2528345970"/>
                    </a:ext>
                  </a:extLst>
                </a:gridCol>
                <a:gridCol w="1043118">
                  <a:extLst>
                    <a:ext uri="{9D8B030D-6E8A-4147-A177-3AD203B41FA5}">
                      <a16:colId xmlns:a16="http://schemas.microsoft.com/office/drawing/2014/main" val="687685353"/>
                    </a:ext>
                  </a:extLst>
                </a:gridCol>
                <a:gridCol w="1043118">
                  <a:extLst>
                    <a:ext uri="{9D8B030D-6E8A-4147-A177-3AD203B41FA5}">
                      <a16:colId xmlns:a16="http://schemas.microsoft.com/office/drawing/2014/main" val="272958234"/>
                    </a:ext>
                  </a:extLst>
                </a:gridCol>
              </a:tblGrid>
              <a:tr h="43275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84802"/>
                  </a:ext>
                </a:extLst>
              </a:tr>
              <a:tr h="802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630683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Pengumuman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hasil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ujian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tepat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waktu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13.1867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3.804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0.742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51323"/>
                  </a:ext>
                </a:extLst>
              </a:tr>
              <a:tr h="60163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Kejelasan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jadwal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pendaftaran</a:t>
                      </a:r>
                      <a:r>
                        <a:rPr lang="en-US" sz="1200" b="1" u="none" strike="noStrike" dirty="0">
                          <a:effectLst/>
                        </a:rPr>
                        <a:t> dan Lokasi </a:t>
                      </a:r>
                      <a:r>
                        <a:rPr lang="en-US" sz="1200" b="1" u="none" strike="noStrike" dirty="0" err="1">
                          <a:effectLst/>
                        </a:rPr>
                        <a:t>pendaftaran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13.1774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3.754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0.828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0.913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910979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dirty="0" err="1">
                          <a:effectLst/>
                        </a:rPr>
                        <a:t>Kejelasan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layanan</a:t>
                      </a:r>
                      <a:r>
                        <a:rPr lang="es-ES" sz="1200" b="1" u="none" strike="noStrike" dirty="0">
                          <a:effectLst/>
                        </a:rPr>
                        <a:t> tata   cara dan </a:t>
                      </a:r>
                      <a:r>
                        <a:rPr lang="es-ES" sz="1200" b="1" u="none" strike="noStrike" dirty="0" err="1">
                          <a:effectLst/>
                        </a:rPr>
                        <a:t>sistem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pembayaran</a:t>
                      </a:r>
                      <a:endParaRPr lang="es-E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13.1978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3.715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0.838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0.911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8505410"/>
                  </a:ext>
                </a:extLst>
              </a:tr>
              <a:tr h="40108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Penanganan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masalah</a:t>
                      </a:r>
                      <a:r>
                        <a:rPr lang="en-US" sz="1200" b="1" u="none" strike="noStrike" dirty="0">
                          <a:effectLst/>
                        </a:rPr>
                        <a:t> dan </a:t>
                      </a:r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13.2144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3.724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0.826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597798"/>
                  </a:ext>
                </a:extLst>
              </a:tr>
              <a:tr h="60163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Secara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keseluruhan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layanan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penerimaan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mahasiswa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baru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memenuhi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harapan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13.1830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3.831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0.861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0.908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1155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88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3CD63-BD72-79E0-5896-A5F1F3B49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6D7F-8206-5807-C988-CDFC8185B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7" y="1194219"/>
            <a:ext cx="2690543" cy="201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SCALE RELIABILITAS DAN VALIDITAS </a:t>
            </a:r>
            <a:endParaRPr lang="en-ID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A7F9303-B7BA-8C8D-4A96-4EFB3B273A4A}"/>
              </a:ext>
            </a:extLst>
          </p:cNvPr>
          <p:cNvSpPr txBox="1">
            <a:spLocks/>
          </p:cNvSpPr>
          <p:nvPr/>
        </p:nvSpPr>
        <p:spPr>
          <a:xfrm>
            <a:off x="3150079" y="1257872"/>
            <a:ext cx="5181600" cy="29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/>
              <a:t>Layanan Penerimaan Mahasiswa Baru</a:t>
            </a:r>
            <a:endParaRPr lang="en-US" sz="1600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A7DB08C-319E-08D9-689E-02BA8402B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249596"/>
              </p:ext>
            </p:extLst>
          </p:nvPr>
        </p:nvGraphicFramePr>
        <p:xfrm>
          <a:off x="299498" y="3206768"/>
          <a:ext cx="24384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67814309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23970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501445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25394191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Case Processing Summary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2398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02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Cases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Valid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100.0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2820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Excluded</a:t>
                      </a:r>
                      <a:r>
                        <a:rPr lang="en-US" sz="1200" u="none" strike="noStrike" baseline="30000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918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890399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2646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2827A0-DAF1-564E-4FD6-0089B7F43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91232"/>
              </p:ext>
            </p:extLst>
          </p:nvPr>
        </p:nvGraphicFramePr>
        <p:xfrm>
          <a:off x="909098" y="4994155"/>
          <a:ext cx="1219200" cy="1070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58505264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13147086"/>
                    </a:ext>
                  </a:extLst>
                </a:gridCol>
              </a:tblGrid>
              <a:tr h="5094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Reliability Statistics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1959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Cronbach's Alpha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 of Items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8004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0.950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52323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CAF6EF5-0399-9E50-4434-3920B3729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793918"/>
              </p:ext>
            </p:extLst>
          </p:nvPr>
        </p:nvGraphicFramePr>
        <p:xfrm>
          <a:off x="3651250" y="1952625"/>
          <a:ext cx="7908147" cy="3201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4343">
                  <a:extLst>
                    <a:ext uri="{9D8B030D-6E8A-4147-A177-3AD203B41FA5}">
                      <a16:colId xmlns:a16="http://schemas.microsoft.com/office/drawing/2014/main" val="2975054373"/>
                    </a:ext>
                  </a:extLst>
                </a:gridCol>
                <a:gridCol w="985951">
                  <a:extLst>
                    <a:ext uri="{9D8B030D-6E8A-4147-A177-3AD203B41FA5}">
                      <a16:colId xmlns:a16="http://schemas.microsoft.com/office/drawing/2014/main" val="2603584311"/>
                    </a:ext>
                  </a:extLst>
                </a:gridCol>
                <a:gridCol w="985951">
                  <a:extLst>
                    <a:ext uri="{9D8B030D-6E8A-4147-A177-3AD203B41FA5}">
                      <a16:colId xmlns:a16="http://schemas.microsoft.com/office/drawing/2014/main" val="3904161693"/>
                    </a:ext>
                  </a:extLst>
                </a:gridCol>
                <a:gridCol w="985951">
                  <a:extLst>
                    <a:ext uri="{9D8B030D-6E8A-4147-A177-3AD203B41FA5}">
                      <a16:colId xmlns:a16="http://schemas.microsoft.com/office/drawing/2014/main" val="947136208"/>
                    </a:ext>
                  </a:extLst>
                </a:gridCol>
                <a:gridCol w="985951">
                  <a:extLst>
                    <a:ext uri="{9D8B030D-6E8A-4147-A177-3AD203B41FA5}">
                      <a16:colId xmlns:a16="http://schemas.microsoft.com/office/drawing/2014/main" val="1444627504"/>
                    </a:ext>
                  </a:extLst>
                </a:gridCol>
              </a:tblGrid>
              <a:tr h="34200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85347"/>
                  </a:ext>
                </a:extLst>
              </a:tr>
              <a:tr h="569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96094"/>
                  </a:ext>
                </a:extLst>
              </a:tr>
              <a:tr h="25647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Pengumuman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hasil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ujian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tepat</a:t>
                      </a:r>
                      <a:r>
                        <a:rPr lang="en-US" sz="1200" b="1" u="none" strike="noStrike" dirty="0">
                          <a:effectLst/>
                        </a:rPr>
                        <a:t> waktu2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16.5453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5.622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0.788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683351248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Kejelasan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jadwal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pendaftaran</a:t>
                      </a:r>
                      <a:r>
                        <a:rPr lang="en-US" sz="1200" b="1" u="none" strike="noStrike" dirty="0">
                          <a:effectLst/>
                        </a:rPr>
                        <a:t> dan Lokasi </a:t>
                      </a:r>
                      <a:r>
                        <a:rPr lang="en-US" sz="1200" b="1" u="none" strike="noStrike" dirty="0" err="1">
                          <a:effectLst/>
                        </a:rPr>
                        <a:t>pendaftaran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16.5287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5.513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0.855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63154278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dirty="0" err="1">
                          <a:effectLst/>
                        </a:rPr>
                        <a:t>Kejelasan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layanan</a:t>
                      </a:r>
                      <a:r>
                        <a:rPr lang="es-ES" sz="1200" b="1" u="none" strike="noStrike" dirty="0">
                          <a:effectLst/>
                        </a:rPr>
                        <a:t> tata   cara dan </a:t>
                      </a:r>
                      <a:r>
                        <a:rPr lang="es-ES" sz="1200" b="1" u="none" strike="noStrike" dirty="0" err="1">
                          <a:effectLst/>
                        </a:rPr>
                        <a:t>sistem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pembayaran</a:t>
                      </a:r>
                      <a:endParaRPr lang="es-E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16.5619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5.558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0.866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560147811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Penanganan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masalah</a:t>
                      </a:r>
                      <a:r>
                        <a:rPr lang="en-US" sz="1200" b="1" u="none" strike="noStrike" dirty="0">
                          <a:effectLst/>
                        </a:rPr>
                        <a:t> dan   </a:t>
                      </a:r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pendaftaran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16.5656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5.476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0.872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52574199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Proses </a:t>
                      </a:r>
                      <a:r>
                        <a:rPr lang="en-US" sz="1200" b="1" u="none" strike="noStrike" dirty="0" err="1">
                          <a:effectLst/>
                        </a:rPr>
                        <a:t>pendaftaran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secara</a:t>
                      </a:r>
                      <a:r>
                        <a:rPr lang="en-US" sz="1200" b="1" u="none" strike="noStrike" dirty="0">
                          <a:effectLst/>
                        </a:rPr>
                        <a:t> online </a:t>
                      </a:r>
                      <a:r>
                        <a:rPr lang="en-US" sz="1200" b="1" u="none" strike="noStrike" dirty="0" err="1">
                          <a:effectLst/>
                        </a:rPr>
                        <a:t>mudah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dilakukan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16.5250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5.639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0.814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4253989893"/>
                  </a:ext>
                </a:extLst>
              </a:tr>
              <a:tr h="4068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Secara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keseluruhan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layanan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penerimaan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mahasiswa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baru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memenuhi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harapan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16.5250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5.617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0.885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0.937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50702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4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D3AB6-ACD6-DBCF-CF2A-1920981D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2361C-F539-5564-235D-2A900809B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7" y="1194219"/>
            <a:ext cx="2690543" cy="201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SCALE RELIABILITAS DAN VALIDITAS </a:t>
            </a:r>
            <a:endParaRPr lang="en-ID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B4CD5AD-A3EC-2487-24BA-3A1F4B24BAB8}"/>
              </a:ext>
            </a:extLst>
          </p:cNvPr>
          <p:cNvSpPr txBox="1">
            <a:spLocks/>
          </p:cNvSpPr>
          <p:nvPr/>
        </p:nvSpPr>
        <p:spPr>
          <a:xfrm>
            <a:off x="3150079" y="1257872"/>
            <a:ext cx="5181600" cy="29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/>
              <a:t>Reputasi Atma Jaya</a:t>
            </a:r>
            <a:endParaRPr lang="en-US" sz="16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65D2BE-9289-BF64-2522-78FE23F5B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03411"/>
              </p:ext>
            </p:extLst>
          </p:nvPr>
        </p:nvGraphicFramePr>
        <p:xfrm>
          <a:off x="299498" y="3206768"/>
          <a:ext cx="24384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8276693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775175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2021349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35726642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Case Processing Summary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77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45975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Cases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Valid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100.0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906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Excluded</a:t>
                      </a:r>
                      <a:r>
                        <a:rPr lang="en-US" sz="1200" u="none" strike="noStrike" baseline="30000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941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77140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76234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A4AEE8-121C-B9F9-0167-F86D881AE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85771"/>
              </p:ext>
            </p:extLst>
          </p:nvPr>
        </p:nvGraphicFramePr>
        <p:xfrm>
          <a:off x="748296" y="4967126"/>
          <a:ext cx="1540804" cy="127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02">
                  <a:extLst>
                    <a:ext uri="{9D8B030D-6E8A-4147-A177-3AD203B41FA5}">
                      <a16:colId xmlns:a16="http://schemas.microsoft.com/office/drawing/2014/main" val="372374947"/>
                    </a:ext>
                  </a:extLst>
                </a:gridCol>
                <a:gridCol w="770402">
                  <a:extLst>
                    <a:ext uri="{9D8B030D-6E8A-4147-A177-3AD203B41FA5}">
                      <a16:colId xmlns:a16="http://schemas.microsoft.com/office/drawing/2014/main" val="1941653972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Reliability Statistics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354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Cronbach's Alpha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 of Items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1779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4353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DB3D8C-612B-05A7-B77A-8D280EAFD3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167379"/>
              </p:ext>
            </p:extLst>
          </p:nvPr>
        </p:nvGraphicFramePr>
        <p:xfrm>
          <a:off x="3964675" y="1965323"/>
          <a:ext cx="7180651" cy="4418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9599">
                  <a:extLst>
                    <a:ext uri="{9D8B030D-6E8A-4147-A177-3AD203B41FA5}">
                      <a16:colId xmlns:a16="http://schemas.microsoft.com/office/drawing/2014/main" val="1630871561"/>
                    </a:ext>
                  </a:extLst>
                </a:gridCol>
                <a:gridCol w="1022763">
                  <a:extLst>
                    <a:ext uri="{9D8B030D-6E8A-4147-A177-3AD203B41FA5}">
                      <a16:colId xmlns:a16="http://schemas.microsoft.com/office/drawing/2014/main" val="612805220"/>
                    </a:ext>
                  </a:extLst>
                </a:gridCol>
                <a:gridCol w="1022763">
                  <a:extLst>
                    <a:ext uri="{9D8B030D-6E8A-4147-A177-3AD203B41FA5}">
                      <a16:colId xmlns:a16="http://schemas.microsoft.com/office/drawing/2014/main" val="3145507483"/>
                    </a:ext>
                  </a:extLst>
                </a:gridCol>
                <a:gridCol w="1022763">
                  <a:extLst>
                    <a:ext uri="{9D8B030D-6E8A-4147-A177-3AD203B41FA5}">
                      <a16:colId xmlns:a16="http://schemas.microsoft.com/office/drawing/2014/main" val="2852967150"/>
                    </a:ext>
                  </a:extLst>
                </a:gridCol>
                <a:gridCol w="1022763">
                  <a:extLst>
                    <a:ext uri="{9D8B030D-6E8A-4147-A177-3AD203B41FA5}">
                      <a16:colId xmlns:a16="http://schemas.microsoft.com/office/drawing/2014/main" val="2052244518"/>
                    </a:ext>
                  </a:extLst>
                </a:gridCol>
              </a:tblGrid>
              <a:tr h="4063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900947"/>
                  </a:ext>
                </a:extLst>
              </a:tr>
              <a:tr h="1107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99757"/>
                  </a:ext>
                </a:extLst>
              </a:tr>
              <a:tr h="44746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Kampus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disiplin</a:t>
                      </a:r>
                      <a:r>
                        <a:rPr lang="en-US" sz="1200" b="1" u="none" strike="noStrike" dirty="0">
                          <a:effectLst/>
                        </a:rPr>
                        <a:t>   &amp; </a:t>
                      </a:r>
                      <a:r>
                        <a:rPr lang="en-US" sz="1200" b="1" u="none" strike="noStrike" dirty="0" err="1">
                          <a:effectLst/>
                        </a:rPr>
                        <a:t>berkualitas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17.2366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5.299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0.816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9466202"/>
                  </a:ext>
                </a:extLst>
              </a:tr>
              <a:tr h="44746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Kampus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inklusif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dengan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latar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belakang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beragam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17.2107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5.330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0.820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131269"/>
                  </a:ext>
                </a:extLst>
              </a:tr>
              <a:tr h="44746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Salah </a:t>
                      </a:r>
                      <a:r>
                        <a:rPr lang="en-US" sz="1200" b="1" u="none" strike="noStrike" dirty="0" err="1">
                          <a:effectLst/>
                        </a:rPr>
                        <a:t>satu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kampus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swasta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terbaik</a:t>
                      </a:r>
                      <a:r>
                        <a:rPr lang="en-US" sz="1200" b="1" u="none" strike="noStrike" dirty="0">
                          <a:effectLst/>
                        </a:rPr>
                        <a:t> di Indonesia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17.1978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5.274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0.826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0.929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20023"/>
                  </a:ext>
                </a:extLst>
              </a:tr>
              <a:tr h="44746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Kampus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dengan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lingkungan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nyaman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17.2939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5.212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0.804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0.932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243429"/>
                  </a:ext>
                </a:extLst>
              </a:tr>
              <a:tr h="66737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dirty="0">
                          <a:effectLst/>
                        </a:rPr>
                        <a:t>Profesional </a:t>
                      </a:r>
                      <a:r>
                        <a:rPr lang="es-ES" sz="1200" b="1" u="none" strike="noStrike" dirty="0" err="1">
                          <a:effectLst/>
                        </a:rPr>
                        <a:t>dalam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pembelajaran</a:t>
                      </a:r>
                      <a:r>
                        <a:rPr lang="es-ES" sz="1200" b="1" u="none" strike="noStrike" dirty="0">
                          <a:effectLst/>
                        </a:rPr>
                        <a:t> dan </a:t>
                      </a:r>
                      <a:r>
                        <a:rPr lang="es-ES" sz="1200" b="1" u="none" strike="noStrike" dirty="0" err="1">
                          <a:effectLst/>
                        </a:rPr>
                        <a:t>pelayanan</a:t>
                      </a:r>
                      <a:endParaRPr lang="es-E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17.3031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5.275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0.832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0.928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099359"/>
                  </a:ext>
                </a:extLst>
              </a:tr>
              <a:tr h="44746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Kampus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dengan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banyak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prestasi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17.2606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5.275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0.833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0.928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4434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7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89952-6B51-5242-C6DC-AC3996534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FE221-1849-D87F-891B-3123A295E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7" y="1194219"/>
            <a:ext cx="2690543" cy="201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SCALE RELIABILITAS DAN VALIDITAS </a:t>
            </a:r>
            <a:endParaRPr lang="en-ID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291C501-9E7D-431B-691B-545C4D940509}"/>
              </a:ext>
            </a:extLst>
          </p:cNvPr>
          <p:cNvSpPr txBox="1">
            <a:spLocks/>
          </p:cNvSpPr>
          <p:nvPr/>
        </p:nvSpPr>
        <p:spPr>
          <a:xfrm>
            <a:off x="3150079" y="1257872"/>
            <a:ext cx="5181600" cy="29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/>
              <a:t>Sistem Perkuliahan</a:t>
            </a:r>
            <a:endParaRPr lang="en-US" sz="1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41E516-035E-C1CF-CC94-4B73000B3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41908"/>
              </p:ext>
            </p:extLst>
          </p:nvPr>
        </p:nvGraphicFramePr>
        <p:xfrm>
          <a:off x="299498" y="3268873"/>
          <a:ext cx="24384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3597367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278101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38306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17285052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Case Processing Summary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4306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384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Cases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Valid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100.0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0212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Excluded</a:t>
                      </a:r>
                      <a:r>
                        <a:rPr lang="en-US" sz="1200" u="none" strike="noStrike" baseline="30000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0728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02312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24906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B0EF58A-EA87-98EB-E1F2-D524F6F7D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8412"/>
              </p:ext>
            </p:extLst>
          </p:nvPr>
        </p:nvGraphicFramePr>
        <p:xfrm>
          <a:off x="733694" y="5027511"/>
          <a:ext cx="1570008" cy="127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5004">
                  <a:extLst>
                    <a:ext uri="{9D8B030D-6E8A-4147-A177-3AD203B41FA5}">
                      <a16:colId xmlns:a16="http://schemas.microsoft.com/office/drawing/2014/main" val="1720380327"/>
                    </a:ext>
                  </a:extLst>
                </a:gridCol>
                <a:gridCol w="785004">
                  <a:extLst>
                    <a:ext uri="{9D8B030D-6E8A-4147-A177-3AD203B41FA5}">
                      <a16:colId xmlns:a16="http://schemas.microsoft.com/office/drawing/2014/main" val="138949836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Reliability Statistics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31858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Cronbach's Alpha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 of Items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608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0.924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61723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F17D49-A608-EC19-3A84-3BD60CCC3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83608"/>
              </p:ext>
            </p:extLst>
          </p:nvPr>
        </p:nvGraphicFramePr>
        <p:xfrm>
          <a:off x="3962400" y="2158999"/>
          <a:ext cx="7495907" cy="3410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2531">
                  <a:extLst>
                    <a:ext uri="{9D8B030D-6E8A-4147-A177-3AD203B41FA5}">
                      <a16:colId xmlns:a16="http://schemas.microsoft.com/office/drawing/2014/main" val="3272225645"/>
                    </a:ext>
                  </a:extLst>
                </a:gridCol>
                <a:gridCol w="1070844">
                  <a:extLst>
                    <a:ext uri="{9D8B030D-6E8A-4147-A177-3AD203B41FA5}">
                      <a16:colId xmlns:a16="http://schemas.microsoft.com/office/drawing/2014/main" val="797422638"/>
                    </a:ext>
                  </a:extLst>
                </a:gridCol>
                <a:gridCol w="1070844">
                  <a:extLst>
                    <a:ext uri="{9D8B030D-6E8A-4147-A177-3AD203B41FA5}">
                      <a16:colId xmlns:a16="http://schemas.microsoft.com/office/drawing/2014/main" val="297208627"/>
                    </a:ext>
                  </a:extLst>
                </a:gridCol>
                <a:gridCol w="1070844">
                  <a:extLst>
                    <a:ext uri="{9D8B030D-6E8A-4147-A177-3AD203B41FA5}">
                      <a16:colId xmlns:a16="http://schemas.microsoft.com/office/drawing/2014/main" val="2044818462"/>
                    </a:ext>
                  </a:extLst>
                </a:gridCol>
                <a:gridCol w="1070844">
                  <a:extLst>
                    <a:ext uri="{9D8B030D-6E8A-4147-A177-3AD203B41FA5}">
                      <a16:colId xmlns:a16="http://schemas.microsoft.com/office/drawing/2014/main" val="395098141"/>
                    </a:ext>
                  </a:extLst>
                </a:gridCol>
              </a:tblGrid>
              <a:tr h="42892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Item-Total Statistics</a:t>
                      </a:r>
                      <a:endParaRPr lang="en-US" sz="16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90861"/>
                  </a:ext>
                </a:extLst>
              </a:tr>
              <a:tr h="952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127038"/>
                  </a:ext>
                </a:extLst>
              </a:tr>
              <a:tr h="47622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Pengelolaan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waktu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studi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baik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13.3364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3.746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0.766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543859"/>
                  </a:ext>
                </a:extLst>
              </a:tr>
              <a:tr h="47622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Dosen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berkualitas</a:t>
                      </a:r>
                      <a:r>
                        <a:rPr lang="en-US" sz="1200" b="1" u="none" strike="noStrike" dirty="0">
                          <a:effectLst/>
                        </a:rPr>
                        <a:t> dan </a:t>
                      </a:r>
                      <a:r>
                        <a:rPr lang="en-US" sz="1200" b="1" u="none" strike="noStrike" dirty="0" err="1">
                          <a:effectLst/>
                        </a:rPr>
                        <a:t>berdedikasi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13.2458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3.801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0.795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0.908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075802"/>
                  </a:ext>
                </a:extLst>
              </a:tr>
              <a:tr h="300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Sumber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belajar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mudah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didapat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13.3290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3.643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0.814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0.904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351247"/>
                  </a:ext>
                </a:extLst>
              </a:tr>
              <a:tr h="300226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Suasana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belajar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mendukung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13.3346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3.593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0.807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0.906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273999"/>
                  </a:ext>
                </a:extLst>
              </a:tr>
              <a:tr h="47622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Proses </a:t>
                      </a:r>
                      <a:r>
                        <a:rPr lang="en-US" sz="1200" b="1" u="none" strike="noStrike" dirty="0" err="1">
                          <a:effectLst/>
                        </a:rPr>
                        <a:t>pembelajaran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menyenangkan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13.3346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3.645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0.901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617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83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D2353-0793-3AAE-18D4-916FC8029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DDDE-214C-F465-3FCA-1079980A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7" y="1194219"/>
            <a:ext cx="2690543" cy="201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SCALE RELIABILITAS DAN VALIDITAS </a:t>
            </a:r>
            <a:endParaRPr lang="en-ID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C7E2653-A6B8-8933-DFBC-F3EAE8D59864}"/>
              </a:ext>
            </a:extLst>
          </p:cNvPr>
          <p:cNvSpPr txBox="1">
            <a:spLocks/>
          </p:cNvSpPr>
          <p:nvPr/>
        </p:nvSpPr>
        <p:spPr>
          <a:xfrm>
            <a:off x="3150079" y="1257872"/>
            <a:ext cx="5181600" cy="29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/>
              <a:t>Kehidupan Kampus</a:t>
            </a:r>
            <a:endParaRPr lang="en-US" sz="1600" b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4D64BA-5567-C7FE-55A5-146F4F9A3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634818"/>
              </p:ext>
            </p:extLst>
          </p:nvPr>
        </p:nvGraphicFramePr>
        <p:xfrm>
          <a:off x="299498" y="3206768"/>
          <a:ext cx="24384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05718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612603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0927497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20664263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Case Processing Summary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9712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95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Cases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Valid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100.0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9768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Excluded</a:t>
                      </a:r>
                      <a:r>
                        <a:rPr lang="en-US" sz="1200" u="none" strike="noStrike" baseline="30000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49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73509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3169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66F68A-266E-5C00-EF89-39AD6E5AC1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903479"/>
              </p:ext>
            </p:extLst>
          </p:nvPr>
        </p:nvGraphicFramePr>
        <p:xfrm>
          <a:off x="699188" y="5027511"/>
          <a:ext cx="1639020" cy="127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510">
                  <a:extLst>
                    <a:ext uri="{9D8B030D-6E8A-4147-A177-3AD203B41FA5}">
                      <a16:colId xmlns:a16="http://schemas.microsoft.com/office/drawing/2014/main" val="3261450880"/>
                    </a:ext>
                  </a:extLst>
                </a:gridCol>
                <a:gridCol w="819510">
                  <a:extLst>
                    <a:ext uri="{9D8B030D-6E8A-4147-A177-3AD203B41FA5}">
                      <a16:colId xmlns:a16="http://schemas.microsoft.com/office/drawing/2014/main" val="2055794805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Reliability Statistics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6677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Cronbach's Alpha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 of Items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26465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0.889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6594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1A6CD2-AB78-A6DC-5851-E986A722E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6203"/>
              </p:ext>
            </p:extLst>
          </p:nvPr>
        </p:nvGraphicFramePr>
        <p:xfrm>
          <a:off x="3790950" y="2114692"/>
          <a:ext cx="7701862" cy="3485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8150">
                  <a:extLst>
                    <a:ext uri="{9D8B030D-6E8A-4147-A177-3AD203B41FA5}">
                      <a16:colId xmlns:a16="http://schemas.microsoft.com/office/drawing/2014/main" val="2060980573"/>
                    </a:ext>
                  </a:extLst>
                </a:gridCol>
                <a:gridCol w="1018428">
                  <a:extLst>
                    <a:ext uri="{9D8B030D-6E8A-4147-A177-3AD203B41FA5}">
                      <a16:colId xmlns:a16="http://schemas.microsoft.com/office/drawing/2014/main" val="3348662559"/>
                    </a:ext>
                  </a:extLst>
                </a:gridCol>
                <a:gridCol w="1018428">
                  <a:extLst>
                    <a:ext uri="{9D8B030D-6E8A-4147-A177-3AD203B41FA5}">
                      <a16:colId xmlns:a16="http://schemas.microsoft.com/office/drawing/2014/main" val="2134447348"/>
                    </a:ext>
                  </a:extLst>
                </a:gridCol>
                <a:gridCol w="1018428">
                  <a:extLst>
                    <a:ext uri="{9D8B030D-6E8A-4147-A177-3AD203B41FA5}">
                      <a16:colId xmlns:a16="http://schemas.microsoft.com/office/drawing/2014/main" val="1462158451"/>
                    </a:ext>
                  </a:extLst>
                </a:gridCol>
                <a:gridCol w="1018428">
                  <a:extLst>
                    <a:ext uri="{9D8B030D-6E8A-4147-A177-3AD203B41FA5}">
                      <a16:colId xmlns:a16="http://schemas.microsoft.com/office/drawing/2014/main" val="2073316979"/>
                    </a:ext>
                  </a:extLst>
                </a:gridCol>
              </a:tblGrid>
              <a:tr h="43755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Item-Total Statistics</a:t>
                      </a:r>
                      <a:endParaRPr lang="en-US" sz="14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175068"/>
                  </a:ext>
                </a:extLst>
              </a:tr>
              <a:tr h="973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18102"/>
                  </a:ext>
                </a:extLst>
              </a:tr>
              <a:tr h="30690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Tidak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ada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diskriminasi</a:t>
                      </a:r>
                      <a:r>
                        <a:rPr lang="en-US" sz="1200" b="1" u="none" strike="noStrike" dirty="0">
                          <a:effectLst/>
                        </a:rPr>
                        <a:t> &amp; </a:t>
                      </a:r>
                      <a:r>
                        <a:rPr lang="en-US" sz="1200" b="1" u="none" strike="noStrike" dirty="0" err="1">
                          <a:effectLst/>
                        </a:rPr>
                        <a:t>senioritas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13.2662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3.518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0.701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0.873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982435"/>
                  </a:ext>
                </a:extLst>
              </a:tr>
              <a:tr h="4868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Kehidupan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kampus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mahasiswa-karyawan-dosen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menyenangkan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13.1516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3.681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0.779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0.856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335815"/>
                  </a:ext>
                </a:extLst>
              </a:tr>
              <a:tr h="4868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Tersedia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pilihan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sarana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pengembangan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diri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mencukupi</a:t>
                      </a:r>
                      <a:r>
                        <a:rPr lang="en-US" sz="1200" b="1" u="none" strike="noStrike" dirty="0">
                          <a:effectLst/>
                        </a:rPr>
                        <a:t> (</a:t>
                      </a:r>
                      <a:r>
                        <a:rPr lang="en-US" sz="1200" b="1" u="none" strike="noStrike" dirty="0" err="1">
                          <a:effectLst/>
                        </a:rPr>
                        <a:t>kegiatan,UKM,dll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13.1238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3.564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0.785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0.853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764697"/>
                  </a:ext>
                </a:extLst>
              </a:tr>
              <a:tr h="30690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Keteraturan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dalam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perkuliahan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13.1460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3.718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0.799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0.853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130442"/>
                  </a:ext>
                </a:extLst>
              </a:tr>
              <a:tr h="4868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Sistem</a:t>
                      </a:r>
                      <a:r>
                        <a:rPr lang="en-US" sz="1200" b="1" u="none" strike="noStrike" dirty="0">
                          <a:effectLst/>
                        </a:rPr>
                        <a:t> Student Life Journey </a:t>
                      </a:r>
                      <a:r>
                        <a:rPr lang="en-US" sz="1200" b="1" u="none" strike="noStrike" dirty="0" err="1">
                          <a:effectLst/>
                        </a:rPr>
                        <a:t>mudah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dipahami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13.2939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3.482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0.640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0.892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74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3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2595A-E4FE-938E-F7D8-E10C78BAF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1619-FD02-8BD8-17F2-0BA107B9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7" y="1194219"/>
            <a:ext cx="2690543" cy="201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SCALE RELIABILITAS DAN VALIDITAS </a:t>
            </a:r>
            <a:endParaRPr lang="en-ID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132261C-FE5B-4502-7C60-9559E69F127F}"/>
              </a:ext>
            </a:extLst>
          </p:cNvPr>
          <p:cNvSpPr txBox="1">
            <a:spLocks/>
          </p:cNvSpPr>
          <p:nvPr/>
        </p:nvSpPr>
        <p:spPr>
          <a:xfrm>
            <a:off x="3150079" y="1257872"/>
            <a:ext cx="5181600" cy="29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/>
              <a:t>Layanan &amp; Fasilitas</a:t>
            </a:r>
            <a:endParaRPr lang="en-US" sz="1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6193E75-5047-F46D-84CC-4B54BB684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91688"/>
              </p:ext>
            </p:extLst>
          </p:nvPr>
        </p:nvGraphicFramePr>
        <p:xfrm>
          <a:off x="299498" y="3206768"/>
          <a:ext cx="2438400" cy="1501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6940099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09023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134262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09443770"/>
                    </a:ext>
                  </a:extLst>
                </a:gridCol>
              </a:tblGrid>
              <a:tr h="18415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Case Processing Summary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6860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%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958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Cases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Valid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100.0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2787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Excluded</a:t>
                      </a:r>
                      <a:r>
                        <a:rPr lang="en-US" sz="1200" u="none" strike="noStrike" baseline="30000">
                          <a:effectLst/>
                        </a:rPr>
                        <a:t>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33659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666115"/>
                  </a:ext>
                </a:extLst>
              </a:tr>
              <a:tr h="18415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8005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C85ABE-C002-781E-3E6F-3D1311D15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855558"/>
              </p:ext>
            </p:extLst>
          </p:nvPr>
        </p:nvGraphicFramePr>
        <p:xfrm>
          <a:off x="690562" y="5027511"/>
          <a:ext cx="1656272" cy="127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136">
                  <a:extLst>
                    <a:ext uri="{9D8B030D-6E8A-4147-A177-3AD203B41FA5}">
                      <a16:colId xmlns:a16="http://schemas.microsoft.com/office/drawing/2014/main" val="707312423"/>
                    </a:ext>
                  </a:extLst>
                </a:gridCol>
                <a:gridCol w="828136">
                  <a:extLst>
                    <a:ext uri="{9D8B030D-6E8A-4147-A177-3AD203B41FA5}">
                      <a16:colId xmlns:a16="http://schemas.microsoft.com/office/drawing/2014/main" val="2136322185"/>
                    </a:ext>
                  </a:extLst>
                </a:gridCol>
              </a:tblGrid>
              <a:tr h="7112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Reliability Statistics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08195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Cronbach's Alpha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N of Items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1794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0.895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45436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0492E5-E60B-7A01-50E8-F09FBA725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98043"/>
              </p:ext>
            </p:extLst>
          </p:nvPr>
        </p:nvGraphicFramePr>
        <p:xfrm>
          <a:off x="3769744" y="1771347"/>
          <a:ext cx="7867289" cy="4066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4257">
                  <a:extLst>
                    <a:ext uri="{9D8B030D-6E8A-4147-A177-3AD203B41FA5}">
                      <a16:colId xmlns:a16="http://schemas.microsoft.com/office/drawing/2014/main" val="1911777104"/>
                    </a:ext>
                  </a:extLst>
                </a:gridCol>
                <a:gridCol w="1060758">
                  <a:extLst>
                    <a:ext uri="{9D8B030D-6E8A-4147-A177-3AD203B41FA5}">
                      <a16:colId xmlns:a16="http://schemas.microsoft.com/office/drawing/2014/main" val="167546634"/>
                    </a:ext>
                  </a:extLst>
                </a:gridCol>
                <a:gridCol w="1060758">
                  <a:extLst>
                    <a:ext uri="{9D8B030D-6E8A-4147-A177-3AD203B41FA5}">
                      <a16:colId xmlns:a16="http://schemas.microsoft.com/office/drawing/2014/main" val="518404834"/>
                    </a:ext>
                  </a:extLst>
                </a:gridCol>
                <a:gridCol w="1060758">
                  <a:extLst>
                    <a:ext uri="{9D8B030D-6E8A-4147-A177-3AD203B41FA5}">
                      <a16:colId xmlns:a16="http://schemas.microsoft.com/office/drawing/2014/main" val="387715026"/>
                    </a:ext>
                  </a:extLst>
                </a:gridCol>
                <a:gridCol w="1060758">
                  <a:extLst>
                    <a:ext uri="{9D8B030D-6E8A-4147-A177-3AD203B41FA5}">
                      <a16:colId xmlns:a16="http://schemas.microsoft.com/office/drawing/2014/main" val="3004435846"/>
                    </a:ext>
                  </a:extLst>
                </a:gridCol>
              </a:tblGrid>
              <a:tr h="42568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Item-Total Statistics</a:t>
                      </a:r>
                      <a:endParaRPr lang="en-US" sz="16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687693"/>
                  </a:ext>
                </a:extLst>
              </a:tr>
              <a:tr h="10566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>
                          <a:effectLst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117290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Lokasi </a:t>
                      </a:r>
                      <a:r>
                        <a:rPr lang="en-US" sz="1200" b="1" u="none" strike="noStrike" dirty="0" err="1">
                          <a:effectLst/>
                        </a:rPr>
                        <a:t>mudah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dijangkau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16.0407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7.365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0.627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0.889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693759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Lingkungan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bersih</a:t>
                      </a:r>
                      <a:r>
                        <a:rPr lang="en-US" sz="1200" b="1" u="none" strike="noStrike" dirty="0">
                          <a:effectLst/>
                        </a:rPr>
                        <a:t> dan </a:t>
                      </a:r>
                      <a:r>
                        <a:rPr lang="en-US" sz="1200" b="1" u="none" strike="noStrike" dirty="0" err="1">
                          <a:effectLst/>
                        </a:rPr>
                        <a:t>asri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15.9945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7.220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0.738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0.875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052863"/>
                  </a:ext>
                </a:extLst>
              </a:tr>
              <a:tr h="52831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Sarana </a:t>
                      </a:r>
                      <a:r>
                        <a:rPr lang="en-US" sz="1200" b="1" u="none" strike="noStrike" dirty="0" err="1">
                          <a:effectLst/>
                        </a:rPr>
                        <a:t>belajar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mengajar</a:t>
                      </a:r>
                      <a:r>
                        <a:rPr lang="en-US" sz="1200" b="1" u="none" strike="noStrike" dirty="0">
                          <a:effectLst/>
                        </a:rPr>
                        <a:t>  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r>
                        <a:rPr lang="en-US" sz="1200" b="1" u="none" strike="noStrike" dirty="0">
                          <a:effectLst/>
                        </a:rPr>
                        <a:t> (</a:t>
                      </a:r>
                      <a:r>
                        <a:rPr lang="en-US" sz="1200" b="1" u="none" strike="noStrike" dirty="0" err="1">
                          <a:effectLst/>
                        </a:rPr>
                        <a:t>ruang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kelas</a:t>
                      </a:r>
                      <a:r>
                        <a:rPr lang="en-US" sz="1200" b="1" u="none" strike="noStrike" dirty="0">
                          <a:effectLst/>
                        </a:rPr>
                        <a:t>, computer, LCD, </a:t>
                      </a:r>
                      <a:r>
                        <a:rPr lang="en-US" sz="1200" b="1" u="none" strike="noStrike" dirty="0" err="1">
                          <a:effectLst/>
                        </a:rPr>
                        <a:t>kursi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16.1331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6.597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0.809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0.862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31501"/>
                  </a:ext>
                </a:extLst>
              </a:tr>
              <a:tr h="528315">
                <a:tc>
                  <a:txBody>
                    <a:bodyPr/>
                    <a:lstStyle/>
                    <a:p>
                      <a:pPr algn="l" fontAlgn="t"/>
                      <a:r>
                        <a:rPr lang="sv-SE" sz="1200" b="1" u="none" strike="noStrike" dirty="0">
                          <a:effectLst/>
                        </a:rPr>
                        <a:t>Ruang kelas dan ruang   belajar nyaman</a:t>
                      </a:r>
                      <a:endParaRPr lang="sv-SE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16.1035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6.793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0.792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0.865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523943"/>
                  </a:ext>
                </a:extLst>
              </a:tr>
              <a:tr h="33306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Akses</a:t>
                      </a:r>
                      <a:r>
                        <a:rPr lang="en-US" sz="1200" b="1" u="none" strike="noStrike" dirty="0">
                          <a:effectLst/>
                        </a:rPr>
                        <a:t> WIFI dan internet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16.4085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6.427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0.668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0.889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030388"/>
                  </a:ext>
                </a:extLst>
              </a:tr>
              <a:tr h="528315"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1" u="none" strike="noStrike" dirty="0">
                          <a:effectLst/>
                        </a:rPr>
                        <a:t>Prasarana kampus (toilet, perpustakaan, kantin) memadai</a:t>
                      </a:r>
                      <a:endParaRPr lang="fi-FI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16.2144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6.687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0.720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0.876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77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46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3D68-CB71-B2BA-E6B3-C22B5B0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 anchor="ctr">
            <a:normAutofit/>
          </a:bodyPr>
          <a:lstStyle/>
          <a:p>
            <a:r>
              <a:rPr lang="en-US" sz="3200" b="1" dirty="0" err="1"/>
              <a:t>Tabel</a:t>
            </a:r>
            <a:r>
              <a:rPr lang="en-US" sz="3200" b="1" dirty="0"/>
              <a:t> dan </a:t>
            </a:r>
            <a:r>
              <a:rPr lang="en-US" sz="3200" b="1" dirty="0" err="1"/>
              <a:t>Grafik</a:t>
            </a:r>
            <a:r>
              <a:rPr lang="en-US" sz="3200" b="1" dirty="0"/>
              <a:t> </a:t>
            </a:r>
            <a:r>
              <a:rPr lang="en-US" sz="3200" b="1" dirty="0" err="1"/>
              <a:t>Promosi</a:t>
            </a:r>
            <a:r>
              <a:rPr lang="en-US" sz="3200" b="1" dirty="0"/>
              <a:t> &amp; </a:t>
            </a:r>
            <a:r>
              <a:rPr lang="en-US" sz="3200" b="1" dirty="0" err="1"/>
              <a:t>Informasi</a:t>
            </a:r>
            <a:r>
              <a:rPr lang="en-US" sz="3200" b="1" dirty="0"/>
              <a:t> </a:t>
            </a:r>
            <a:r>
              <a:rPr lang="en-US" sz="3200" b="1" dirty="0" err="1"/>
              <a:t>Mahasiswa</a:t>
            </a:r>
            <a:r>
              <a:rPr lang="en-US" sz="3200" b="1" dirty="0"/>
              <a:t> Baru</a:t>
            </a:r>
            <a:endParaRPr lang="en-ID" sz="3200" b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77436-B80B-71E2-15B0-281979BC1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53861"/>
              </p:ext>
            </p:extLst>
          </p:nvPr>
        </p:nvGraphicFramePr>
        <p:xfrm>
          <a:off x="735924" y="2208361"/>
          <a:ext cx="5104160" cy="2950817"/>
        </p:xfrm>
        <a:graphic>
          <a:graphicData uri="http://schemas.openxmlformats.org/drawingml/2006/table">
            <a:tbl>
              <a:tblPr/>
              <a:tblGrid>
                <a:gridCol w="4494525">
                  <a:extLst>
                    <a:ext uri="{9D8B030D-6E8A-4147-A177-3AD203B41FA5}">
                      <a16:colId xmlns:a16="http://schemas.microsoft.com/office/drawing/2014/main" val="3252346041"/>
                    </a:ext>
                  </a:extLst>
                </a:gridCol>
                <a:gridCol w="609635">
                  <a:extLst>
                    <a:ext uri="{9D8B030D-6E8A-4147-A177-3AD203B41FA5}">
                      <a16:colId xmlns:a16="http://schemas.microsoft.com/office/drawing/2014/main" val="1745194978"/>
                    </a:ext>
                  </a:extLst>
                </a:gridCol>
              </a:tblGrid>
              <a:tr h="2668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Indikator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1215531"/>
                  </a:ext>
                </a:extLst>
              </a:tr>
              <a:tr h="266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mengenai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manfaat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 UAJ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525613"/>
                  </a:ext>
                </a:extLst>
              </a:tr>
              <a:tr h="266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 yang memadai   mengenai program studi di UAJ      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558138"/>
                  </a:ext>
                </a:extLst>
              </a:tr>
              <a:tr h="4268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memadai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mengenai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kemahasiswaan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aktivitas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UKM      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974517"/>
                  </a:ext>
                </a:extLst>
              </a:tr>
              <a:tr h="335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 yang memadai mengenai biaya dan pembayaran studi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3.27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374699"/>
                  </a:ext>
                </a:extLst>
              </a:tr>
              <a:tr h="266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memadai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mengenai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beasiswa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potongan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SPP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3.25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308729"/>
                  </a:ext>
                </a:extLst>
              </a:tr>
              <a:tr h="3353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memadai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mengenai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skema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cicilan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untuk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mahasiswa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baru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55732"/>
                  </a:ext>
                </a:extLst>
              </a:tr>
              <a:tr h="26689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 marketing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ramah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memberikan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3.34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514901"/>
                  </a:ext>
                </a:extLst>
              </a:tr>
              <a:tr h="4751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Secara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keseluruhan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Informasi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 dan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promosi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Unika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Atma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Jaya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jelas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mudah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dipahami</a:t>
                      </a:r>
                      <a:endParaRPr lang="es-E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3.35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82" marR="13282" marT="132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962018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C2F632-3F7C-5ADB-058D-F3C223AA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995170"/>
              </p:ext>
            </p:extLst>
          </p:nvPr>
        </p:nvGraphicFramePr>
        <p:xfrm>
          <a:off x="5840084" y="2208360"/>
          <a:ext cx="5968550" cy="436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364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B94E8-21DE-EB01-59C3-CAFE7E970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B5C78-1ADA-5EC7-4C22-B5D72741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 anchor="ctr">
            <a:normAutofit/>
          </a:bodyPr>
          <a:lstStyle/>
          <a:p>
            <a:r>
              <a:rPr lang="en-US" sz="3200" b="1"/>
              <a:t>Tabel dan Grafik Layanan Pendaftaran Mahasiswa Baru</a:t>
            </a:r>
            <a:endParaRPr lang="en-ID" sz="32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409AE8-BD5A-00C2-8F77-40215F272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15820"/>
              </p:ext>
            </p:extLst>
          </p:nvPr>
        </p:nvGraphicFramePr>
        <p:xfrm>
          <a:off x="933091" y="1983563"/>
          <a:ext cx="4268638" cy="2726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9661">
                  <a:extLst>
                    <a:ext uri="{9D8B030D-6E8A-4147-A177-3AD203B41FA5}">
                      <a16:colId xmlns:a16="http://schemas.microsoft.com/office/drawing/2014/main" val="1664234269"/>
                    </a:ext>
                  </a:extLst>
                </a:gridCol>
                <a:gridCol w="708977">
                  <a:extLst>
                    <a:ext uri="{9D8B030D-6E8A-4147-A177-3AD203B41FA5}">
                      <a16:colId xmlns:a16="http://schemas.microsoft.com/office/drawing/2014/main" val="127320379"/>
                    </a:ext>
                  </a:extLst>
                </a:gridCol>
              </a:tblGrid>
              <a:tr h="5558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</a:rPr>
                        <a:t>Indikator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0176"/>
                  </a:ext>
                </a:extLst>
              </a:tr>
              <a:tr h="37561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Pengumuman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hasil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ujian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tepat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waktu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071164"/>
                  </a:ext>
                </a:extLst>
              </a:tr>
              <a:tr h="483079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Kejelasan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informasi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jadwal</a:t>
                      </a:r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err="1">
                          <a:effectLst/>
                        </a:rPr>
                        <a:t>pendaftaran</a:t>
                      </a:r>
                      <a:r>
                        <a:rPr lang="en-US" sz="1200" u="none" strike="noStrike" dirty="0">
                          <a:effectLst/>
                        </a:rPr>
                        <a:t> dan Lokasi </a:t>
                      </a:r>
                      <a:r>
                        <a:rPr lang="en-US" sz="1200" u="none" strike="noStrike" dirty="0" err="1">
                          <a:effectLst/>
                        </a:rPr>
                        <a:t>pendaftaran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636960"/>
                  </a:ext>
                </a:extLst>
              </a:tr>
              <a:tr h="353683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200" u="none" strike="noStrike" dirty="0" err="1">
                          <a:effectLst/>
                        </a:rPr>
                        <a:t>Kejelasan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layanan</a:t>
                      </a:r>
                      <a:r>
                        <a:rPr lang="es-ES" sz="1200" u="none" strike="noStrike" dirty="0">
                          <a:effectLst/>
                        </a:rPr>
                        <a:t> tata   cara dan </a:t>
                      </a:r>
                      <a:r>
                        <a:rPr lang="es-ES" sz="1200" u="none" strike="noStrike" dirty="0" err="1">
                          <a:effectLst/>
                        </a:rPr>
                        <a:t>sistem</a:t>
                      </a:r>
                      <a:r>
                        <a:rPr lang="es-ES" sz="1200" u="none" strike="noStrike" dirty="0">
                          <a:effectLst/>
                        </a:rPr>
                        <a:t> </a:t>
                      </a:r>
                      <a:r>
                        <a:rPr lang="es-ES" sz="1200" u="none" strike="noStrike" dirty="0" err="1">
                          <a:effectLst/>
                        </a:rPr>
                        <a:t>pembayaran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682474"/>
                  </a:ext>
                </a:extLst>
              </a:tr>
              <a:tr h="46867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Penanganan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masalah</a:t>
                      </a:r>
                      <a:r>
                        <a:rPr lang="en-US" sz="1200" u="none" strike="noStrike" dirty="0">
                          <a:effectLst/>
                        </a:rPr>
                        <a:t> dan </a:t>
                      </a:r>
                      <a:r>
                        <a:rPr lang="en-US" sz="1200" u="none" strike="noStrike" dirty="0" err="1">
                          <a:effectLst/>
                        </a:rPr>
                        <a:t>informasi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memadai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03724"/>
                  </a:ext>
                </a:extLst>
              </a:tr>
              <a:tr h="4895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Secara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keseluruhan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layanan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penerimaan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mahasiswa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baru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memenuhi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harapan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617280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4A14FF-B90F-BD1E-DA98-8B83597F0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1124612"/>
              </p:ext>
            </p:extLst>
          </p:nvPr>
        </p:nvGraphicFramePr>
        <p:xfrm>
          <a:off x="5667555" y="2027118"/>
          <a:ext cx="6124754" cy="4408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3937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EE3F-EED1-209F-FB2D-4F6582B0E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E3867-2C02-50DD-03F9-78880BEB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 anchor="ctr">
            <a:normAutofit/>
          </a:bodyPr>
          <a:lstStyle/>
          <a:p>
            <a:r>
              <a:rPr lang="en-US" sz="3700" b="1" err="1"/>
              <a:t>Tabel</a:t>
            </a:r>
            <a:r>
              <a:rPr lang="en-US" sz="3700" b="1"/>
              <a:t> dan </a:t>
            </a:r>
            <a:r>
              <a:rPr lang="en-US" sz="3700" b="1" err="1"/>
              <a:t>Grafik</a:t>
            </a:r>
            <a:r>
              <a:rPr lang="en-US" sz="3700" b="1"/>
              <a:t> </a:t>
            </a:r>
            <a:r>
              <a:rPr lang="en-US" sz="3700" b="1" err="1"/>
              <a:t>Layanan</a:t>
            </a:r>
            <a:r>
              <a:rPr lang="en-US" sz="3700" b="1"/>
              <a:t> </a:t>
            </a:r>
            <a:r>
              <a:rPr lang="en-US" sz="3700" b="1" err="1"/>
              <a:t>Penerimaan</a:t>
            </a:r>
            <a:r>
              <a:rPr lang="en-US" sz="3700" b="1"/>
              <a:t> </a:t>
            </a:r>
            <a:r>
              <a:rPr lang="en-US" sz="3700" b="1" err="1"/>
              <a:t>Mahasiswa</a:t>
            </a:r>
            <a:r>
              <a:rPr lang="en-US" sz="3700" b="1"/>
              <a:t> Baru</a:t>
            </a:r>
            <a:endParaRPr lang="en-ID" sz="3700" b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EA78A99-3413-16B6-C911-A6F828454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801694"/>
              </p:ext>
            </p:extLst>
          </p:nvPr>
        </p:nvGraphicFramePr>
        <p:xfrm>
          <a:off x="838200" y="2461316"/>
          <a:ext cx="5257799" cy="3749703"/>
        </p:xfrm>
        <a:graphic>
          <a:graphicData uri="http://schemas.openxmlformats.org/drawingml/2006/table">
            <a:tbl>
              <a:tblPr/>
              <a:tblGrid>
                <a:gridCol w="4413193">
                  <a:extLst>
                    <a:ext uri="{9D8B030D-6E8A-4147-A177-3AD203B41FA5}">
                      <a16:colId xmlns:a16="http://schemas.microsoft.com/office/drawing/2014/main" val="2215563883"/>
                    </a:ext>
                  </a:extLst>
                </a:gridCol>
                <a:gridCol w="844606">
                  <a:extLst>
                    <a:ext uri="{9D8B030D-6E8A-4147-A177-3AD203B41FA5}">
                      <a16:colId xmlns:a16="http://schemas.microsoft.com/office/drawing/2014/main" val="2639371919"/>
                    </a:ext>
                  </a:extLst>
                </a:gridCol>
              </a:tblGrid>
              <a:tr h="5331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Indikator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802928"/>
                  </a:ext>
                </a:extLst>
              </a:tr>
              <a:tr h="533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Pengumuman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hasil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ujian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waktu2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911346"/>
                  </a:ext>
                </a:extLst>
              </a:tr>
              <a:tr h="533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Kejelasan informasi jadwal   pendaftaran dan Lokasi pendaftaran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27836"/>
                  </a:ext>
                </a:extLst>
              </a:tr>
              <a:tr h="533108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Kejelasan layanan tata   cara dan sistem pembayaran</a:t>
                      </a:r>
                      <a:endParaRPr lang="es-E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3.29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338938"/>
                  </a:ext>
                </a:extLst>
              </a:tr>
              <a:tr h="533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Penanganan masalah dan   informasi pendaftaran memadai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3.28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22659"/>
                  </a:ext>
                </a:extLst>
              </a:tr>
              <a:tr h="53310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Proses pendaftaran secara online mudah dilakukan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189148"/>
                  </a:ext>
                </a:extLst>
              </a:tr>
              <a:tr h="5510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Secara keseluruhan   layanan penerimaan mahasiswa baru memenuhi harapan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371" marR="12371" marT="123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57093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C73DB1-9418-E32A-BF93-EFE944D448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45271"/>
              </p:ext>
            </p:extLst>
          </p:nvPr>
        </p:nvGraphicFramePr>
        <p:xfrm>
          <a:off x="6095999" y="2238553"/>
          <a:ext cx="5937850" cy="3972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32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3D68-CB71-B2BA-E6B3-C22B5B0B6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PENDAHULUAN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F02A-A817-5379-D98D-308A44E87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Tujuan</a:t>
            </a:r>
            <a:r>
              <a:rPr lang="en-US" sz="1800" dirty="0">
                <a:solidFill>
                  <a:schemeClr val="tx1"/>
                </a:solidFill>
              </a:rPr>
              <a:t> Survey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Baru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melihat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kepuasan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serta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melihat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sejauh</a:t>
            </a:r>
            <a:r>
              <a:rPr lang="en-US" sz="1800" dirty="0">
                <a:solidFill>
                  <a:schemeClr val="tx1"/>
                </a:solidFill>
              </a:rPr>
              <a:t> mana </a:t>
            </a:r>
            <a:r>
              <a:rPr lang="en-US" sz="1800" dirty="0" err="1">
                <a:solidFill>
                  <a:schemeClr val="tx1"/>
                </a:solidFill>
              </a:rPr>
              <a:t>penilaian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terhadap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promosi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pendaftaran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penerimaan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lingkungan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kampus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hingga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fasilitas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kampus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dari</a:t>
            </a:r>
            <a:r>
              <a:rPr lang="en-US" sz="1800" dirty="0">
                <a:solidFill>
                  <a:schemeClr val="tx1"/>
                </a:solidFill>
              </a:rPr>
              <a:t> parameter yang </a:t>
            </a:r>
            <a:r>
              <a:rPr lang="en-US" sz="1800" dirty="0" err="1">
                <a:solidFill>
                  <a:schemeClr val="tx1"/>
                </a:solidFill>
              </a:rPr>
              <a:t>ditentukan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Exit Survey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dilaksanakan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tiap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/>
              <a:t>awal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semester </a:t>
            </a:r>
            <a:r>
              <a:rPr lang="en-US" sz="1800" dirty="0" err="1">
                <a:solidFill>
                  <a:schemeClr val="tx1"/>
                </a:solidFill>
              </a:rPr>
              <a:t>untuk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mahasiswa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baru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Ada 4 </a:t>
            </a:r>
            <a:r>
              <a:rPr lang="en-US" sz="1800" dirty="0" err="1">
                <a:solidFill>
                  <a:schemeClr val="tx1"/>
                </a:solidFill>
              </a:rPr>
              <a:t>skala</a:t>
            </a:r>
            <a:r>
              <a:rPr lang="en-US" sz="1800" dirty="0">
                <a:solidFill>
                  <a:schemeClr val="tx1"/>
                </a:solidFill>
              </a:rPr>
              <a:t> exit survey </a:t>
            </a:r>
            <a:r>
              <a:rPr lang="en-US" sz="1800" dirty="0" err="1">
                <a:solidFill>
                  <a:schemeClr val="tx1"/>
                </a:solidFill>
              </a:rPr>
              <a:t>lulusan</a:t>
            </a:r>
            <a:r>
              <a:rPr lang="en-US" sz="1800" dirty="0">
                <a:solidFill>
                  <a:schemeClr val="tx1"/>
                </a:solidFill>
              </a:rPr>
              <a:t> (1 – 4)</a:t>
            </a:r>
          </a:p>
        </p:txBody>
      </p:sp>
    </p:spTree>
    <p:extLst>
      <p:ext uri="{BB962C8B-B14F-4D97-AF65-F5344CB8AC3E}">
        <p14:creationId xmlns:p14="http://schemas.microsoft.com/office/powerpoint/2010/main" val="392660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22CBA-8472-9B4D-0263-BEE7D3A67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897E-A1C7-BE44-B1F8-214D8B7C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 anchor="ctr">
            <a:normAutofit/>
          </a:bodyPr>
          <a:lstStyle/>
          <a:p>
            <a:r>
              <a:rPr lang="en-US" b="1" err="1"/>
              <a:t>Tabel</a:t>
            </a:r>
            <a:r>
              <a:rPr lang="en-US" b="1"/>
              <a:t> dan </a:t>
            </a:r>
            <a:r>
              <a:rPr lang="en-US" b="1" err="1"/>
              <a:t>Grafik</a:t>
            </a:r>
            <a:r>
              <a:rPr lang="en-US" b="1"/>
              <a:t> </a:t>
            </a:r>
            <a:r>
              <a:rPr lang="en-US" b="1" err="1"/>
              <a:t>Reputasi</a:t>
            </a:r>
            <a:r>
              <a:rPr lang="en-US" b="1"/>
              <a:t> </a:t>
            </a:r>
            <a:r>
              <a:rPr lang="en-US" b="1" err="1"/>
              <a:t>Atma</a:t>
            </a:r>
            <a:r>
              <a:rPr lang="en-US" b="1"/>
              <a:t> Jaya</a:t>
            </a:r>
            <a:endParaRPr lang="en-ID" b="1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1D57A6-C5CA-647C-ACB0-241998C42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060092"/>
              </p:ext>
            </p:extLst>
          </p:nvPr>
        </p:nvGraphicFramePr>
        <p:xfrm>
          <a:off x="838201" y="2513956"/>
          <a:ext cx="4950124" cy="367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3640">
                  <a:extLst>
                    <a:ext uri="{9D8B030D-6E8A-4147-A177-3AD203B41FA5}">
                      <a16:colId xmlns:a16="http://schemas.microsoft.com/office/drawing/2014/main" val="1579212498"/>
                    </a:ext>
                  </a:extLst>
                </a:gridCol>
                <a:gridCol w="776484">
                  <a:extLst>
                    <a:ext uri="{9D8B030D-6E8A-4147-A177-3AD203B41FA5}">
                      <a16:colId xmlns:a16="http://schemas.microsoft.com/office/drawing/2014/main" val="3984540289"/>
                    </a:ext>
                  </a:extLst>
                </a:gridCol>
              </a:tblGrid>
              <a:tr h="524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effectLst/>
                        </a:rPr>
                        <a:t>Indikator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9" marR="13379" marT="13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379" marR="13379" marT="1337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138842"/>
                  </a:ext>
                </a:extLst>
              </a:tr>
              <a:tr h="5244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Kampus</a:t>
                      </a:r>
                      <a:r>
                        <a:rPr lang="en-US" sz="1200" u="none" strike="noStrike" dirty="0">
                          <a:effectLst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</a:rPr>
                        <a:t>disiplin</a:t>
                      </a:r>
                      <a:r>
                        <a:rPr lang="en-US" sz="1200" u="none" strike="noStrike" dirty="0">
                          <a:effectLst/>
                        </a:rPr>
                        <a:t>   &amp; </a:t>
                      </a:r>
                      <a:r>
                        <a:rPr lang="en-US" sz="1200" u="none" strike="noStrike" dirty="0" err="1">
                          <a:effectLst/>
                        </a:rPr>
                        <a:t>berkualitas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9" marR="13379" marT="133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379" marR="13379" marT="13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571964"/>
                  </a:ext>
                </a:extLst>
              </a:tr>
              <a:tr h="5244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Kampus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inklusif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dengan</a:t>
                      </a:r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err="1">
                          <a:effectLst/>
                        </a:rPr>
                        <a:t>latar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belakang</a:t>
                      </a:r>
                      <a:r>
                        <a:rPr lang="en-US" sz="1200" u="none" strike="noStrike" dirty="0">
                          <a:effectLst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</a:rPr>
                        <a:t>beragam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9" marR="13379" marT="133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379" marR="13379" marT="13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916910"/>
                  </a:ext>
                </a:extLst>
              </a:tr>
              <a:tr h="5244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>
                          <a:effectLst/>
                        </a:rPr>
                        <a:t>Salah </a:t>
                      </a:r>
                      <a:r>
                        <a:rPr lang="en-US" sz="1200" u="none" strike="noStrike" dirty="0" err="1">
                          <a:effectLst/>
                        </a:rPr>
                        <a:t>satu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kampus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swasta</a:t>
                      </a:r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err="1">
                          <a:effectLst/>
                        </a:rPr>
                        <a:t>terbaik</a:t>
                      </a:r>
                      <a:r>
                        <a:rPr lang="en-US" sz="1200" u="none" strike="noStrike" dirty="0">
                          <a:effectLst/>
                        </a:rPr>
                        <a:t> di Indonesia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9" marR="13379" marT="133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379" marR="13379" marT="13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973755"/>
                  </a:ext>
                </a:extLst>
              </a:tr>
              <a:tr h="5244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Kampus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dengan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lingkungan</a:t>
                      </a:r>
                      <a:r>
                        <a:rPr lang="en-US" sz="1200" u="none" strike="noStrike" dirty="0">
                          <a:effectLst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</a:rPr>
                        <a:t>nyaman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9" marR="13379" marT="133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379" marR="13379" marT="13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1884369"/>
                  </a:ext>
                </a:extLst>
              </a:tr>
              <a:tr h="524455">
                <a:tc>
                  <a:txBody>
                    <a:bodyPr/>
                    <a:lstStyle/>
                    <a:p>
                      <a:pPr algn="l" rtl="0" fontAlgn="t"/>
                      <a:r>
                        <a:rPr lang="es-ES" sz="1200" u="none" strike="noStrike">
                          <a:effectLst/>
                        </a:rPr>
                        <a:t>Profesional dalam pembelajaran dan pelayanan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9" marR="13379" marT="133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379" marR="13379" marT="13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220714"/>
                  </a:ext>
                </a:extLst>
              </a:tr>
              <a:tr h="52445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Kampus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dengan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banyak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prestasi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379" marR="13379" marT="1337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379" marR="13379" marT="133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910697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0750F6-4A28-37B0-3399-F803E59CE4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906959"/>
              </p:ext>
            </p:extLst>
          </p:nvPr>
        </p:nvGraphicFramePr>
        <p:xfrm>
          <a:off x="5914845" y="2513955"/>
          <a:ext cx="5868838" cy="386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706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611E4-EEAC-CFA1-CE89-11CB2A268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5A35-7653-BAE4-E095-9B9456C9F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dan </a:t>
            </a:r>
            <a:r>
              <a:rPr lang="en-US" b="1" dirty="0" err="1"/>
              <a:t>Grafik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Perkuliahan</a:t>
            </a:r>
            <a:endParaRPr lang="en-ID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27340F-7664-D54E-9955-E5E2A19FC3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363716"/>
              </p:ext>
            </p:extLst>
          </p:nvPr>
        </p:nvGraphicFramePr>
        <p:xfrm>
          <a:off x="1018561" y="2316194"/>
          <a:ext cx="4390201" cy="3308316"/>
        </p:xfrm>
        <a:graphic>
          <a:graphicData uri="http://schemas.openxmlformats.org/drawingml/2006/table">
            <a:tbl>
              <a:tblPr/>
              <a:tblGrid>
                <a:gridCol w="3518863">
                  <a:extLst>
                    <a:ext uri="{9D8B030D-6E8A-4147-A177-3AD203B41FA5}">
                      <a16:colId xmlns:a16="http://schemas.microsoft.com/office/drawing/2014/main" val="3049333851"/>
                    </a:ext>
                  </a:extLst>
                </a:gridCol>
                <a:gridCol w="871338">
                  <a:extLst>
                    <a:ext uri="{9D8B030D-6E8A-4147-A177-3AD203B41FA5}">
                      <a16:colId xmlns:a16="http://schemas.microsoft.com/office/drawing/2014/main" val="3695877786"/>
                    </a:ext>
                  </a:extLst>
                </a:gridCol>
              </a:tblGrid>
              <a:tr h="5513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Indikator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398739"/>
                  </a:ext>
                </a:extLst>
              </a:tr>
              <a:tr h="5513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Pengelolaan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waktu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yang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baik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7030522"/>
                  </a:ext>
                </a:extLst>
              </a:tr>
              <a:tr h="5513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Dosen berkualitas dan berdedikasi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3.40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398151"/>
                  </a:ext>
                </a:extLst>
              </a:tr>
              <a:tr h="5513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Sumber belajar mudah didapat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3.32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61545"/>
                  </a:ext>
                </a:extLst>
              </a:tr>
              <a:tr h="5513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Suasana belajar mendukung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3.31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68522"/>
                  </a:ext>
                </a:extLst>
              </a:tr>
              <a:tr h="5513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Proses pembelajaran menyenangkan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463" marR="17463" marT="174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307503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7C0F8FC-E7EA-9119-7882-2AECDCCE8B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686110"/>
              </p:ext>
            </p:extLst>
          </p:nvPr>
        </p:nvGraphicFramePr>
        <p:xfrm>
          <a:off x="5638799" y="2316194"/>
          <a:ext cx="6403675" cy="3689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7233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7162F-E134-FC38-6683-B46A60904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1370-4B7B-F041-3B88-479C7C6E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dan </a:t>
            </a:r>
            <a:r>
              <a:rPr lang="en-US" b="1" dirty="0" err="1"/>
              <a:t>Grafik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Kampus</a:t>
            </a:r>
            <a:endParaRPr lang="en-ID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A3AF80-B917-6C7D-C68C-35C9576C0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97273"/>
              </p:ext>
            </p:extLst>
          </p:nvPr>
        </p:nvGraphicFramePr>
        <p:xfrm>
          <a:off x="958291" y="2105026"/>
          <a:ext cx="4364207" cy="3654888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3655630">
                  <a:extLst>
                    <a:ext uri="{9D8B030D-6E8A-4147-A177-3AD203B41FA5}">
                      <a16:colId xmlns:a16="http://schemas.microsoft.com/office/drawing/2014/main" val="1175725714"/>
                    </a:ext>
                  </a:extLst>
                </a:gridCol>
                <a:gridCol w="708577">
                  <a:extLst>
                    <a:ext uri="{9D8B030D-6E8A-4147-A177-3AD203B41FA5}">
                      <a16:colId xmlns:a16="http://schemas.microsoft.com/office/drawing/2014/main" val="1694359166"/>
                    </a:ext>
                  </a:extLst>
                </a:gridCol>
              </a:tblGrid>
              <a:tr h="5593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Indikator</a:t>
                      </a:r>
                      <a:endParaRPr lang="en-US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017" marR="9029" marT="130013" marB="130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cap="none" spc="0"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lang="en-US" sz="1200" b="0" i="0" u="none" strike="noStrike" cap="none" spc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017" marR="9029" marT="130013" marB="130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534486"/>
                  </a:ext>
                </a:extLst>
              </a:tr>
              <a:tr h="55930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Tidak ada diskriminasi &amp; senioritas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017" marR="9029" marT="130013" marB="130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3.23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017" marR="9029" marT="130013" marB="130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07124"/>
                  </a:ext>
                </a:extLst>
              </a:tr>
              <a:tr h="55930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Kehidupan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kampus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mahasiswa-karyawan-dosen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menyenangkan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017" marR="9029" marT="130013" marB="130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3.34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017" marR="9029" marT="130013" marB="130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06069"/>
                  </a:ext>
                </a:extLst>
              </a:tr>
              <a:tr h="791882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Tersedia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pilihan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sarana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pengembangan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diri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yang 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mencukupi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u="none" strike="noStrike" cap="none" spc="0" dirty="0" err="1">
                          <a:solidFill>
                            <a:schemeClr val="tx1"/>
                          </a:solidFill>
                          <a:effectLst/>
                        </a:rPr>
                        <a:t>kegiatan,UKM,dll</a:t>
                      </a:r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017" marR="9029" marT="130013" marB="130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3.37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017" marR="9029" marT="130013" marB="130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338560"/>
                  </a:ext>
                </a:extLst>
              </a:tr>
              <a:tr h="55930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Keteraturan dalam perkuliahan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017" marR="9029" marT="130013" marB="130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3.35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017" marR="9029" marT="130013" marB="130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902465"/>
                  </a:ext>
                </a:extLst>
              </a:tr>
              <a:tr h="55930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Sistem Student Life Journey mudah dipahami</a:t>
                      </a:r>
                      <a:endParaRPr lang="en-US" sz="12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9017" marR="9029" marT="130013" marB="130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3.20</a:t>
                      </a:r>
                      <a:endParaRPr lang="en-US" sz="12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9017" marR="9029" marT="130013" marB="130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92648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CD15786-D480-F206-EA22-9FC130A61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251289"/>
              </p:ext>
            </p:extLst>
          </p:nvPr>
        </p:nvGraphicFramePr>
        <p:xfrm>
          <a:off x="5762445" y="2105025"/>
          <a:ext cx="5986732" cy="4235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133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84B37-22C0-5019-4B8B-7F5884D0E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27A9-35D2-B1BF-D989-2C56427D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3488"/>
            <a:ext cx="10515600" cy="871538"/>
          </a:xfrm>
        </p:spPr>
        <p:txBody>
          <a:bodyPr anchor="ctr">
            <a:normAutofit/>
          </a:bodyPr>
          <a:lstStyle/>
          <a:p>
            <a:r>
              <a:rPr lang="en-US" b="1" dirty="0" err="1"/>
              <a:t>Tabel</a:t>
            </a:r>
            <a:r>
              <a:rPr lang="en-US" b="1" dirty="0"/>
              <a:t> dan </a:t>
            </a:r>
            <a:r>
              <a:rPr lang="en-US" b="1" dirty="0" err="1"/>
              <a:t>Grafik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dan </a:t>
            </a:r>
            <a:r>
              <a:rPr lang="en-US" b="1" dirty="0" err="1"/>
              <a:t>Fasilitas</a:t>
            </a:r>
            <a:endParaRPr lang="en-ID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D8F1EE-C37B-03CF-9775-2BF59FC726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219365"/>
              </p:ext>
            </p:extLst>
          </p:nvPr>
        </p:nvGraphicFramePr>
        <p:xfrm>
          <a:off x="954769" y="2105026"/>
          <a:ext cx="4540257" cy="333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4972">
                  <a:extLst>
                    <a:ext uri="{9D8B030D-6E8A-4147-A177-3AD203B41FA5}">
                      <a16:colId xmlns:a16="http://schemas.microsoft.com/office/drawing/2014/main" val="3685815077"/>
                    </a:ext>
                  </a:extLst>
                </a:gridCol>
                <a:gridCol w="605285">
                  <a:extLst>
                    <a:ext uri="{9D8B030D-6E8A-4147-A177-3AD203B41FA5}">
                      <a16:colId xmlns:a16="http://schemas.microsoft.com/office/drawing/2014/main" val="403469742"/>
                    </a:ext>
                  </a:extLst>
                </a:gridCol>
              </a:tblGrid>
              <a:tr h="421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effectLst/>
                        </a:rPr>
                        <a:t>Indikator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36" marR="13036" marT="130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036" marR="13036" marT="13036" marB="0" anchor="ctr"/>
                </a:tc>
                <a:extLst>
                  <a:ext uri="{0D108BD9-81ED-4DB2-BD59-A6C34878D82A}">
                    <a16:rowId xmlns:a16="http://schemas.microsoft.com/office/drawing/2014/main" val="2336264684"/>
                  </a:ext>
                </a:extLst>
              </a:tr>
              <a:tr h="4210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Lokasi mudah dijangkau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36" marR="13036" marT="130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036" marR="13036" marT="13036" marB="0" anchor="ctr"/>
                </a:tc>
                <a:extLst>
                  <a:ext uri="{0D108BD9-81ED-4DB2-BD59-A6C34878D82A}">
                    <a16:rowId xmlns:a16="http://schemas.microsoft.com/office/drawing/2014/main" val="935179391"/>
                  </a:ext>
                </a:extLst>
              </a:tr>
              <a:tr h="4210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 dirty="0" err="1">
                          <a:effectLst/>
                        </a:rPr>
                        <a:t>Lingkungan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bersih</a:t>
                      </a:r>
                      <a:r>
                        <a:rPr lang="en-US" sz="1200" u="none" strike="noStrike" dirty="0">
                          <a:effectLst/>
                        </a:rPr>
                        <a:t> dan </a:t>
                      </a:r>
                      <a:r>
                        <a:rPr lang="en-US" sz="1200" u="none" strike="noStrike" dirty="0" err="1">
                          <a:effectLst/>
                        </a:rPr>
                        <a:t>asri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36" marR="13036" marT="130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036" marR="13036" marT="13036" marB="0" anchor="ctr"/>
                </a:tc>
                <a:extLst>
                  <a:ext uri="{0D108BD9-81ED-4DB2-BD59-A6C34878D82A}">
                    <a16:rowId xmlns:a16="http://schemas.microsoft.com/office/drawing/2014/main" val="2820615477"/>
                  </a:ext>
                </a:extLst>
              </a:tr>
              <a:tr h="76205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Sarana belajar mengajar  memadai (ruang kelas, computer, LCD, kursi)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36" marR="13036" marT="130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036" marR="13036" marT="13036" marB="0" anchor="ctr"/>
                </a:tc>
                <a:extLst>
                  <a:ext uri="{0D108BD9-81ED-4DB2-BD59-A6C34878D82A}">
                    <a16:rowId xmlns:a16="http://schemas.microsoft.com/office/drawing/2014/main" val="2523288160"/>
                  </a:ext>
                </a:extLst>
              </a:tr>
              <a:tr h="421051">
                <a:tc>
                  <a:txBody>
                    <a:bodyPr/>
                    <a:lstStyle/>
                    <a:p>
                      <a:pPr algn="l" rtl="0" fontAlgn="t"/>
                      <a:r>
                        <a:rPr lang="sv-SE" sz="1200" u="none" strike="noStrike" dirty="0">
                          <a:effectLst/>
                        </a:rPr>
                        <a:t>Ruang kelas dan ruang   belajar nyaman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36" marR="13036" marT="130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3.28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036" marR="13036" marT="13036" marB="0" anchor="ctr"/>
                </a:tc>
                <a:extLst>
                  <a:ext uri="{0D108BD9-81ED-4DB2-BD59-A6C34878D82A}">
                    <a16:rowId xmlns:a16="http://schemas.microsoft.com/office/drawing/2014/main" val="258765359"/>
                  </a:ext>
                </a:extLst>
              </a:tr>
              <a:tr h="42105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u="none" strike="noStrike">
                          <a:effectLst/>
                        </a:rPr>
                        <a:t>Akses WIFI dan internet memadai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36" marR="13036" marT="130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2.97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036" marR="13036" marT="13036" marB="0" anchor="ctr"/>
                </a:tc>
                <a:extLst>
                  <a:ext uri="{0D108BD9-81ED-4DB2-BD59-A6C34878D82A}">
                    <a16:rowId xmlns:a16="http://schemas.microsoft.com/office/drawing/2014/main" val="2348703765"/>
                  </a:ext>
                </a:extLst>
              </a:tr>
              <a:tr h="470929">
                <a:tc>
                  <a:txBody>
                    <a:bodyPr/>
                    <a:lstStyle/>
                    <a:p>
                      <a:pPr algn="l" rtl="0" fontAlgn="t"/>
                      <a:r>
                        <a:rPr lang="fi-FI" sz="1200" u="none" strike="noStrike" dirty="0">
                          <a:effectLst/>
                        </a:rPr>
                        <a:t>Prasarana kampus (toilet, perpustakaan, kantin) memadai</a:t>
                      </a:r>
                      <a:endParaRPr lang="fi-FI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36" marR="13036" marT="1303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036" marR="13036" marT="13036" marB="0" anchor="ctr"/>
                </a:tc>
                <a:extLst>
                  <a:ext uri="{0D108BD9-81ED-4DB2-BD59-A6C34878D82A}">
                    <a16:rowId xmlns:a16="http://schemas.microsoft.com/office/drawing/2014/main" val="3693506082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97D584-DDEB-ADF9-27FB-2759A66ED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198282"/>
              </p:ext>
            </p:extLst>
          </p:nvPr>
        </p:nvGraphicFramePr>
        <p:xfrm>
          <a:off x="5733689" y="2057400"/>
          <a:ext cx="5963729" cy="421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31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19D0C-E318-BB18-9671-5717C1167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0F4F-1D47-748F-CA8D-813AD7AD2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94" y="1185593"/>
            <a:ext cx="8013041" cy="565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Survey Mahasiswa Baru UAJ - 2024</a:t>
            </a:r>
            <a:endParaRPr lang="en-ID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EF93239-F078-8305-6A78-75E54D37A1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643987"/>
              </p:ext>
            </p:extLst>
          </p:nvPr>
        </p:nvGraphicFramePr>
        <p:xfrm>
          <a:off x="385311" y="2225614"/>
          <a:ext cx="5325375" cy="404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3591B7-145F-1DFC-B055-BA84A76490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826790"/>
              </p:ext>
            </p:extLst>
          </p:nvPr>
        </p:nvGraphicFramePr>
        <p:xfrm>
          <a:off x="6096000" y="2225613"/>
          <a:ext cx="5688583" cy="404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0463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21A62-C44D-111C-52F1-409CED1DC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FC512-1DCB-2B81-DD52-24A747B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499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Terkait</a:t>
            </a:r>
            <a:r>
              <a:rPr lang="en-US" sz="3200" b="1" dirty="0"/>
              <a:t> PROMOSI </a:t>
            </a:r>
            <a:r>
              <a:rPr lang="en-US" sz="3200" b="1" dirty="0" err="1"/>
              <a:t>atau</a:t>
            </a:r>
            <a:r>
              <a:rPr lang="en-US" sz="3200" b="1" dirty="0"/>
              <a:t>  PROSES PENERIMAAN MAHASISWA BARU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88B18-215F-A08D-CFA4-58B95CE94AB0}"/>
              </a:ext>
            </a:extLst>
          </p:cNvPr>
          <p:cNvSpPr txBox="1"/>
          <p:nvPr/>
        </p:nvSpPr>
        <p:spPr>
          <a:xfrm>
            <a:off x="304082" y="1863306"/>
            <a:ext cx="5679776" cy="482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Sudah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baik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tetapi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perlu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diperbaiki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mengenai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web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myatma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agar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mudah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diakses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dimengerti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ux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nya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sering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mengadakan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workshop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sekolah-sekolah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Pengumuman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hasil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masuk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pmb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diperbaiki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tepat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waktu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lagi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saya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menyarankan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banyak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membuat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konten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sosial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media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terutama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pada platform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tiktok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konten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menarik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sesuai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trend yang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berjalan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karena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banyak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luar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daerah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Jabodetabek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kurang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mendapatkan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terkait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UNIKA ATMA JAYA. Serta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dimohon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pelaksanaan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INISLJ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kampus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khusus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waktu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pelaksanaannya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pertimbangkan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kembali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dengan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dari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luar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daerah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Indonesia. Thank You  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admin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harus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responsif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cepat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membalas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dimohon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agar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admin yang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fast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respon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dan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jelas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terima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kasih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harus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dibuat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menarik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lagi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menarik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maba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yang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banyak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Mungkin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kedepannya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bisa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suatu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event agar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penerimaan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mahasiswa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baru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menarik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Usahakan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maksimalkan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media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sosial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seperti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tik-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untuk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kampus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Video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dapat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dibuat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menarik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Terkait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promosi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harus</a:t>
            </a:r>
            <a:r>
              <a:rPr lang="en-US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menarik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9F02AA-E0B5-63B8-08F5-6BF4D8ADB03A}"/>
              </a:ext>
            </a:extLst>
          </p:cNvPr>
          <p:cNvSpPr txBox="1"/>
          <p:nvPr/>
        </p:nvSpPr>
        <p:spPr>
          <a:xfrm>
            <a:off x="6279312" y="1782793"/>
            <a:ext cx="5679776" cy="42901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FH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Disebarkan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dan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regional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kabupaten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raya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media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yang affordable,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menggandeng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alumni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kurang-kurangin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brodcast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menggangu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spam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tour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info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lowongan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UAJ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memberitahukannya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terbuka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menjangkau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share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angkatan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menaruh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poster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mengupload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story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UAJ. Jadi,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tersampaikan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agar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kesalah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pahaman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36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D042-E2FF-72A5-4AB4-C64ECC71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7B13AF-363C-1E4B-34F1-D0102841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499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Terkait</a:t>
            </a:r>
            <a:r>
              <a:rPr lang="en-US" sz="3200" b="1" dirty="0"/>
              <a:t> PROMOSI </a:t>
            </a:r>
            <a:r>
              <a:rPr lang="en-US" sz="3200" b="1" dirty="0" err="1"/>
              <a:t>atau</a:t>
            </a:r>
            <a:r>
              <a:rPr lang="en-US" sz="3200" b="1" dirty="0"/>
              <a:t>  PROSES PENERIMAAN MAHASISWA BARU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F9AD2-BF55-023F-90C5-1B6CB6A504CF}"/>
              </a:ext>
            </a:extLst>
          </p:cNvPr>
          <p:cNvSpPr txBox="1"/>
          <p:nvPr/>
        </p:nvSpPr>
        <p:spPr>
          <a:xfrm>
            <a:off x="304082" y="1863306"/>
            <a:ext cx="5679776" cy="1893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FIABIKOM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sejauh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UKT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diringankan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nominalnya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kedepannya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UAJ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dihuni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berprestasi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saran :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Baru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04E318-A2F9-F783-431B-4EF799AEE903}"/>
              </a:ext>
            </a:extLst>
          </p:cNvPr>
          <p:cNvSpPr txBox="1"/>
          <p:nvPr/>
        </p:nvSpPr>
        <p:spPr>
          <a:xfrm>
            <a:off x="6279312" y="1782793"/>
            <a:ext cx="5679776" cy="4714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FH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diberkian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membalas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unika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responsive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UAJ,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ditawarkan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keterima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info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inislj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group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angkatan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group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Akan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pengumuman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lambay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acara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terlewatkan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school tour,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mengunjungi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Susah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menghubung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admin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lewat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kemarin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sekarang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balas</a:t>
            </a:r>
            <a:endParaRPr lang="en-US" sz="12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dipermudah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kemarin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dibayar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81A1C-F326-65B1-099D-AB96DA44247E}"/>
              </a:ext>
            </a:extLst>
          </p:cNvPr>
          <p:cNvSpPr txBox="1"/>
          <p:nvPr/>
        </p:nvSpPr>
        <p:spPr>
          <a:xfrm>
            <a:off x="304082" y="4140233"/>
            <a:ext cx="5679776" cy="1639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FTB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fasilitaz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memudahkan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Dikirim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email yang salah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dibagusin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591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49C6D-9CEE-36CF-101D-358AD46E6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6851B4-5E74-35E6-71CA-1E54B13D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499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Terkait</a:t>
            </a:r>
            <a:r>
              <a:rPr lang="en-US" sz="3200" b="1" dirty="0"/>
              <a:t> PROMOSI </a:t>
            </a:r>
            <a:r>
              <a:rPr lang="en-US" sz="3200" b="1" dirty="0" err="1"/>
              <a:t>atau</a:t>
            </a:r>
            <a:r>
              <a:rPr lang="en-US" sz="3200" b="1" dirty="0"/>
              <a:t>  PROSES PENERIMAAN MAHASISWA BARU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17C5D-EBAF-A688-7D1A-8C3B6678DA68}"/>
              </a:ext>
            </a:extLst>
          </p:cNvPr>
          <p:cNvSpPr txBox="1"/>
          <p:nvPr/>
        </p:nvSpPr>
        <p:spPr>
          <a:xfrm>
            <a:off x="304082" y="1863306"/>
            <a:ext cx="5679776" cy="2803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FP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kreatif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tertarik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lihatnya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ditambahkan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langkah-langkah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pendaftarannya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dikerahkan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mencakup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potongan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r>
              <a:rPr lang="en-US" sz="1200" kern="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😆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dievaluasi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error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buFont typeface="+mj-lt"/>
              <a:buAutoNum type="arabicPeriod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081919-DDDB-4D85-2D60-2855BF376717}"/>
              </a:ext>
            </a:extLst>
          </p:cNvPr>
          <p:cNvSpPr txBox="1"/>
          <p:nvPr/>
        </p:nvSpPr>
        <p:spPr>
          <a:xfrm>
            <a:off x="6279312" y="1782793"/>
            <a:ext cx="5679776" cy="4927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FPB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birokrasi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terkesan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melempar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kedepannya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waktunya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terlaksana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kedepannya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disiplin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pendaftaran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online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user-friendly.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berguna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kaum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mending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roadshow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kepulauan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daerah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Jakarta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Tanjung Balai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Karimun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menarik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menggugah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MABA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berjalan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lancar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lolos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roadshow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sekolah-sekolah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memperkenalkan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UAJ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pindahan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diperjelas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terlanjur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jalur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regular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Memperlihatkan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alumni UAJ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bekerja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H-1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menyebabkan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optimal.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458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3555F-AA27-DE90-4AF3-5BF3C42AB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8F7E7-D5E7-D8D7-3573-AFAB5746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499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Terkait</a:t>
            </a:r>
            <a:r>
              <a:rPr lang="en-US" sz="3200" b="1" dirty="0"/>
              <a:t> PROMOSI </a:t>
            </a:r>
            <a:r>
              <a:rPr lang="en-US" sz="3200" b="1" dirty="0" err="1"/>
              <a:t>atau</a:t>
            </a:r>
            <a:r>
              <a:rPr lang="en-US" sz="3200" b="1" dirty="0"/>
              <a:t>  PROSES PENERIMAAN MAHASISWA BARU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AF8E2C-C4AB-832F-9D6D-87115DC8F2FF}"/>
              </a:ext>
            </a:extLst>
          </p:cNvPr>
          <p:cNvSpPr txBox="1"/>
          <p:nvPr/>
        </p:nvSpPr>
        <p:spPr>
          <a:xfrm>
            <a:off x="304081" y="1863307"/>
            <a:ext cx="10349542" cy="482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FT</a:t>
            </a:r>
            <a:endParaRPr lang="en-US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kejelasan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UKM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media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maupun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live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ambil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mencantumkan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tertarik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layanan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Timor Leste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kalo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detail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kejelasan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ketentuan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tata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contact person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pendaftaran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dipisah-pisah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bingung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Ketepatan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kejelasan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ditingkatkan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admin pada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campus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ditambahkan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(gamification)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daftar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mengalami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login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mengupload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mendatangi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Saran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bug/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errornya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kedepannya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pengumpulan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bermasalah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dikirim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pending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melapor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marketing/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penyampaian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unggulan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dimohon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merespon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pendaftaran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alangkah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dimatangkan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rundown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campus tour.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kata lain,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dipertimbangkan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tersedia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cicilan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dimengerti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awalnya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65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B18DE-C555-0E8B-8788-5462FAC2F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0C914B-D84F-924A-A91D-44E279FB4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092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/>
              <a:t>TERKAIT UNIKA ATMA JAYA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2D6D39-88FD-9761-F49D-9A4786D3D4A3}"/>
              </a:ext>
            </a:extLst>
          </p:cNvPr>
          <p:cNvSpPr txBox="1"/>
          <p:nvPr/>
        </p:nvSpPr>
        <p:spPr>
          <a:xfrm>
            <a:off x="291501" y="1664899"/>
            <a:ext cx="11664710" cy="51269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FEB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semanggi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pengumuman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kalo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diberitahukan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jam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dimulai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Unika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peminatnya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ditingkatkan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kebagusan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kebaikannya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🙏🏻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Instruksinya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awal-awal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ospek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lain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benar-benar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minim.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Apalagi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termasuk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pendaftaran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bertanya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daftar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duluan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Student life journey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merekap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skp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padahal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mengajukannya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lama. Harapan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kedepannya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merasakan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lumayan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error pada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andalkan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menyarankan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mengganti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ukurannya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Unika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kebersihan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menelaah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kebersihan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kw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UAJ,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menyukai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swasta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terbaik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Indonesia,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pun sangat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Dan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disini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Semoga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UAJ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melihat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kami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online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bangku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berjam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-jam.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pinggang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padahal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sewaktu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sekolah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rasakan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di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dibagusin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kolam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UKM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latihan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area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wfi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di kw,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050" kern="0" dirty="0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FF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tissu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toilet juga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(sangat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rusak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dipakai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duduk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slm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2.5 jam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sajgat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mood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walau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ganti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pakenya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nyambung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comfortable kalo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gitu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kalo kayak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jd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grasak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grusuk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bggt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renov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👍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perhatikan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toilet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kw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keatas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ditingkatkan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menambahkan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memperbaiki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Student Hub di BSD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Wi-Fi.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di toilet</a:t>
            </a: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Wi-fi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tingkatkan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terkoneksi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pun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terkoneksi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lemot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server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Atmalib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update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sempat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padahal</a:t>
            </a:r>
            <a:r>
              <a:rPr lang="en-US" sz="105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di </a:t>
            </a:r>
            <a:r>
              <a:rPr lang="en-US" sz="105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butuhkan</a:t>
            </a:r>
            <a:endParaRPr lang="en-US" sz="105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9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4511-3522-BFC8-5E41-358C01D5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08" y="1311214"/>
            <a:ext cx="10515600" cy="839458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RENSPONDEN SAMPEL BERDASARKAN FAKULTAS &amp; PRODI</a:t>
            </a:r>
            <a:endParaRPr lang="en-ID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8F7020-F180-A423-ADF2-C783D8904CEC}"/>
              </a:ext>
            </a:extLst>
          </p:cNvPr>
          <p:cNvSpPr txBox="1"/>
          <p:nvPr/>
        </p:nvSpPr>
        <p:spPr>
          <a:xfrm>
            <a:off x="4906214" y="5523719"/>
            <a:ext cx="3380237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GRAND TOTAL</a:t>
            </a:r>
            <a:r>
              <a:rPr lang="en-US" b="1" dirty="0">
                <a:solidFill>
                  <a:srgbClr val="000000"/>
                </a:solidFill>
                <a:latin typeface="Aptos Narrow" panose="020B0004020202020204" pitchFamily="34" charset="0"/>
              </a:rPr>
              <a:t>		541</a:t>
            </a:r>
            <a:r>
              <a:rPr lang="en-US" dirty="0"/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78977C-1585-D2C7-FCD4-CB7C2B4D9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47981"/>
              </p:ext>
            </p:extLst>
          </p:nvPr>
        </p:nvGraphicFramePr>
        <p:xfrm>
          <a:off x="539510" y="2430971"/>
          <a:ext cx="3314700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176196488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035230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094711"/>
                    </a:ext>
                  </a:extLst>
                </a:gridCol>
              </a:tblGrid>
              <a:tr h="1841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FEB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Akuntansi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90932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Ekonomi Pembangunan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36008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Manajemen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33497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323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1BEEA5-B741-6074-F755-2F56C4DD6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02438"/>
              </p:ext>
            </p:extLst>
          </p:nvPr>
        </p:nvGraphicFramePr>
        <p:xfrm>
          <a:off x="539510" y="3429000"/>
          <a:ext cx="3314700" cy="36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2322253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6646477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00867121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Hukum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93863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7719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155B49-7DDA-728D-EC27-DA2E45FAA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0004"/>
              </p:ext>
            </p:extLst>
          </p:nvPr>
        </p:nvGraphicFramePr>
        <p:xfrm>
          <a:off x="537714" y="4120370"/>
          <a:ext cx="3314700" cy="736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6505671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18522151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14043756"/>
                    </a:ext>
                  </a:extLst>
                </a:gridCol>
              </a:tblGrid>
              <a:tr h="18415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FIABIKOM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Administrasi Bisnis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717856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Ilmu Komunikasi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27528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Pariwisata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73079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4429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F96D77-5899-3956-459D-7065962AB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99001"/>
              </p:ext>
            </p:extLst>
          </p:nvPr>
        </p:nvGraphicFramePr>
        <p:xfrm>
          <a:off x="537714" y="5041120"/>
          <a:ext cx="3314700" cy="55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150538389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420632916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64192095"/>
                    </a:ext>
                  </a:extLst>
                </a:gridCol>
              </a:tblGrid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FKIK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Kedokteran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090660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Farmasi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99121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7021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3443CF-CAE6-DB3F-D355-2ED9E2226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413766"/>
              </p:ext>
            </p:extLst>
          </p:nvPr>
        </p:nvGraphicFramePr>
        <p:xfrm>
          <a:off x="537714" y="5871410"/>
          <a:ext cx="3314700" cy="368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82904995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7765430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10860652"/>
                    </a:ext>
                  </a:extLst>
                </a:gridCol>
              </a:tblGrid>
              <a:tr h="1841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effectLst/>
                        </a:rPr>
                        <a:t>Psikologi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092776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8227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CE4D1CA-B608-5104-F04A-8B2A9A8A1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48347"/>
              </p:ext>
            </p:extLst>
          </p:nvPr>
        </p:nvGraphicFramePr>
        <p:xfrm>
          <a:off x="4938983" y="2430971"/>
          <a:ext cx="3314700" cy="92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4881580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3836857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04276"/>
                    </a:ext>
                  </a:extLst>
                </a:gridCol>
              </a:tblGrid>
              <a:tr h="1841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FPB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Bimbingan Konseling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2444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Pendidikan Bahasa Inggris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942764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Pendikat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021708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PGSD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25266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99317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9AB4B9B-CD66-7D15-BDA4-887FECA7E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83433"/>
              </p:ext>
            </p:extLst>
          </p:nvPr>
        </p:nvGraphicFramePr>
        <p:xfrm>
          <a:off x="4938983" y="3567920"/>
          <a:ext cx="3314700" cy="92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78128421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46236934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39860505"/>
                    </a:ext>
                  </a:extLst>
                </a:gridCol>
              </a:tblGrid>
              <a:tr h="18415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Teknik Elektro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70259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Teknik Mesin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309047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Sistem Informasi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44855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Teknik Industri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435053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4576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7158E0B-6512-3CE8-4851-34CB37701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97528"/>
              </p:ext>
            </p:extLst>
          </p:nvPr>
        </p:nvGraphicFramePr>
        <p:xfrm>
          <a:off x="4938983" y="4650858"/>
          <a:ext cx="3314700" cy="55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9544492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3915632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43957334"/>
                    </a:ext>
                  </a:extLst>
                </a:gridCol>
              </a:tblGrid>
              <a:tr h="1841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FTB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Bioteknologi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633729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Teknologi Pangan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750333"/>
                  </a:ext>
                </a:extLst>
              </a:tr>
              <a:tr h="184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41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777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6CB22-F508-7423-4ADD-29E7DA44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8DBE7-B6F9-306B-7CB9-D3629B5C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499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/>
              <a:t>TERKAIT UNIKA ATMA JAYA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C3D2F-C00F-C6EC-46A7-BE82A067BA6A}"/>
              </a:ext>
            </a:extLst>
          </p:cNvPr>
          <p:cNvSpPr txBox="1"/>
          <p:nvPr/>
        </p:nvSpPr>
        <p:spPr>
          <a:xfrm>
            <a:off x="304082" y="1863306"/>
            <a:ext cx="5679776" cy="41521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FH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Ormawa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diselenggarakan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BSD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Semanggi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duduk dan lift pada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Gedung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tissue,peeangi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diganti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dangat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lift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connect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tisue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Mohon lift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toilet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gelap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becek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RTH juga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suka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ketidakadaan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di toilet,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berac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nongkrong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ditingkatkan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yb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posisinya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an.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berharap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YB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17E34-2C51-2485-5709-827FC4702503}"/>
              </a:ext>
            </a:extLst>
          </p:cNvPr>
          <p:cNvSpPr txBox="1"/>
          <p:nvPr/>
        </p:nvSpPr>
        <p:spPr>
          <a:xfrm>
            <a:off x="6279312" y="1782793"/>
            <a:ext cx="5679776" cy="43358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FIABIKOM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Toilet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memohon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meminta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penggantian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UAJ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Semanggi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pinggang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alas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rata, alas duduk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mengganggu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juga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seringkali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disconnect,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spot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sampe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jaringannya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signal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bgt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kursiny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diganti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nambah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stop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WIFI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basement 2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signal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🙏🏻🙏🏻🙏🏻🙏🏻🙏🏻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dosen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tapi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rajin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</a:pPr>
            <a:endParaRPr lang="en-US" sz="105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10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C51B4-7151-4E27-65BD-C8F12553E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B57097-3168-52A5-B18C-0773860A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499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/>
              <a:t>TERKAIT UNIKA ATMA JAYA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F2086-60C4-C17E-5EA0-33AB3AFFDA75}"/>
              </a:ext>
            </a:extLst>
          </p:cNvPr>
          <p:cNvSpPr txBox="1"/>
          <p:nvPr/>
        </p:nvSpPr>
        <p:spPr>
          <a:xfrm>
            <a:off x="416224" y="1863306"/>
            <a:ext cx="10220146" cy="4292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FKIK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Melebihi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fkik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Diperhatikan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kembali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fasilitas-fasilitas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FKIK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kebersihan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toilet, WIFI, Lift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FKIK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pantau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🙏🏻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Balik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merepotkan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Lag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SLJ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membingungkan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SKP.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Unika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semoga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membangun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calon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berbakat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berkontribusi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pembangunan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negeri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berusaha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menghilangkan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jejak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senioritas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ditolak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kating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Cnth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asli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menegur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skripsi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KTI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kating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walaupun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menolak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survey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Harapan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Unika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diperluas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mengingat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FKIK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lakukan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pembaruan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toilet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perlengkapan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UAJ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Ketersediaan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toilet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sabun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cuci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prasarana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diperbaiki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(lift &amp;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KRS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istilah-istilah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diberi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terlebih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dahulu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cekal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?, uang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cdc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Alangkah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admin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PSSK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sesuka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hati</a:t>
            </a:r>
            <a:endParaRPr lang="en-US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2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CD357-EA04-8B51-ADC5-CB936F653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6E740E-BF88-E4B1-1BD0-712B1A68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499"/>
            <a:ext cx="10515600" cy="560807"/>
          </a:xfrm>
        </p:spPr>
        <p:txBody>
          <a:bodyPr>
            <a:normAutofit/>
          </a:bodyPr>
          <a:lstStyle/>
          <a:p>
            <a:r>
              <a:rPr lang="en-US" sz="3200" b="1" dirty="0"/>
              <a:t>TERKAIT UNIKA ATMA JAYA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ABAFDB-B5AE-99FF-DB35-095CD5D43953}"/>
              </a:ext>
            </a:extLst>
          </p:cNvPr>
          <p:cNvSpPr txBox="1"/>
          <p:nvPr/>
        </p:nvSpPr>
        <p:spPr>
          <a:xfrm>
            <a:off x="304082" y="1863306"/>
            <a:ext cx="5679776" cy="4364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FP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diganti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punggung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makasih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dan YB.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Toiletnya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dikasih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🙏🏼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kecuali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sempet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payment plan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sebaiknya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ditingkatkan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Serta,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pelayanan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keuangannya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pembayaran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Karena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pernah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tagihan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bank dan email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nominal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di toilet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BSD,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BSD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Berkuliah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Saran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kedepannya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semoga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-student)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dikarenakan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4C4F7-FA3C-FD9C-5249-94F6391D73EB}"/>
              </a:ext>
            </a:extLst>
          </p:cNvPr>
          <p:cNvSpPr txBox="1"/>
          <p:nvPr/>
        </p:nvSpPr>
        <p:spPr>
          <a:xfrm>
            <a:off x="6279312" y="1782793"/>
            <a:ext cx="5679776" cy="3515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FPB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jurusan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kuliah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perbaiki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diperbaharui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menyenangkan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komputer,LCD,proyektor,pengeras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pendingin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ruangan.Dosen-Dosennya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ramah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profesonal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lingkungan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bersih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asrama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Dormitory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banyak,bersih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menyajikan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UKM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beragam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tinggal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mana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ikuti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perkembangan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sendiri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"Unika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The Best "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nongkrong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BSD (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Semanggi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45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A552-55C6-DCEB-6787-88D56CD9E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0D880B-D9EB-E25F-606D-2D3249B2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383"/>
            <a:ext cx="10515600" cy="337759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TERKAIT UNIKA ATMA JAYA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2750B-7ADF-0ECA-6532-5E98430BD464}"/>
              </a:ext>
            </a:extLst>
          </p:cNvPr>
          <p:cNvSpPr txBox="1"/>
          <p:nvPr/>
        </p:nvSpPr>
        <p:spPr>
          <a:xfrm>
            <a:off x="232913" y="1560142"/>
            <a:ext cx="6814868" cy="47892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FT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kalo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YB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sinyal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bgt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memadai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laluapakah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dikamar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bgt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:"))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toilet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duduk di toilet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lantai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mohon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ditambah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toilet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Tingkatkan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myAtma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di toilet,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pemanfaatan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ujian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dikembangkan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zaman, agar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monoton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Jaya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univ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SLJnya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dijelaskan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kebersihannya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ditingkatkan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kantin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menyediakab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di toilet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Toilet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mana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belajar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pinjem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pake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 di toilet,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kencangkan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my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terkadang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down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pengguna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mengakses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Terkhusus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angakatan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kurikulum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optimal.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matkul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masing-masing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mengikuti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sems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kating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Hall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semanggi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nampak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renovasi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teurtama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lantainya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ring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basketnya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keadaannya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tissue,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stopkontak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gedung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sangat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sedikit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B862B-4B49-C688-1DB1-9D93272C8D40}"/>
              </a:ext>
            </a:extLst>
          </p:cNvPr>
          <p:cNvSpPr txBox="1"/>
          <p:nvPr/>
        </p:nvSpPr>
        <p:spPr>
          <a:xfrm>
            <a:off x="7348987" y="1636144"/>
            <a:ext cx="4753873" cy="3267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</a:pPr>
            <a:r>
              <a:rPr lang="en-US" sz="1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FTB</a:t>
            </a: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saran,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menyarankan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acara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BSD,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kebanyakan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acara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Kampus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semanggi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Tolong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sediakan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di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Tambahin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tisu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toilet 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🥲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bagus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apresiasi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didengar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mungkin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didahulukan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Fasilitaa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toilet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  <a:tabLst>
                <a:tab pos="1174750" algn="l"/>
              </a:tabLst>
            </a:pP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perpustakaan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diskusi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jelas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menyatu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ruangan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sebelahnya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Terkait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ngelag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WiFinya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digabung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Semanggi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alasan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lambat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penanganan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menanggapi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sz="12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89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66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A6B05A-FEF9-5FD0-A9F9-AB70BF452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27435"/>
              </p:ext>
            </p:extLst>
          </p:nvPr>
        </p:nvGraphicFramePr>
        <p:xfrm>
          <a:off x="649856" y="2362397"/>
          <a:ext cx="3128513" cy="2133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9276">
                  <a:extLst>
                    <a:ext uri="{9D8B030D-6E8A-4147-A177-3AD203B41FA5}">
                      <a16:colId xmlns:a16="http://schemas.microsoft.com/office/drawing/2014/main" val="1094899335"/>
                    </a:ext>
                  </a:extLst>
                </a:gridCol>
                <a:gridCol w="1449237">
                  <a:extLst>
                    <a:ext uri="{9D8B030D-6E8A-4147-A177-3AD203B41FA5}">
                      <a16:colId xmlns:a16="http://schemas.microsoft.com/office/drawing/2014/main" val="2027021144"/>
                    </a:ext>
                  </a:extLst>
                </a:gridCol>
              </a:tblGrid>
              <a:tr h="28692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STATUS TEMPAT TINGGAL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97422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Milik </a:t>
                      </a:r>
                      <a:r>
                        <a:rPr lang="en-US" sz="1400" b="1" u="none" strike="noStrike" dirty="0" err="1">
                          <a:effectLst/>
                        </a:rPr>
                        <a:t>Keluarga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8664054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Milik </a:t>
                      </a:r>
                      <a:r>
                        <a:rPr lang="en-US" sz="1400" b="1" u="none" strike="noStrike" dirty="0" err="1">
                          <a:effectLst/>
                        </a:rPr>
                        <a:t>Sendiri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583428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Sewa/Kost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85133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Menumpang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r>
                        <a:rPr lang="en-US" sz="1400" b="1" u="none" strike="noStrike" dirty="0" err="1">
                          <a:effectLst/>
                        </a:rPr>
                        <a:t>Keluarga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70559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Dormitory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253112"/>
                  </a:ext>
                </a:extLst>
              </a:tr>
              <a:tr h="30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279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A14A0B9-E7DE-5A79-5844-6BC62C8EFE0D}"/>
              </a:ext>
            </a:extLst>
          </p:cNvPr>
          <p:cNvSpPr txBox="1"/>
          <p:nvPr/>
        </p:nvSpPr>
        <p:spPr>
          <a:xfrm>
            <a:off x="1828081" y="1483744"/>
            <a:ext cx="853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STATUS TEMPAT TINGGAL SAAT INI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97C128F-0270-F97D-657B-3B4E57156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972950"/>
              </p:ext>
            </p:extLst>
          </p:nvPr>
        </p:nvGraphicFramePr>
        <p:xfrm>
          <a:off x="5365630" y="2191630"/>
          <a:ext cx="6335383" cy="409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79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AA0BA-9DC6-3A7D-FF9D-B5C890B1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1F3DD83-437E-3224-0D0B-3E4724BDBCCB}"/>
              </a:ext>
            </a:extLst>
          </p:cNvPr>
          <p:cNvSpPr txBox="1"/>
          <p:nvPr/>
        </p:nvSpPr>
        <p:spPr>
          <a:xfrm>
            <a:off x="1828081" y="1483744"/>
            <a:ext cx="853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/>
              <a:t>Informasi</a:t>
            </a:r>
            <a:r>
              <a:rPr lang="en-US" sz="4000" b="1" dirty="0"/>
              <a:t> </a:t>
            </a:r>
            <a:r>
              <a:rPr lang="en-US" sz="4000" b="1" dirty="0" err="1"/>
              <a:t>Mengenai</a:t>
            </a:r>
            <a:r>
              <a:rPr lang="en-US" sz="4000" b="1" dirty="0"/>
              <a:t> </a:t>
            </a:r>
            <a:r>
              <a:rPr lang="en-US" sz="4000" b="1" dirty="0" err="1"/>
              <a:t>Atma</a:t>
            </a:r>
            <a:r>
              <a:rPr lang="en-US" sz="4000" b="1" dirty="0"/>
              <a:t> Jaya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5FD6F84-7D85-891C-0656-CB262D7CC2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927792"/>
              </p:ext>
            </p:extLst>
          </p:nvPr>
        </p:nvGraphicFramePr>
        <p:xfrm>
          <a:off x="1284514" y="2576628"/>
          <a:ext cx="9622972" cy="338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04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7361-9C85-96AE-A683-D0D81BBCD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BEA1DF-6363-DF6D-4CCC-7386C25BFDFB}"/>
              </a:ext>
            </a:extLst>
          </p:cNvPr>
          <p:cNvSpPr txBox="1"/>
          <p:nvPr/>
        </p:nvSpPr>
        <p:spPr>
          <a:xfrm>
            <a:off x="1828081" y="1483744"/>
            <a:ext cx="853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Sumber</a:t>
            </a:r>
            <a:r>
              <a:rPr lang="en-US" sz="3200" b="1" dirty="0"/>
              <a:t> </a:t>
            </a:r>
            <a:r>
              <a:rPr lang="en-US" sz="3200" b="1" dirty="0" err="1"/>
              <a:t>Informasi</a:t>
            </a:r>
            <a:r>
              <a:rPr lang="en-US" sz="3200" b="1" dirty="0"/>
              <a:t> </a:t>
            </a:r>
            <a:r>
              <a:rPr lang="en-US" sz="3200" b="1" dirty="0" err="1"/>
              <a:t>Penerimaan</a:t>
            </a:r>
            <a:r>
              <a:rPr lang="en-US" sz="3200" b="1" dirty="0"/>
              <a:t> MABA </a:t>
            </a:r>
            <a:r>
              <a:rPr lang="en-US" sz="3200" b="1" dirty="0" err="1"/>
              <a:t>Atma</a:t>
            </a:r>
            <a:r>
              <a:rPr lang="en-US" sz="3200" b="1" dirty="0"/>
              <a:t> Jaya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F0B4C1C-1E6E-E051-5634-D0CA5A446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036919"/>
              </p:ext>
            </p:extLst>
          </p:nvPr>
        </p:nvGraphicFramePr>
        <p:xfrm>
          <a:off x="2966049" y="2191630"/>
          <a:ext cx="6259902" cy="408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172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07354-8350-B706-762A-39F7790E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D60D71-E2FB-E94E-C0E5-7A2FD3A644DB}"/>
              </a:ext>
            </a:extLst>
          </p:cNvPr>
          <p:cNvSpPr txBox="1"/>
          <p:nvPr/>
        </p:nvSpPr>
        <p:spPr>
          <a:xfrm>
            <a:off x="1828081" y="1483744"/>
            <a:ext cx="853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Selain</a:t>
            </a:r>
            <a:r>
              <a:rPr lang="en-US" sz="3200" b="1" dirty="0"/>
              <a:t> </a:t>
            </a:r>
            <a:r>
              <a:rPr lang="en-US" sz="3200" b="1" dirty="0" err="1"/>
              <a:t>Mendaftar</a:t>
            </a:r>
            <a:r>
              <a:rPr lang="en-US" sz="3200" b="1" dirty="0"/>
              <a:t> Ke UAJ – </a:t>
            </a:r>
            <a:r>
              <a:rPr lang="en-US" sz="3200" b="1" dirty="0" err="1"/>
              <a:t>Mendaftar</a:t>
            </a:r>
            <a:r>
              <a:rPr lang="en-US" sz="3200" b="1" dirty="0"/>
              <a:t> </a:t>
            </a:r>
            <a:r>
              <a:rPr lang="en-US" sz="3200" b="1" dirty="0" err="1"/>
              <a:t>ke</a:t>
            </a:r>
            <a:r>
              <a:rPr lang="en-US" sz="3200" b="1" dirty="0"/>
              <a:t> PTS Lain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167992-0D1D-C463-E6AF-614DAD0C0C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36978"/>
              </p:ext>
            </p:extLst>
          </p:nvPr>
        </p:nvGraphicFramePr>
        <p:xfrm>
          <a:off x="620832" y="2312981"/>
          <a:ext cx="5158866" cy="340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FACFBDB-0977-A904-CC51-A6B2CF432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889354"/>
              </p:ext>
            </p:extLst>
          </p:nvPr>
        </p:nvGraphicFramePr>
        <p:xfrm>
          <a:off x="5960853" y="2407871"/>
          <a:ext cx="5454769" cy="331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263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7BAFC-A163-109C-CB96-735E9AD7C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F52EA9-65A2-2C5E-21EB-C721DDB0E59F}"/>
              </a:ext>
            </a:extLst>
          </p:cNvPr>
          <p:cNvSpPr txBox="1"/>
          <p:nvPr/>
        </p:nvSpPr>
        <p:spPr>
          <a:xfrm>
            <a:off x="1828081" y="1483744"/>
            <a:ext cx="8535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Pendorong</a:t>
            </a:r>
            <a:r>
              <a:rPr lang="en-US" sz="3200" b="1" dirty="0"/>
              <a:t> Utama </a:t>
            </a:r>
            <a:r>
              <a:rPr lang="en-US" sz="3200" b="1" dirty="0" err="1"/>
              <a:t>Pilihan</a:t>
            </a:r>
            <a:r>
              <a:rPr lang="en-US" sz="3200" b="1" dirty="0"/>
              <a:t> Prodi &amp; Gambaran </a:t>
            </a:r>
            <a:r>
              <a:rPr lang="en-US" sz="3200" b="1" dirty="0" err="1"/>
              <a:t>Profil</a:t>
            </a:r>
            <a:r>
              <a:rPr lang="en-US" sz="3200" b="1" dirty="0"/>
              <a:t> Prodi yang </a:t>
            </a:r>
            <a:r>
              <a:rPr lang="en-US" sz="3200" b="1" dirty="0" err="1"/>
              <a:t>Dipilih</a:t>
            </a:r>
            <a:endParaRPr lang="en-US" sz="3200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566DDE1-D78A-5E31-AD7D-EF0C40D410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190792"/>
              </p:ext>
            </p:extLst>
          </p:nvPr>
        </p:nvGraphicFramePr>
        <p:xfrm>
          <a:off x="638384" y="2828505"/>
          <a:ext cx="5365601" cy="346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77C68D-87B5-560E-7C0B-BF67AF7101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093111"/>
              </p:ext>
            </p:extLst>
          </p:nvPr>
        </p:nvGraphicFramePr>
        <p:xfrm>
          <a:off x="6875254" y="2828504"/>
          <a:ext cx="4798233" cy="320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372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987B4-1852-18E4-D0F6-3B984447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27" y="1194219"/>
            <a:ext cx="2690543" cy="20125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SCALE RELIABILITAS DAN VALIDITAS </a:t>
            </a:r>
            <a:endParaRPr lang="en-ID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007D3B3-A3C9-0584-FB89-0E3F0FA99F3A}"/>
              </a:ext>
            </a:extLst>
          </p:cNvPr>
          <p:cNvSpPr txBox="1">
            <a:spLocks/>
          </p:cNvSpPr>
          <p:nvPr/>
        </p:nvSpPr>
        <p:spPr>
          <a:xfrm>
            <a:off x="3150079" y="1257872"/>
            <a:ext cx="5181600" cy="295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b="1" dirty="0"/>
              <a:t>Promosi &amp; Informasi Mahasiswa Baru</a:t>
            </a:r>
            <a:endParaRPr lang="en-US" sz="1600" b="1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7F8D5A8-3DDB-E59A-6F5A-A2D8A42C6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201823"/>
              </p:ext>
            </p:extLst>
          </p:nvPr>
        </p:nvGraphicFramePr>
        <p:xfrm>
          <a:off x="342630" y="3206768"/>
          <a:ext cx="2352136" cy="1713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034">
                  <a:extLst>
                    <a:ext uri="{9D8B030D-6E8A-4147-A177-3AD203B41FA5}">
                      <a16:colId xmlns:a16="http://schemas.microsoft.com/office/drawing/2014/main" val="3195859396"/>
                    </a:ext>
                  </a:extLst>
                </a:gridCol>
                <a:gridCol w="588034">
                  <a:extLst>
                    <a:ext uri="{9D8B030D-6E8A-4147-A177-3AD203B41FA5}">
                      <a16:colId xmlns:a16="http://schemas.microsoft.com/office/drawing/2014/main" val="3625804298"/>
                    </a:ext>
                  </a:extLst>
                </a:gridCol>
                <a:gridCol w="588034">
                  <a:extLst>
                    <a:ext uri="{9D8B030D-6E8A-4147-A177-3AD203B41FA5}">
                      <a16:colId xmlns:a16="http://schemas.microsoft.com/office/drawing/2014/main" val="782509901"/>
                    </a:ext>
                  </a:extLst>
                </a:gridCol>
                <a:gridCol w="588034">
                  <a:extLst>
                    <a:ext uri="{9D8B030D-6E8A-4147-A177-3AD203B41FA5}">
                      <a16:colId xmlns:a16="http://schemas.microsoft.com/office/drawing/2014/main" val="1722960607"/>
                    </a:ext>
                  </a:extLst>
                </a:gridCol>
              </a:tblGrid>
              <a:tr h="401926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Case Processing Summary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011584"/>
                  </a:ext>
                </a:extLst>
              </a:tr>
              <a:tr h="13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26935"/>
                  </a:ext>
                </a:extLst>
              </a:tr>
              <a:tr h="13975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Cases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Valid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73572"/>
                  </a:ext>
                </a:extLst>
              </a:tr>
              <a:tr h="139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Excluded</a:t>
                      </a:r>
                      <a:r>
                        <a:rPr lang="en-US" sz="1200" u="none" strike="noStrike" baseline="30000" dirty="0" err="1">
                          <a:effectLst/>
                        </a:rPr>
                        <a:t>a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15012"/>
                  </a:ext>
                </a:extLst>
              </a:tr>
              <a:tr h="139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541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100.0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15402"/>
                  </a:ext>
                </a:extLst>
              </a:tr>
              <a:tr h="33161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a. Listwise deletion based on all variables in the procedure.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57474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BC8133-0420-72CE-11DD-63905BAD6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53585"/>
              </p:ext>
            </p:extLst>
          </p:nvPr>
        </p:nvGraphicFramePr>
        <p:xfrm>
          <a:off x="604298" y="5080958"/>
          <a:ext cx="1828800" cy="141178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7900612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68447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73584024"/>
                    </a:ext>
                  </a:extLst>
                </a:gridCol>
              </a:tblGrid>
              <a:tr h="30180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Reliability Statistics</a:t>
                      </a:r>
                      <a:endParaRPr lang="en-US" sz="1200" b="1" i="0" u="none" strike="noStrike" dirty="0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838257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Cronbach's Alpha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Cronbach's Alpha Based on Standardized Items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N of Items</a:t>
                      </a:r>
                      <a:endParaRPr lang="en-US" sz="12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46902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0.925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0.927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02917912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43A6BAF-C277-827E-E51D-0F1F76071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88231"/>
              </p:ext>
            </p:extLst>
          </p:nvPr>
        </p:nvGraphicFramePr>
        <p:xfrm>
          <a:off x="3286663" y="1698572"/>
          <a:ext cx="8562707" cy="47941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2383">
                  <a:extLst>
                    <a:ext uri="{9D8B030D-6E8A-4147-A177-3AD203B41FA5}">
                      <a16:colId xmlns:a16="http://schemas.microsoft.com/office/drawing/2014/main" val="2207300941"/>
                    </a:ext>
                  </a:extLst>
                </a:gridCol>
                <a:gridCol w="893659">
                  <a:extLst>
                    <a:ext uri="{9D8B030D-6E8A-4147-A177-3AD203B41FA5}">
                      <a16:colId xmlns:a16="http://schemas.microsoft.com/office/drawing/2014/main" val="1162278443"/>
                    </a:ext>
                  </a:extLst>
                </a:gridCol>
                <a:gridCol w="1085157">
                  <a:extLst>
                    <a:ext uri="{9D8B030D-6E8A-4147-A177-3AD203B41FA5}">
                      <a16:colId xmlns:a16="http://schemas.microsoft.com/office/drawing/2014/main" val="3628598362"/>
                    </a:ext>
                  </a:extLst>
                </a:gridCol>
                <a:gridCol w="1477272">
                  <a:extLst>
                    <a:ext uri="{9D8B030D-6E8A-4147-A177-3AD203B41FA5}">
                      <a16:colId xmlns:a16="http://schemas.microsoft.com/office/drawing/2014/main" val="2929342660"/>
                    </a:ext>
                  </a:extLst>
                </a:gridCol>
                <a:gridCol w="1427118">
                  <a:extLst>
                    <a:ext uri="{9D8B030D-6E8A-4147-A177-3AD203B41FA5}">
                      <a16:colId xmlns:a16="http://schemas.microsoft.com/office/drawing/2014/main" val="964055292"/>
                    </a:ext>
                  </a:extLst>
                </a:gridCol>
                <a:gridCol w="1427118">
                  <a:extLst>
                    <a:ext uri="{9D8B030D-6E8A-4147-A177-3AD203B41FA5}">
                      <a16:colId xmlns:a16="http://schemas.microsoft.com/office/drawing/2014/main" val="1379090062"/>
                    </a:ext>
                  </a:extLst>
                </a:gridCol>
              </a:tblGrid>
              <a:tr h="29950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Item-Total Statistics</a:t>
                      </a:r>
                      <a:endParaRPr lang="en-US" sz="1200" b="1" i="0" u="none" strike="noStrike">
                        <a:solidFill>
                          <a:srgbClr val="993300"/>
                        </a:solidFill>
                        <a:effectLst/>
                        <a:latin typeface="Arial Bold" panose="020B0704020202020204" pitchFamily="34" charset="0"/>
                      </a:endParaRPr>
                    </a:p>
                  </a:txBody>
                  <a:tcPr marL="2593" marR="2593" marT="2593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281521"/>
                  </a:ext>
                </a:extLst>
              </a:tr>
              <a:tr h="3798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</a:rPr>
                        <a:t>Indikator</a:t>
                      </a:r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Mean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Scale Variance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Corrected Item-Total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Squared Multiple Correlation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Cronbach's Alpha if Item Deleted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387000"/>
                  </a:ext>
                </a:extLst>
              </a:tr>
              <a:tr h="37985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jelas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mengenai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manfaat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studi</a:t>
                      </a:r>
                      <a:r>
                        <a:rPr lang="en-US" sz="1200" b="1" u="none" strike="noStrike" dirty="0">
                          <a:effectLst/>
                        </a:rPr>
                        <a:t> di UAJ 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22.9982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9.672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0.798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0.683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274953"/>
                  </a:ext>
                </a:extLst>
              </a:tr>
              <a:tr h="4920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mengenai</a:t>
                      </a:r>
                      <a:r>
                        <a:rPr lang="en-US" sz="1200" b="1" u="none" strike="noStrike" dirty="0">
                          <a:effectLst/>
                        </a:rPr>
                        <a:t> program </a:t>
                      </a:r>
                      <a:r>
                        <a:rPr lang="en-US" sz="1200" b="1" u="none" strike="noStrike" dirty="0" err="1">
                          <a:effectLst/>
                        </a:rPr>
                        <a:t>studi</a:t>
                      </a:r>
                      <a:r>
                        <a:rPr lang="en-US" sz="1200" b="1" u="none" strike="noStrike" dirty="0">
                          <a:effectLst/>
                        </a:rPr>
                        <a:t> di UAJ       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22.9982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9.691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0.799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0.688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728603"/>
                  </a:ext>
                </a:extLst>
              </a:tr>
              <a:tr h="5684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mengenai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organisasi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kemahasiswaan</a:t>
                      </a:r>
                      <a:r>
                        <a:rPr lang="en-US" sz="1200" b="1" u="none" strike="noStrike" dirty="0">
                          <a:effectLst/>
                        </a:rPr>
                        <a:t>/</a:t>
                      </a:r>
                      <a:r>
                        <a:rPr lang="en-US" sz="1200" b="1" u="none" strike="noStrike" dirty="0" err="1">
                          <a:effectLst/>
                        </a:rPr>
                        <a:t>aktivitas</a:t>
                      </a:r>
                      <a:r>
                        <a:rPr lang="en-US" sz="1200" b="1" u="none" strike="noStrike" dirty="0">
                          <a:effectLst/>
                        </a:rPr>
                        <a:t> UKM      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23.1017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9.721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0.669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0.482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0.922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1044280"/>
                  </a:ext>
                </a:extLst>
              </a:tr>
              <a:tr h="5684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mengenai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biaya</a:t>
                      </a:r>
                      <a:r>
                        <a:rPr lang="en-US" sz="1200" b="1" u="none" strike="noStrike" dirty="0">
                          <a:effectLst/>
                        </a:rPr>
                        <a:t> dan </a:t>
                      </a:r>
                      <a:r>
                        <a:rPr lang="en-US" sz="1200" b="1" u="none" strike="noStrike" dirty="0" err="1">
                          <a:effectLst/>
                        </a:rPr>
                        <a:t>pembayaran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studi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23.0610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9.498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0.747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0.591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24311"/>
                  </a:ext>
                </a:extLst>
              </a:tr>
              <a:tr h="430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mengenai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beasiswa</a:t>
                      </a:r>
                      <a:r>
                        <a:rPr lang="en-US" sz="1200" b="1" u="none" strike="noStrike" dirty="0">
                          <a:effectLst/>
                        </a:rPr>
                        <a:t>/</a:t>
                      </a:r>
                      <a:r>
                        <a:rPr lang="en-US" sz="1200" b="1" u="none" strike="noStrike" dirty="0" err="1">
                          <a:effectLst/>
                        </a:rPr>
                        <a:t>potongan</a:t>
                      </a:r>
                      <a:r>
                        <a:rPr lang="en-US" sz="1200" b="1" u="none" strike="noStrike" dirty="0">
                          <a:effectLst/>
                        </a:rPr>
                        <a:t> SPP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23.0813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9.460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0.717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0.555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0.918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9303"/>
                  </a:ext>
                </a:extLst>
              </a:tr>
              <a:tr h="568439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r>
                        <a:rPr lang="en-US" sz="1200" b="1" u="none" strike="noStrike" dirty="0">
                          <a:effectLst/>
                        </a:rPr>
                        <a:t> yang </a:t>
                      </a:r>
                      <a:r>
                        <a:rPr lang="en-US" sz="1200" b="1" u="none" strike="noStrike" dirty="0" err="1">
                          <a:effectLst/>
                        </a:rPr>
                        <a:t>memadai</a:t>
                      </a:r>
                      <a:r>
                        <a:rPr lang="en-US" sz="1200" b="1" u="none" strike="noStrike" dirty="0">
                          <a:effectLst/>
                        </a:rPr>
                        <a:t>   </a:t>
                      </a:r>
                      <a:r>
                        <a:rPr lang="en-US" sz="1200" b="1" u="none" strike="noStrike" dirty="0" err="1">
                          <a:effectLst/>
                        </a:rPr>
                        <a:t>mengenai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skema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cicilan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untuk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mahasiswa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baru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23.0906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9.579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0.742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0.563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690550"/>
                  </a:ext>
                </a:extLst>
              </a:tr>
              <a:tr h="430532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 u="none" strike="noStrike" dirty="0">
                          <a:effectLst/>
                        </a:rPr>
                        <a:t>Tim marketing </a:t>
                      </a:r>
                      <a:r>
                        <a:rPr lang="en-US" sz="1200" b="1" u="none" strike="noStrike" dirty="0" err="1">
                          <a:effectLst/>
                        </a:rPr>
                        <a:t>ramah</a:t>
                      </a:r>
                      <a:r>
                        <a:rPr lang="en-US" sz="1200" b="1" u="none" strike="noStrike" dirty="0">
                          <a:effectLst/>
                        </a:rPr>
                        <a:t> dan </a:t>
                      </a:r>
                      <a:r>
                        <a:rPr lang="en-US" sz="1200" b="1" u="none" strike="noStrike" dirty="0" err="1">
                          <a:effectLst/>
                        </a:rPr>
                        <a:t>jelas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dalam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memberikan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informasi</a:t>
                      </a:r>
                      <a:endParaRPr lang="en-U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22.9926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9.730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0.736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0.557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0.916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092024"/>
                  </a:ext>
                </a:extLst>
              </a:tr>
              <a:tr h="676551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1" u="none" strike="noStrike" dirty="0">
                          <a:effectLst/>
                        </a:rPr>
                        <a:t>Secara </a:t>
                      </a:r>
                      <a:r>
                        <a:rPr lang="es-ES" sz="1200" b="1" u="none" strike="noStrike" dirty="0" err="1">
                          <a:effectLst/>
                        </a:rPr>
                        <a:t>keseluruhan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Informasi</a:t>
                      </a:r>
                      <a:r>
                        <a:rPr lang="es-ES" sz="1200" b="1" u="none" strike="noStrike" dirty="0">
                          <a:effectLst/>
                        </a:rPr>
                        <a:t>  dan </a:t>
                      </a:r>
                      <a:r>
                        <a:rPr lang="es-ES" sz="1200" b="1" u="none" strike="noStrike" dirty="0" err="1">
                          <a:effectLst/>
                        </a:rPr>
                        <a:t>promosi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Unika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Atma</a:t>
                      </a:r>
                      <a:r>
                        <a:rPr lang="es-ES" sz="1200" b="1" u="none" strike="noStrike" dirty="0">
                          <a:effectLst/>
                        </a:rPr>
                        <a:t> Jaya </a:t>
                      </a:r>
                      <a:r>
                        <a:rPr lang="es-ES" sz="1200" b="1" u="none" strike="noStrike" dirty="0" err="1">
                          <a:effectLst/>
                        </a:rPr>
                        <a:t>jelas</a:t>
                      </a:r>
                      <a:r>
                        <a:rPr lang="es-ES" sz="1200" b="1" u="none" strike="noStrike" dirty="0">
                          <a:effectLst/>
                        </a:rPr>
                        <a:t> dan </a:t>
                      </a:r>
                      <a:r>
                        <a:rPr lang="es-ES" sz="1200" b="1" u="none" strike="noStrike" dirty="0" err="1">
                          <a:effectLst/>
                        </a:rPr>
                        <a:t>mudah</a:t>
                      </a:r>
                      <a:r>
                        <a:rPr lang="es-ES" sz="1200" b="1" u="none" strike="noStrike" dirty="0">
                          <a:effectLst/>
                        </a:rPr>
                        <a:t> </a:t>
                      </a:r>
                      <a:r>
                        <a:rPr lang="es-ES" sz="1200" b="1" u="none" strike="noStrike" dirty="0" err="1">
                          <a:effectLst/>
                        </a:rPr>
                        <a:t>dipahami</a:t>
                      </a:r>
                      <a:endParaRPr lang="es-ES" sz="1200" b="1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22.9797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9.631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0.789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>
                          <a:effectLst/>
                        </a:rPr>
                        <a:t>0.639</a:t>
                      </a:r>
                      <a:endParaRPr lang="en-US" sz="1200" b="0" i="0" u="none" strike="noStrike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200" u="none" strike="noStrike" dirty="0">
                          <a:effectLst/>
                        </a:rPr>
                        <a:t>0.913</a:t>
                      </a:r>
                      <a:endParaRPr lang="en-US" sz="12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93" marR="2593" marT="25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191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20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4646</Words>
  <Application>Microsoft Office PowerPoint</Application>
  <PresentationFormat>Widescreen</PresentationFormat>
  <Paragraphs>831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Aptos</vt:lpstr>
      <vt:lpstr>Aptos Narrow</vt:lpstr>
      <vt:lpstr>Arial</vt:lpstr>
      <vt:lpstr>Arial Bold</vt:lpstr>
      <vt:lpstr>Calibri</vt:lpstr>
      <vt:lpstr>Calibri Light</vt:lpstr>
      <vt:lpstr>Segoe UI Emoji</vt:lpstr>
      <vt:lpstr>Wingdings</vt:lpstr>
      <vt:lpstr>Office Theme</vt:lpstr>
      <vt:lpstr>Survey Mahasiswa Baru Unika Atma Jaya</vt:lpstr>
      <vt:lpstr>PENDAHULUAN</vt:lpstr>
      <vt:lpstr>RENSPONDEN SAMPEL BERDASARKAN FAKULTAS &amp; PRODI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Grafik dan Tabel Rata-Rata yang Mengikuti dan tidak Mengikuti Seleksi Masuk UAJ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Tabel dan Grafik Promosi &amp; Informasi Mahasiswa Baru</vt:lpstr>
      <vt:lpstr>Tabel dan Grafik Layanan Pendaftaran Mahasiswa Baru</vt:lpstr>
      <vt:lpstr>Tabel dan Grafik Layanan Penerimaan Mahasiswa Baru</vt:lpstr>
      <vt:lpstr>Tabel dan Grafik Reputasi Atma Jaya</vt:lpstr>
      <vt:lpstr>Tabel dan Grafik Sistem Perkuliahan</vt:lpstr>
      <vt:lpstr>Tabel dan Grafik Kehidupan Kampus</vt:lpstr>
      <vt:lpstr>Tabel dan Grafik Layanan dan Fasilitas</vt:lpstr>
      <vt:lpstr>PowerPoint Presentation</vt:lpstr>
      <vt:lpstr>Terkait PROMOSI atau  PROSES PENERIMAAN MAHASISWA BARU</vt:lpstr>
      <vt:lpstr>Terkait PROMOSI atau  PROSES PENERIMAAN MAHASISWA BARU</vt:lpstr>
      <vt:lpstr>Terkait PROMOSI atau  PROSES PENERIMAAN MAHASISWA BARU</vt:lpstr>
      <vt:lpstr>Terkait PROMOSI atau  PROSES PENERIMAAN MAHASISWA BARU</vt:lpstr>
      <vt:lpstr>TERKAIT UNIKA ATMA JAYA</vt:lpstr>
      <vt:lpstr>TERKAIT UNIKA ATMA JAYA</vt:lpstr>
      <vt:lpstr>TERKAIT UNIKA ATMA JAYA</vt:lpstr>
      <vt:lpstr>TERKAIT UNIKA ATMA JAYA</vt:lpstr>
      <vt:lpstr>TERKAIT UNIKA ATMA JAYA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Fachrul Ali</dc:creator>
  <cp:lastModifiedBy>Guido Alvin Clementino Tuas</cp:lastModifiedBy>
  <cp:revision>23</cp:revision>
  <dcterms:created xsi:type="dcterms:W3CDTF">2023-10-04T02:11:07Z</dcterms:created>
  <dcterms:modified xsi:type="dcterms:W3CDTF">2025-01-15T15:07:08Z</dcterms:modified>
</cp:coreProperties>
</file>