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style8.xml" ContentType="application/vnd.ms-office.chart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8" r:id="rId2"/>
    <p:sldMasterId id="2147483700" r:id="rId3"/>
    <p:sldMasterId id="2147483712" r:id="rId4"/>
    <p:sldMasterId id="2147483724" r:id="rId5"/>
    <p:sldMasterId id="2147483726" r:id="rId6"/>
    <p:sldMasterId id="2147483739" r:id="rId7"/>
  </p:sldMasterIdLst>
  <p:sldIdLst>
    <p:sldId id="262" r:id="rId8"/>
    <p:sldId id="261" r:id="rId9"/>
    <p:sldId id="258" r:id="rId10"/>
    <p:sldId id="455" r:id="rId11"/>
    <p:sldId id="456" r:id="rId12"/>
    <p:sldId id="457" r:id="rId13"/>
    <p:sldId id="458" r:id="rId14"/>
    <p:sldId id="278" r:id="rId15"/>
    <p:sldId id="260" r:id="rId16"/>
    <p:sldId id="465" r:id="rId17"/>
    <p:sldId id="435" r:id="rId18"/>
    <p:sldId id="436" r:id="rId19"/>
    <p:sldId id="466" r:id="rId20"/>
    <p:sldId id="461" r:id="rId21"/>
    <p:sldId id="437" r:id="rId22"/>
    <p:sldId id="467" r:id="rId23"/>
    <p:sldId id="439" r:id="rId24"/>
    <p:sldId id="440" r:id="rId25"/>
    <p:sldId id="468" r:id="rId26"/>
    <p:sldId id="280" r:id="rId27"/>
    <p:sldId id="287" r:id="rId28"/>
    <p:sldId id="463" r:id="rId29"/>
    <p:sldId id="446" r:id="rId30"/>
    <p:sldId id="447" r:id="rId31"/>
    <p:sldId id="449" r:id="rId32"/>
    <p:sldId id="450" r:id="rId33"/>
    <p:sldId id="451" r:id="rId34"/>
    <p:sldId id="259" r:id="rId35"/>
    <p:sldId id="422" r:id="rId36"/>
    <p:sldId id="421" r:id="rId37"/>
    <p:sldId id="423" r:id="rId38"/>
    <p:sldId id="424" r:id="rId39"/>
    <p:sldId id="469" r:id="rId40"/>
    <p:sldId id="257" r:id="rId41"/>
    <p:sldId id="312" r:id="rId42"/>
    <p:sldId id="263" r:id="rId43"/>
    <p:sldId id="276" r:id="rId44"/>
    <p:sldId id="264" r:id="rId45"/>
    <p:sldId id="269" r:id="rId46"/>
    <p:sldId id="270" r:id="rId47"/>
    <p:sldId id="265" r:id="rId48"/>
    <p:sldId id="273" r:id="rId49"/>
    <p:sldId id="274" r:id="rId50"/>
    <p:sldId id="266" r:id="rId51"/>
    <p:sldId id="454" r:id="rId52"/>
    <p:sldId id="438" r:id="rId53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customXml" Target="../customXml/item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5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6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KINERJA%20PRODI%20SAMPAI%202021-202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KINERJA%20PRODI%20SAMPAI%202021-202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KINERJA%20PRODI%20SAMPAI%202021-202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Kuesioner%20MaBa%202022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'[Input Hasil Audit Internal SPMI (1).xlsx]SandarUniv2022'!$B$2</c:f>
              <c:strCache>
                <c:ptCount val="1"/>
                <c:pt idx="0">
                  <c:v>Sasaran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(1).xlsx]SandarUniv2022'!$A$3:$A$10</c:f>
              <c:strCache>
                <c:ptCount val="8"/>
                <c:pt idx="0">
                  <c:v>Kompetensi Lulusan</c:v>
                </c:pt>
                <c:pt idx="1">
                  <c:v>Standar Dosen dan Tenaga Kependidikan</c:v>
                </c:pt>
                <c:pt idx="2">
                  <c:v>Standar Isi Pembelajaran</c:v>
                </c:pt>
                <c:pt idx="3">
                  <c:v>Standar Pembiayaan dan Pendanaan Pembelajaran</c:v>
                </c:pt>
                <c:pt idx="4">
                  <c:v>Standar Pengelolaan Pembelajaran</c:v>
                </c:pt>
                <c:pt idx="5">
                  <c:v>Standar Penilaian Pembelajaran</c:v>
                </c:pt>
                <c:pt idx="6">
                  <c:v>Standar Proses Pembelajaran</c:v>
                </c:pt>
                <c:pt idx="7">
                  <c:v>Standar Sarana dan Prasarana Pembelajaran</c:v>
                </c:pt>
              </c:strCache>
            </c:strRef>
          </c:cat>
          <c:val>
            <c:numRef>
              <c:f>'[Input Hasil Audit Internal SPMI (1).xlsx]SandarUniv2022'!$B$3:$B$10</c:f>
              <c:numCache>
                <c:formatCode>0.00</c:formatCode>
                <c:ptCount val="8"/>
                <c:pt idx="0">
                  <c:v>3.9285714285714284</c:v>
                </c:pt>
                <c:pt idx="1">
                  <c:v>3.8260869565217392</c:v>
                </c:pt>
                <c:pt idx="2">
                  <c:v>3.7777777777777777</c:v>
                </c:pt>
                <c:pt idx="3">
                  <c:v>3.7692307692307692</c:v>
                </c:pt>
                <c:pt idx="4">
                  <c:v>3.88</c:v>
                </c:pt>
                <c:pt idx="5">
                  <c:v>3.7666666666666666</c:v>
                </c:pt>
                <c:pt idx="6">
                  <c:v>3.9629629629629628</c:v>
                </c:pt>
                <c:pt idx="7">
                  <c:v>3.875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5-46AE-8588-8AB801743B1E}"/>
            </c:ext>
          </c:extLst>
        </c:ser>
        <c:ser>
          <c:idx val="1"/>
          <c:order val="1"/>
          <c:tx>
            <c:strRef>
              <c:f>'[Input Hasil Audit Internal SPMI (1).xlsx]SandarUniv2022'!$C$2</c:f>
              <c:strCache>
                <c:ptCount val="1"/>
                <c:pt idx="0">
                  <c:v>Proses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(1).xlsx]SandarUniv2022'!$A$3:$A$10</c:f>
              <c:strCache>
                <c:ptCount val="8"/>
                <c:pt idx="0">
                  <c:v>Kompetensi Lulusan</c:v>
                </c:pt>
                <c:pt idx="1">
                  <c:v>Standar Dosen dan Tenaga Kependidikan</c:v>
                </c:pt>
                <c:pt idx="2">
                  <c:v>Standar Isi Pembelajaran</c:v>
                </c:pt>
                <c:pt idx="3">
                  <c:v>Standar Pembiayaan dan Pendanaan Pembelajaran</c:v>
                </c:pt>
                <c:pt idx="4">
                  <c:v>Standar Pengelolaan Pembelajaran</c:v>
                </c:pt>
                <c:pt idx="5">
                  <c:v>Standar Penilaian Pembelajaran</c:v>
                </c:pt>
                <c:pt idx="6">
                  <c:v>Standar Proses Pembelajaran</c:v>
                </c:pt>
                <c:pt idx="7">
                  <c:v>Standar Sarana dan Prasarana Pembelajaran</c:v>
                </c:pt>
              </c:strCache>
            </c:strRef>
          </c:cat>
          <c:val>
            <c:numRef>
              <c:f>'[Input Hasil Audit Internal SPMI (1).xlsx]SandarUniv2022'!$C$3:$C$10</c:f>
              <c:numCache>
                <c:formatCode>0.00</c:formatCode>
                <c:ptCount val="8"/>
                <c:pt idx="0">
                  <c:v>3.8809523809523809</c:v>
                </c:pt>
                <c:pt idx="1">
                  <c:v>3.6739130434782608</c:v>
                </c:pt>
                <c:pt idx="2">
                  <c:v>3.7777777777777777</c:v>
                </c:pt>
                <c:pt idx="3">
                  <c:v>3.6538461538461537</c:v>
                </c:pt>
                <c:pt idx="4">
                  <c:v>3.6</c:v>
                </c:pt>
                <c:pt idx="5">
                  <c:v>3.7666666666666666</c:v>
                </c:pt>
                <c:pt idx="6">
                  <c:v>4</c:v>
                </c:pt>
                <c:pt idx="7">
                  <c:v>3.8333333333333335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5-46AE-8588-8AB801743B1E}"/>
            </c:ext>
          </c:extLst>
        </c:ser>
        <c:ser>
          <c:idx val="2"/>
          <c:order val="2"/>
          <c:tx>
            <c:strRef>
              <c:f>'[Input Hasil Audit Internal SPMI (1).xlsx]SandarUniv2022'!$D$2</c:f>
              <c:strCache>
                <c:ptCount val="1"/>
                <c:pt idx="0">
                  <c:v>Dokumen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(1).xlsx]SandarUniv2022'!$A$3:$A$10</c:f>
              <c:strCache>
                <c:ptCount val="8"/>
                <c:pt idx="0">
                  <c:v>Kompetensi Lulusan</c:v>
                </c:pt>
                <c:pt idx="1">
                  <c:v>Standar Dosen dan Tenaga Kependidikan</c:v>
                </c:pt>
                <c:pt idx="2">
                  <c:v>Standar Isi Pembelajaran</c:v>
                </c:pt>
                <c:pt idx="3">
                  <c:v>Standar Pembiayaan dan Pendanaan Pembelajaran</c:v>
                </c:pt>
                <c:pt idx="4">
                  <c:v>Standar Pengelolaan Pembelajaran</c:v>
                </c:pt>
                <c:pt idx="5">
                  <c:v>Standar Penilaian Pembelajaran</c:v>
                </c:pt>
                <c:pt idx="6">
                  <c:v>Standar Proses Pembelajaran</c:v>
                </c:pt>
                <c:pt idx="7">
                  <c:v>Standar Sarana dan Prasarana Pembelajaran</c:v>
                </c:pt>
              </c:strCache>
            </c:strRef>
          </c:cat>
          <c:val>
            <c:numRef>
              <c:f>'[Input Hasil Audit Internal SPMI (1).xlsx]SandarUniv2022'!$D$3:$D$10</c:f>
              <c:numCache>
                <c:formatCode>0.00</c:formatCode>
                <c:ptCount val="8"/>
                <c:pt idx="0">
                  <c:v>3.8809523809523809</c:v>
                </c:pt>
                <c:pt idx="1">
                  <c:v>3.7391304347826089</c:v>
                </c:pt>
                <c:pt idx="2">
                  <c:v>3.6388888888888888</c:v>
                </c:pt>
                <c:pt idx="3">
                  <c:v>3.3076923076923075</c:v>
                </c:pt>
                <c:pt idx="4">
                  <c:v>3.76</c:v>
                </c:pt>
                <c:pt idx="5">
                  <c:v>3.7333333333333334</c:v>
                </c:pt>
                <c:pt idx="6">
                  <c:v>3.8148148148148149</c:v>
                </c:pt>
                <c:pt idx="7">
                  <c:v>3.7916666666666665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5-46AE-8588-8AB801743B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5164624"/>
        <c:axId val="85296456"/>
        <c:axId val="0"/>
      </c:bar3DChart>
      <c:catAx>
        <c:axId val="16516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296456"/>
        <c:crosses val="autoZero"/>
        <c:auto val="1"/>
        <c:lblAlgn val="ctr"/>
        <c:lblOffset val="100"/>
        <c:noMultiLvlLbl val="0"/>
      </c:catAx>
      <c:valAx>
        <c:axId val="85296456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16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d-ID" dirty="0"/>
              <a:t>LEVEL OF SATISFACTION BY TYPE OF COOPERATION N=36</a:t>
            </a:r>
          </a:p>
        </c:rich>
      </c:tx>
      <c:layout>
        <c:manualLayout>
          <c:xMode val="edge"/>
          <c:yMode val="edge"/>
          <c:x val="0.24449365348635682"/>
          <c:y val="3.238402248828119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029581663392057E-2"/>
          <c:y val="0.12801404089617555"/>
          <c:w val="0.93943931579622386"/>
          <c:h val="0.59850773404404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'[Partner Satisfactory Survey Atma Jaya Catholic University of Indonesia (1-14).xlsx]Sheet3'!$C$3</c:f>
              <c:strCache>
                <c:ptCount val="1"/>
                <c:pt idx="0">
                  <c:v>Average of How satisfied are you with the collaboration with AJCUI?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'[Partner Satisfactory Survey Atma Jaya Catholic University of Indonesia (1-14).xlsx]Sheet3'!$A$4:$A$7</c:f>
              <c:strCache>
                <c:ptCount val="4"/>
                <c:pt idx="0">
                  <c:v>Double Degree</c:v>
                </c:pt>
                <c:pt idx="1">
                  <c:v>Other Collaboration </c:v>
                </c:pt>
                <c:pt idx="2">
                  <c:v>Research</c:v>
                </c:pt>
                <c:pt idx="3">
                  <c:v>Student Exchange</c:v>
                </c:pt>
              </c:strCache>
            </c:strRef>
          </c:cat>
          <c:val>
            <c:numRef>
              <c:f>'[Partner Satisfactory Survey Atma Jaya Catholic University of Indonesia (1-14).xlsx]Sheet3'!$C$4:$C$7</c:f>
              <c:numCache>
                <c:formatCode>_(* #,##0.00_);_(* \(#,##0.00\);_(* "-"_);_(@_)</c:formatCode>
                <c:ptCount val="4"/>
                <c:pt idx="0">
                  <c:v>3.5</c:v>
                </c:pt>
                <c:pt idx="1">
                  <c:v>3.8</c:v>
                </c:pt>
                <c:pt idx="2">
                  <c:v>3.6</c:v>
                </c:pt>
                <c:pt idx="3">
                  <c:v>3.7058823529411766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0-41DC-B578-044CB63FB67A}"/>
            </c:ext>
          </c:extLst>
        </c:ser>
        <c:ser>
          <c:idx val="1"/>
          <c:order val="1"/>
          <c:tx>
            <c:strRef>
              <c:f>'[Partner Satisfactory Survey Atma Jaya Catholic University of Indonesia (1-14).xlsx]Sheet3'!$D$3</c:f>
              <c:strCache>
                <c:ptCount val="1"/>
                <c:pt idx="0">
                  <c:v>Average of How well do our International Officers in responding to your questions or request regarding the collaboration?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'[Partner Satisfactory Survey Atma Jaya Catholic University of Indonesia (1-14).xlsx]Sheet3'!$A$4:$A$7</c:f>
              <c:strCache>
                <c:ptCount val="4"/>
                <c:pt idx="0">
                  <c:v>Double Degree</c:v>
                </c:pt>
                <c:pt idx="1">
                  <c:v>Other Collaboration </c:v>
                </c:pt>
                <c:pt idx="2">
                  <c:v>Research</c:v>
                </c:pt>
                <c:pt idx="3">
                  <c:v>Student Exchange</c:v>
                </c:pt>
              </c:strCache>
            </c:strRef>
          </c:cat>
          <c:val>
            <c:numRef>
              <c:f>'[Partner Satisfactory Survey Atma Jaya Catholic University of Indonesia (1-14).xlsx]Sheet3'!$D$4:$D$7</c:f>
              <c:numCache>
                <c:formatCode>_(* #,##0.00_);_(* \(#,##0.00\);_(* "-"_);_(@_)</c:formatCode>
                <c:ptCount val="4"/>
                <c:pt idx="0">
                  <c:v>3.5</c:v>
                </c:pt>
                <c:pt idx="1">
                  <c:v>3.8</c:v>
                </c:pt>
                <c:pt idx="2">
                  <c:v>3.6</c:v>
                </c:pt>
                <c:pt idx="3">
                  <c:v>3.7058823529411766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0-41DC-B578-044CB63FB6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8691384"/>
        <c:axId val="288691776"/>
        <c:axId val="0"/>
      </c:bar3DChart>
      <c:catAx>
        <c:axId val="288691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91776"/>
        <c:crosses val="autoZero"/>
        <c:auto val="1"/>
        <c:lblAlgn val="ctr"/>
        <c:lblOffset val="100"/>
        <c:noMultiLvlLbl val="0"/>
      </c:catAx>
      <c:valAx>
        <c:axId val="28869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91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d-ID" dirty="0"/>
              <a:t>LEVEL OF SATISFACTION BY FACULTY N=36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560684203776194E-2"/>
          <c:y val="0.17013167255579759"/>
          <c:w val="0.93943931579622386"/>
          <c:h val="0.516984555897932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'[Partner Satisfactory Survey Atma Jaya Catholic University of Indonesia (1-14).xlsx]Sheet3'!$C$3</c:f>
              <c:strCache>
                <c:ptCount val="1"/>
                <c:pt idx="0">
                  <c:v>Average of How satisfied are you with the collaboration with AJCUI?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'[Partner Satisfactory Survey Atma Jaya Catholic University of Indonesia (1-14).xlsx]Sheet3'!$A$27:$A$35</c:f>
              <c:strCache>
                <c:ptCount val="9"/>
                <c:pt idx="0">
                  <c:v>Faculty of Biotechnology</c:v>
                </c:pt>
                <c:pt idx="1">
                  <c:v>Faculty of Business Administration and Communication Sciences</c:v>
                </c:pt>
                <c:pt idx="2">
                  <c:v>Faculty of Economic and Business</c:v>
                </c:pt>
                <c:pt idx="3">
                  <c:v>Faculty of Education and Languages</c:v>
                </c:pt>
                <c:pt idx="4">
                  <c:v>Faculty of Engineering</c:v>
                </c:pt>
                <c:pt idx="5">
                  <c:v>Faculty of Psychology</c:v>
                </c:pt>
                <c:pt idx="6">
                  <c:v>School of Medicine and Health Science</c:v>
                </c:pt>
                <c:pt idx="7">
                  <c:v>University Level</c:v>
                </c:pt>
                <c:pt idx="8">
                  <c:v>Faculty of Law</c:v>
                </c:pt>
              </c:strCache>
            </c:strRef>
          </c:cat>
          <c:val>
            <c:numRef>
              <c:f>'[Partner Satisfactory Survey Atma Jaya Catholic University of Indonesia (1-14).xlsx]Sheet3'!$C$27:$C$35</c:f>
              <c:numCache>
                <c:formatCode>_(* #,##0.00_);_(* \(#,##0.00\);_(* "-"_);_(@_)</c:formatCode>
                <c:ptCount val="9"/>
                <c:pt idx="0">
                  <c:v>4</c:v>
                </c:pt>
                <c:pt idx="1">
                  <c:v>3.5</c:v>
                </c:pt>
                <c:pt idx="2">
                  <c:v>3.75</c:v>
                </c:pt>
                <c:pt idx="3">
                  <c:v>4</c:v>
                </c:pt>
                <c:pt idx="4">
                  <c:v>4</c:v>
                </c:pt>
                <c:pt idx="5">
                  <c:v>3.25</c:v>
                </c:pt>
                <c:pt idx="6">
                  <c:v>4</c:v>
                </c:pt>
                <c:pt idx="7">
                  <c:v>3.8333333333333335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4A-453A-B46E-651DE8B616B2}"/>
            </c:ext>
          </c:extLst>
        </c:ser>
        <c:ser>
          <c:idx val="1"/>
          <c:order val="1"/>
          <c:tx>
            <c:strRef>
              <c:f>'[Partner Satisfactory Survey Atma Jaya Catholic University of Indonesia (1-14).xlsx]Sheet3'!$D$3</c:f>
              <c:strCache>
                <c:ptCount val="1"/>
                <c:pt idx="0">
                  <c:v>Average of How well do our International Officers in responding to your questions or request regarding the collaboration?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'[Partner Satisfactory Survey Atma Jaya Catholic University of Indonesia (1-14).xlsx]Sheet3'!$A$27:$A$35</c:f>
              <c:strCache>
                <c:ptCount val="9"/>
                <c:pt idx="0">
                  <c:v>Faculty of Biotechnology</c:v>
                </c:pt>
                <c:pt idx="1">
                  <c:v>Faculty of Business Administration and Communication Sciences</c:v>
                </c:pt>
                <c:pt idx="2">
                  <c:v>Faculty of Economic and Business</c:v>
                </c:pt>
                <c:pt idx="3">
                  <c:v>Faculty of Education and Languages</c:v>
                </c:pt>
                <c:pt idx="4">
                  <c:v>Faculty of Engineering</c:v>
                </c:pt>
                <c:pt idx="5">
                  <c:v>Faculty of Psychology</c:v>
                </c:pt>
                <c:pt idx="6">
                  <c:v>School of Medicine and Health Science</c:v>
                </c:pt>
                <c:pt idx="7">
                  <c:v>University Level</c:v>
                </c:pt>
                <c:pt idx="8">
                  <c:v>Faculty of Law</c:v>
                </c:pt>
              </c:strCache>
            </c:strRef>
          </c:cat>
          <c:val>
            <c:numRef>
              <c:f>'[Partner Satisfactory Survey Atma Jaya Catholic University of Indonesia (1-14).xlsx]Sheet3'!$D$27:$D$35</c:f>
              <c:numCache>
                <c:formatCode>_(* #,##0.00_);_(* \(#,##0.00\);_(* "-"_);_(@_)</c:formatCode>
                <c:ptCount val="9"/>
                <c:pt idx="0">
                  <c:v>4</c:v>
                </c:pt>
                <c:pt idx="1">
                  <c:v>3.5</c:v>
                </c:pt>
                <c:pt idx="2">
                  <c:v>3.75</c:v>
                </c:pt>
                <c:pt idx="3">
                  <c:v>4</c:v>
                </c:pt>
                <c:pt idx="4">
                  <c:v>4</c:v>
                </c:pt>
                <c:pt idx="5">
                  <c:v>3.25</c:v>
                </c:pt>
                <c:pt idx="6">
                  <c:v>4</c:v>
                </c:pt>
                <c:pt idx="7">
                  <c:v>3.8333333333333335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4A-453A-B46E-651DE8B616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4919568"/>
        <c:axId val="304919176"/>
        <c:axId val="0"/>
      </c:bar3DChart>
      <c:catAx>
        <c:axId val="3049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919176"/>
        <c:crosses val="autoZero"/>
        <c:auto val="1"/>
        <c:lblAlgn val="ctr"/>
        <c:lblOffset val="100"/>
        <c:noMultiLvlLbl val="0"/>
      </c:catAx>
      <c:valAx>
        <c:axId val="304919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91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RATA RATA  IPK T.A. 2021/2022 </a:t>
            </a:r>
          </a:p>
          <a:p>
            <a:pPr>
              <a:defRPr/>
            </a:pPr>
            <a:r>
              <a:rPr lang="en-US" sz="1600"/>
              <a:t>PROGRAM SARJANA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Sheet2!$E$5</c:f>
              <c:strCache>
                <c:ptCount val="1"/>
                <c:pt idx="0">
                  <c:v>IPK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BA-4646-BCEF-A1DFFD5ABE1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BA-4646-BCEF-A1DFFD5ABE1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BA-4646-BCEF-A1DFFD5ABE1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85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5BA-4646-BCEF-A1DFFD5ABE1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alpha val="85000"/>
                </a:schemeClr>
              </a:solidFill>
              <a:ln w="9525" cap="flat" cmpd="sng" algn="ctr">
                <a:solidFill>
                  <a:schemeClr val="accent5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5BA-4646-BCEF-A1DFFD5ABE1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alpha val="8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5BA-4646-BCEF-A1DFFD5ABE1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5BA-4646-BCEF-A1DFFD5ABE1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5BA-4646-BCEF-A1DFFD5ABE1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3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5BA-4646-BCEF-A1DFFD5ABE1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4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25BA-4646-BCEF-A1DFFD5ABE1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5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25BA-4646-BCEF-A1DFFD5ABE1B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6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25BA-4646-BCEF-A1DFFD5ABE1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25BA-4646-BCEF-A1DFFD5ABE1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25BA-4646-BCEF-A1DFFD5ABE1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3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25BA-4646-BCEF-A1DFFD5ABE1B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4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25BA-4646-BCEF-A1DFFD5ABE1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5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25BA-4646-BCEF-A1DFFD5ABE1B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6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25BA-4646-BCEF-A1DFFD5ABE1B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8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8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25BA-4646-BCEF-A1DFFD5ABE1B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8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8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25BA-4646-BCEF-A1DFFD5ABE1B}"/>
              </c:ext>
            </c:extLst>
          </c:dPt>
          <c:dLbls>
            <c:dLbl>
              <c:idx val="18"/>
              <c:layout>
                <c:manualLayout>
                  <c:x val="-4.7489826146104542E-3"/>
                  <c:y val="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5BA-4646-BCEF-A1DFFD5ABE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Sheet2!$C$23:$C$42</c:f>
              <c:strCache>
                <c:ptCount val="20"/>
                <c:pt idx="0">
                  <c:v>Administrasi Bisnis</c:v>
                </c:pt>
                <c:pt idx="1">
                  <c:v>Akuntansi</c:v>
                </c:pt>
                <c:pt idx="2">
                  <c:v>Bimbingan dan Konseling</c:v>
                </c:pt>
                <c:pt idx="3">
                  <c:v>Biologi (Bioteknologi)*</c:v>
                </c:pt>
                <c:pt idx="4">
                  <c:v>Ekonomi Pembangunan</c:v>
                </c:pt>
                <c:pt idx="5">
                  <c:v>Farmasi</c:v>
                </c:pt>
                <c:pt idx="6">
                  <c:v>Hospitality (Pariwisata)***</c:v>
                </c:pt>
                <c:pt idx="7">
                  <c:v>Hukum</c:v>
                </c:pt>
                <c:pt idx="8">
                  <c:v>Ilmu Komunikasi</c:v>
                </c:pt>
                <c:pt idx="9">
                  <c:v>Ilmu Pendidikan Teologi (Pendidikan Keagamaan Katolik **</c:v>
                </c:pt>
                <c:pt idx="10">
                  <c:v>Kedokteran</c:v>
                </c:pt>
                <c:pt idx="11">
                  <c:v>Manajemen</c:v>
                </c:pt>
                <c:pt idx="12">
                  <c:v>Pendidikan Bahasa Inggris</c:v>
                </c:pt>
                <c:pt idx="13">
                  <c:v>Pendidikan Guru Sekolah Dasar</c:v>
                </c:pt>
                <c:pt idx="14">
                  <c:v>Psikologi</c:v>
                </c:pt>
                <c:pt idx="15">
                  <c:v>Sistem Informasi</c:v>
                </c:pt>
                <c:pt idx="16">
                  <c:v>Teknik Elektro</c:v>
                </c:pt>
                <c:pt idx="17">
                  <c:v>Teknik Industri</c:v>
                </c:pt>
                <c:pt idx="18">
                  <c:v>Teknik Mesin</c:v>
                </c:pt>
                <c:pt idx="19">
                  <c:v>Teknologi Pangan</c:v>
                </c:pt>
              </c:strCache>
            </c:strRef>
          </c:cat>
          <c:val>
            <c:numRef>
              <c:f>Sheet2!$E$23:$E$42</c:f>
              <c:numCache>
                <c:formatCode>0.00</c:formatCode>
                <c:ptCount val="20"/>
                <c:pt idx="0">
                  <c:v>3.4020454545454544</c:v>
                </c:pt>
                <c:pt idx="1">
                  <c:v>3.5030128205128208</c:v>
                </c:pt>
                <c:pt idx="2">
                  <c:v>3.4131818181818181</c:v>
                </c:pt>
                <c:pt idx="3">
                  <c:v>3.473125</c:v>
                </c:pt>
                <c:pt idx="4">
                  <c:v>3.3906666666666667</c:v>
                </c:pt>
                <c:pt idx="5">
                  <c:v>3.46</c:v>
                </c:pt>
                <c:pt idx="6">
                  <c:v>3.3224999999999998</c:v>
                </c:pt>
                <c:pt idx="7">
                  <c:v>3.4332446808510637</c:v>
                </c:pt>
                <c:pt idx="8">
                  <c:v>3.5265094339622642</c:v>
                </c:pt>
                <c:pt idx="9">
                  <c:v>3.6842857142857142</c:v>
                </c:pt>
                <c:pt idx="10">
                  <c:v>3.3143798449612398</c:v>
                </c:pt>
                <c:pt idx="11">
                  <c:v>3.4359999999999999</c:v>
                </c:pt>
                <c:pt idx="12">
                  <c:v>3.5</c:v>
                </c:pt>
                <c:pt idx="13">
                  <c:v>3.63375</c:v>
                </c:pt>
                <c:pt idx="14">
                  <c:v>3.3964705882352941</c:v>
                </c:pt>
                <c:pt idx="15">
                  <c:v>3.4764705882352942</c:v>
                </c:pt>
                <c:pt idx="16">
                  <c:v>3.3912500000000003</c:v>
                </c:pt>
                <c:pt idx="17">
                  <c:v>3.3099999999999996</c:v>
                </c:pt>
                <c:pt idx="18">
                  <c:v>3.3388235294117647</c:v>
                </c:pt>
                <c:pt idx="19">
                  <c:v>3.87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25BA-4646-BCEF-A1DFFD5ABE1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RATA RATA  LAMA STUDI T.A. 2021/2022 </a:t>
            </a:r>
          </a:p>
          <a:p>
            <a:pPr>
              <a:defRPr/>
            </a:pPr>
            <a:r>
              <a:rPr lang="en-US" sz="1600"/>
              <a:t>PROGRAM SARJANA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Sheet2!$G$5</c:f>
              <c:strCache>
                <c:ptCount val="1"/>
                <c:pt idx="0">
                  <c:v>LS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22-498F-AC14-38AC4D74030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E22-498F-AC14-38AC4D74030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E22-498F-AC14-38AC4D74030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85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E22-498F-AC14-38AC4D74030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alpha val="85000"/>
                </a:schemeClr>
              </a:solidFill>
              <a:ln w="9525" cap="flat" cmpd="sng" algn="ctr">
                <a:solidFill>
                  <a:schemeClr val="accent5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E22-498F-AC14-38AC4D74030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alpha val="8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E22-498F-AC14-38AC4D74030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E22-498F-AC14-38AC4D74030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E22-498F-AC14-38AC4D74030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3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E22-498F-AC14-38AC4D74030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4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E22-498F-AC14-38AC4D74030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5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E22-498F-AC14-38AC4D74030C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6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E22-498F-AC14-38AC4D74030C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1E22-498F-AC14-38AC4D74030C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1E22-498F-AC14-38AC4D74030C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3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1E22-498F-AC14-38AC4D74030C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4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1E22-498F-AC14-38AC4D74030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5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1E22-498F-AC14-38AC4D74030C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accent6">
                    <a:lumMod val="80000"/>
                    <a:lumOff val="2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80000"/>
                    <a:lumOff val="2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1E22-498F-AC14-38AC4D74030C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8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8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1E22-498F-AC14-38AC4D74030C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8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8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1E22-498F-AC14-38AC4D7403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Sheet2!$C$23:$C$42</c:f>
              <c:strCache>
                <c:ptCount val="20"/>
                <c:pt idx="0">
                  <c:v>Administrasi Bisnis</c:v>
                </c:pt>
                <c:pt idx="1">
                  <c:v>Akuntansi</c:v>
                </c:pt>
                <c:pt idx="2">
                  <c:v>Bimbingan dan Konseling</c:v>
                </c:pt>
                <c:pt idx="3">
                  <c:v>Biologi (Bioteknologi)*</c:v>
                </c:pt>
                <c:pt idx="4">
                  <c:v>Ekonomi Pembangunan</c:v>
                </c:pt>
                <c:pt idx="5">
                  <c:v>Farmasi</c:v>
                </c:pt>
                <c:pt idx="6">
                  <c:v>Hospitality (Pariwisata)***</c:v>
                </c:pt>
                <c:pt idx="7">
                  <c:v>Hukum</c:v>
                </c:pt>
                <c:pt idx="8">
                  <c:v>Ilmu Komunikasi</c:v>
                </c:pt>
                <c:pt idx="9">
                  <c:v>Ilmu Pendidikan Teologi (Pendidikan Keagamaan Katolik **</c:v>
                </c:pt>
                <c:pt idx="10">
                  <c:v>Kedokteran</c:v>
                </c:pt>
                <c:pt idx="11">
                  <c:v>Manajemen</c:v>
                </c:pt>
                <c:pt idx="12">
                  <c:v>Pendidikan Bahasa Inggris</c:v>
                </c:pt>
                <c:pt idx="13">
                  <c:v>Pendidikan Guru Sekolah Dasar</c:v>
                </c:pt>
                <c:pt idx="14">
                  <c:v>Psikologi</c:v>
                </c:pt>
                <c:pt idx="15">
                  <c:v>Sistem Informasi</c:v>
                </c:pt>
                <c:pt idx="16">
                  <c:v>Teknik Elektro</c:v>
                </c:pt>
                <c:pt idx="17">
                  <c:v>Teknik Industri</c:v>
                </c:pt>
                <c:pt idx="18">
                  <c:v>Teknik Mesin</c:v>
                </c:pt>
                <c:pt idx="19">
                  <c:v>Teknologi Pangan</c:v>
                </c:pt>
              </c:strCache>
            </c:strRef>
          </c:cat>
          <c:val>
            <c:numRef>
              <c:f>Sheet2!$G$23:$G$42</c:f>
              <c:numCache>
                <c:formatCode>General</c:formatCode>
                <c:ptCount val="20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10</c:v>
                </c:pt>
                <c:pt idx="4">
                  <c:v>8</c:v>
                </c:pt>
                <c:pt idx="6">
                  <c:v>10</c:v>
                </c:pt>
                <c:pt idx="7">
                  <c:v>9</c:v>
                </c:pt>
                <c:pt idx="8">
                  <c:v>8</c:v>
                </c:pt>
                <c:pt idx="9">
                  <c:v>9</c:v>
                </c:pt>
                <c:pt idx="10">
                  <c:v>7</c:v>
                </c:pt>
                <c:pt idx="11">
                  <c:v>9</c:v>
                </c:pt>
                <c:pt idx="12">
                  <c:v>10</c:v>
                </c:pt>
                <c:pt idx="13">
                  <c:v>12</c:v>
                </c:pt>
                <c:pt idx="14">
                  <c:v>9</c:v>
                </c:pt>
                <c:pt idx="15">
                  <c:v>8</c:v>
                </c:pt>
                <c:pt idx="16">
                  <c:v>10</c:v>
                </c:pt>
                <c:pt idx="17">
                  <c:v>12</c:v>
                </c:pt>
                <c:pt idx="18">
                  <c:v>10</c:v>
                </c:pt>
                <c:pt idx="1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1E22-498F-AC14-38AC4D7403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RATA RATA  IPK T.A. 2021/2022 </a:t>
            </a:r>
          </a:p>
          <a:p>
            <a:pPr>
              <a:defRPr/>
            </a:pPr>
            <a:r>
              <a:rPr lang="en-US"/>
              <a:t>PROGRAM PROFESI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997594050743651E-2"/>
          <c:y val="0.29606481481481484"/>
          <c:w val="0.88389129483814521"/>
          <c:h val="0.5456794983960338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Sheet2!$E$5</c:f>
              <c:strCache>
                <c:ptCount val="1"/>
                <c:pt idx="0">
                  <c:v>IPK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23F-475C-9721-D14B1BBAE63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23F-475C-9721-D14B1BBAE63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23F-475C-9721-D14B1BBAE6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Sheet2!$C$20:$C$22</c:f>
              <c:strCache>
                <c:ptCount val="3"/>
                <c:pt idx="0">
                  <c:v>Pendidikan Profesi Akuntan</c:v>
                </c:pt>
                <c:pt idx="1">
                  <c:v>Pendidikan Profesi Insinyur</c:v>
                </c:pt>
                <c:pt idx="2">
                  <c:v>Pendidikan Profesi Dokter</c:v>
                </c:pt>
              </c:strCache>
            </c:strRef>
          </c:cat>
          <c:val>
            <c:numRef>
              <c:f>Sheet2!$E$20:$E$22</c:f>
              <c:numCache>
                <c:formatCode>0.00</c:formatCode>
                <c:ptCount val="3"/>
                <c:pt idx="0">
                  <c:v>3.8871875</c:v>
                </c:pt>
                <c:pt idx="1">
                  <c:v>3.9033333333333333</c:v>
                </c:pt>
                <c:pt idx="2">
                  <c:v>3.382830882352942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3F-475C-9721-D14B1BBAE6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RATA </a:t>
            </a:r>
            <a:r>
              <a:rPr lang="en-US" sz="1400" dirty="0" err="1"/>
              <a:t>RATA</a:t>
            </a:r>
            <a:r>
              <a:rPr lang="en-US" sz="1400" dirty="0"/>
              <a:t>  LAMA STUDI T.A. 2021/2022 </a:t>
            </a:r>
          </a:p>
          <a:p>
            <a:pPr>
              <a:defRPr/>
            </a:pPr>
            <a:r>
              <a:rPr lang="en-US" sz="1400" dirty="0"/>
              <a:t>PROGRAM PROFESI</a:t>
            </a:r>
          </a:p>
        </c:rich>
      </c:tx>
      <c:layout>
        <c:manualLayout>
          <c:xMode val="edge"/>
          <c:yMode val="edge"/>
          <c:x val="0.15906933508311463"/>
          <c:y val="4.62962962962962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Sheet2!$G$5</c:f>
              <c:strCache>
                <c:ptCount val="1"/>
                <c:pt idx="0">
                  <c:v>LS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6B-45F6-B395-0D988394B67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46B-45F6-B395-0D988394B67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46B-45F6-B395-0D988394B6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Sheet2!$C$20:$C$22</c:f>
              <c:strCache>
                <c:ptCount val="3"/>
                <c:pt idx="0">
                  <c:v>Pendidikan Profesi Akuntan</c:v>
                </c:pt>
                <c:pt idx="1">
                  <c:v>Pendidikan Profesi Insinyur</c:v>
                </c:pt>
                <c:pt idx="2">
                  <c:v>Pendidikan Profesi Dokter</c:v>
                </c:pt>
              </c:strCache>
            </c:strRef>
          </c:cat>
          <c:val>
            <c:numRef>
              <c:f>Sheet2!$G$20:$G$22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6B-45F6-B395-0D988394B6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RATA RATA  IPK T.A. 2021/2022 </a:t>
            </a:r>
          </a:p>
          <a:p>
            <a:pPr>
              <a:defRPr/>
            </a:pPr>
            <a:r>
              <a:rPr lang="en-US" sz="1600"/>
              <a:t>PROGRAM MAGISTER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Sheet2!$E$5</c:f>
              <c:strCache>
                <c:ptCount val="1"/>
                <c:pt idx="0">
                  <c:v>IPK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818-497D-B3A6-64CAA1F4657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818-497D-B3A6-64CAA1F4657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818-497D-B3A6-64CAA1F4657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85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818-497D-B3A6-64CAA1F4657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alpha val="85000"/>
                </a:schemeClr>
              </a:solidFill>
              <a:ln w="9525" cap="flat" cmpd="sng" algn="ctr">
                <a:solidFill>
                  <a:schemeClr val="accent5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818-497D-B3A6-64CAA1F4657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alpha val="8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818-497D-B3A6-64CAA1F4657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818-497D-B3A6-64CAA1F4657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818-497D-B3A6-64CAA1F4657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3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818-497D-B3A6-64CAA1F4657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4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818-497D-B3A6-64CAA1F4657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5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818-497D-B3A6-64CAA1F4657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6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3818-497D-B3A6-64CAA1F4657E}"/>
              </c:ext>
            </c:extLst>
          </c:dPt>
          <c:dLbls>
            <c:dLbl>
              <c:idx val="9"/>
              <c:layout>
                <c:manualLayout>
                  <c:x val="-1.4150943396226415E-2"/>
                  <c:y val="1.5624999999999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818-497D-B3A6-64CAA1F465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Sheet2!$C$8:$C$19</c:f>
              <c:strCache>
                <c:ptCount val="12"/>
                <c:pt idx="0">
                  <c:v>Administrasi Bisnis</c:v>
                </c:pt>
                <c:pt idx="1">
                  <c:v>Akuntansi</c:v>
                </c:pt>
                <c:pt idx="2">
                  <c:v>Biomed</c:v>
                </c:pt>
                <c:pt idx="3">
                  <c:v>Bioteknologi</c:v>
                </c:pt>
                <c:pt idx="4">
                  <c:v>Ekonomi Terapan</c:v>
                </c:pt>
                <c:pt idx="5">
                  <c:v>Hukum</c:v>
                </c:pt>
                <c:pt idx="6">
                  <c:v>Linguistik Terapan Bahasa Inggris</c:v>
                </c:pt>
                <c:pt idx="7">
                  <c:v>Manajemen</c:v>
                </c:pt>
                <c:pt idx="8">
                  <c:v>Psikologi</c:v>
                </c:pt>
                <c:pt idx="9">
                  <c:v>Psikologi Profesi</c:v>
                </c:pt>
                <c:pt idx="10">
                  <c:v>Teknik Elektro</c:v>
                </c:pt>
                <c:pt idx="11">
                  <c:v>Teknik Mesin</c:v>
                </c:pt>
              </c:strCache>
            </c:strRef>
          </c:cat>
          <c:val>
            <c:numRef>
              <c:f>Sheet2!$E$8:$E$19</c:f>
              <c:numCache>
                <c:formatCode>0.00</c:formatCode>
                <c:ptCount val="12"/>
                <c:pt idx="0">
                  <c:v>3.8533333333333335</c:v>
                </c:pt>
                <c:pt idx="1">
                  <c:v>3.8308928571428571</c:v>
                </c:pt>
                <c:pt idx="2">
                  <c:v>3.98</c:v>
                </c:pt>
                <c:pt idx="3">
                  <c:v>3.9249999999999998</c:v>
                </c:pt>
                <c:pt idx="4">
                  <c:v>3.95</c:v>
                </c:pt>
                <c:pt idx="5">
                  <c:v>3.7541666666666664</c:v>
                </c:pt>
                <c:pt idx="6">
                  <c:v>3.62</c:v>
                </c:pt>
                <c:pt idx="7">
                  <c:v>3.8459999999999996</c:v>
                </c:pt>
                <c:pt idx="8">
                  <c:v>3.62</c:v>
                </c:pt>
                <c:pt idx="9">
                  <c:v>3.6987500000000004</c:v>
                </c:pt>
                <c:pt idx="10">
                  <c:v>3.9450000000000003</c:v>
                </c:pt>
                <c:pt idx="11">
                  <c:v>3.7370000000000001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818-497D-B3A6-64CAA1F465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RATA RATA  LAMA STUDI T.A. 2021/2022 </a:t>
            </a:r>
          </a:p>
          <a:p>
            <a:pPr>
              <a:defRPr/>
            </a:pPr>
            <a:r>
              <a:rPr lang="en-US" sz="1600"/>
              <a:t>PROGRAM MAGISTER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Sheet2!$G$5</c:f>
              <c:strCache>
                <c:ptCount val="1"/>
                <c:pt idx="0">
                  <c:v>LS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B33-432D-ACDB-392C88AE9EE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B33-432D-ACDB-392C88AE9EE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B33-432D-ACDB-392C88AE9EE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85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B33-432D-ACDB-392C88AE9EE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alpha val="85000"/>
                </a:schemeClr>
              </a:solidFill>
              <a:ln w="9525" cap="flat" cmpd="sng" algn="ctr">
                <a:solidFill>
                  <a:schemeClr val="accent5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B33-432D-ACDB-392C88AE9EE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alpha val="85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B33-432D-ACDB-392C88AE9EE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B33-432D-ACDB-392C88AE9EE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2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B33-432D-ACDB-392C88AE9EE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3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B33-432D-ACDB-392C88AE9EE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4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B33-432D-ACDB-392C88AE9EE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5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B33-432D-ACDB-392C88AE9EE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alpha val="85000"/>
                </a:schemeClr>
              </a:solidFill>
              <a:ln w="9525" cap="flat" cmpd="sng" algn="ctr">
                <a:solidFill>
                  <a:schemeClr val="accent6">
                    <a:lumMod val="60000"/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BB33-432D-ACDB-392C88AE9EE2}"/>
              </c:ext>
            </c:extLst>
          </c:dPt>
          <c:dLbls>
            <c:dLbl>
              <c:idx val="10"/>
              <c:layout>
                <c:manualLayout>
                  <c:x val="-2.0833272577038982E-2"/>
                  <c:y val="5.37634408602145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271604938271596E-2"/>
                      <c:h val="6.44356955380577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BB33-432D-ACDB-392C88AE9E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Sheet2!$C$8:$C$19</c:f>
              <c:strCache>
                <c:ptCount val="12"/>
                <c:pt idx="0">
                  <c:v>Administrasi Bisnis</c:v>
                </c:pt>
                <c:pt idx="1">
                  <c:v>Akuntansi</c:v>
                </c:pt>
                <c:pt idx="2">
                  <c:v>Biomed</c:v>
                </c:pt>
                <c:pt idx="3">
                  <c:v>Bioteknologi</c:v>
                </c:pt>
                <c:pt idx="4">
                  <c:v>Ekonomi Terapan</c:v>
                </c:pt>
                <c:pt idx="5">
                  <c:v>Hukum</c:v>
                </c:pt>
                <c:pt idx="6">
                  <c:v>Linguistik Terapan Bahasa Inggris</c:v>
                </c:pt>
                <c:pt idx="7">
                  <c:v>Manajemen</c:v>
                </c:pt>
                <c:pt idx="8">
                  <c:v>Psikologi</c:v>
                </c:pt>
                <c:pt idx="9">
                  <c:v>Psikologi Profesi</c:v>
                </c:pt>
                <c:pt idx="10">
                  <c:v>Teknik Elektro</c:v>
                </c:pt>
                <c:pt idx="11">
                  <c:v>Teknik Mesin</c:v>
                </c:pt>
              </c:strCache>
            </c:strRef>
          </c:cat>
          <c:val>
            <c:numRef>
              <c:f>Sheet2!$G$8:$G$19</c:f>
              <c:numCache>
                <c:formatCode>General</c:formatCode>
                <c:ptCount val="12"/>
                <c:pt idx="0">
                  <c:v>6</c:v>
                </c:pt>
                <c:pt idx="1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5</c:v>
                </c:pt>
                <c:pt idx="8">
                  <c:v>5</c:v>
                </c:pt>
                <c:pt idx="9">
                  <c:v>6</c:v>
                </c:pt>
                <c:pt idx="10">
                  <c:v>3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B33-432D-ACDB-392C88AE9E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RATA </a:t>
            </a:r>
            <a:r>
              <a:rPr lang="en-US" sz="1400" dirty="0" err="1"/>
              <a:t>RATA</a:t>
            </a:r>
            <a:r>
              <a:rPr lang="en-US" sz="1400" dirty="0"/>
              <a:t>  IPK T.A. 2021/2022 </a:t>
            </a:r>
          </a:p>
          <a:p>
            <a:pPr>
              <a:defRPr/>
            </a:pPr>
            <a:r>
              <a:rPr lang="en-US" sz="1400" dirty="0"/>
              <a:t>PROGRAM DOKTOR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Sheet2!$E$5</c:f>
              <c:strCache>
                <c:ptCount val="1"/>
                <c:pt idx="0">
                  <c:v>IPK</c:v>
                </c:pt>
              </c:strCache>
            </c:strRef>
          </c:tx>
          <c:spPr>
            <a:solidFill>
              <a:schemeClr val="accent2">
                <a:lumMod val="75000"/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Sheet2!$C$6:$C$7</c:f>
              <c:strCache>
                <c:ptCount val="2"/>
                <c:pt idx="0">
                  <c:v>Linguistik Terapan Bahasa Inggris</c:v>
                </c:pt>
                <c:pt idx="1">
                  <c:v>Psikologi </c:v>
                </c:pt>
              </c:strCache>
            </c:strRef>
          </c:cat>
          <c:val>
            <c:numRef>
              <c:f>Sheet2!$E$6:$E$7</c:f>
              <c:numCache>
                <c:formatCode>General</c:formatCode>
                <c:ptCount val="2"/>
                <c:pt idx="0" formatCode="0.00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68-44AB-B25E-BE9B33DC45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RATA </a:t>
            </a:r>
            <a:r>
              <a:rPr lang="en-US" sz="1400" dirty="0" err="1"/>
              <a:t>RATA</a:t>
            </a:r>
            <a:r>
              <a:rPr lang="en-US" sz="1400" dirty="0"/>
              <a:t>  LAMA STUDI T.A. 2021/2022 </a:t>
            </a:r>
          </a:p>
          <a:p>
            <a:pPr>
              <a:defRPr/>
            </a:pPr>
            <a:r>
              <a:rPr lang="en-US" sz="1400" dirty="0"/>
              <a:t>PROGRAM DOKTOR</a:t>
            </a:r>
          </a:p>
        </c:rich>
      </c:tx>
      <c:layout>
        <c:manualLayout>
          <c:xMode val="edge"/>
          <c:yMode val="edge"/>
          <c:x val="0.16013884134048459"/>
          <c:y val="2.1970423213618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Sheet2!$G$5</c:f>
              <c:strCache>
                <c:ptCount val="1"/>
                <c:pt idx="0">
                  <c:v>LS</c:v>
                </c:pt>
              </c:strCache>
            </c:strRef>
          </c:tx>
          <c:spPr>
            <a:solidFill>
              <a:srgbClr val="C00000">
                <a:alpha val="85000"/>
              </a:srgb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B6E-4530-A127-87399CBDC2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Sheet2!$C$6:$C$7</c:f>
              <c:strCache>
                <c:ptCount val="2"/>
                <c:pt idx="0">
                  <c:v>Linguistik Terapan Bahasa Inggris</c:v>
                </c:pt>
                <c:pt idx="1">
                  <c:v>Psikologi </c:v>
                </c:pt>
              </c:strCache>
            </c:strRef>
          </c:cat>
          <c:val>
            <c:numRef>
              <c:f>Sheet2!$G$6:$G$7</c:f>
              <c:numCache>
                <c:formatCode>General</c:formatCode>
                <c:ptCount val="2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6E-4530-A127-87399CBDC2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46971920"/>
        <c:axId val="746965264"/>
        <c:axId val="0"/>
      </c:bar3DChart>
      <c:catAx>
        <c:axId val="7469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65264"/>
        <c:crosses val="autoZero"/>
        <c:auto val="1"/>
        <c:lblAlgn val="ctr"/>
        <c:lblOffset val="100"/>
        <c:noMultiLvlLbl val="0"/>
      </c:catAx>
      <c:valAx>
        <c:axId val="7469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'[Input Hasil Audit Internal SPMI (1).xlsx]SandarUniv2022'!$B$2</c:f>
              <c:strCache>
                <c:ptCount val="1"/>
                <c:pt idx="0">
                  <c:v>Sasaran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(1).xlsx]SandarUniv2022'!$A$37:$A$44</c:f>
              <c:strCache>
                <c:ptCount val="8"/>
                <c:pt idx="0">
                  <c:v>Standar Hasil Penelitian</c:v>
                </c:pt>
                <c:pt idx="1">
                  <c:v>Standar Isi Penelitian</c:v>
                </c:pt>
                <c:pt idx="2">
                  <c:v>Standar Pendanaan dan Pembiayaan Penelitian</c:v>
                </c:pt>
                <c:pt idx="3">
                  <c:v>Standar Peneliti</c:v>
                </c:pt>
                <c:pt idx="4">
                  <c:v>Standar Pengelolaan Penelitian</c:v>
                </c:pt>
                <c:pt idx="5">
                  <c:v>Standar Penilaian Penelitian</c:v>
                </c:pt>
                <c:pt idx="6">
                  <c:v>Standar Proses Penelitian</c:v>
                </c:pt>
                <c:pt idx="7">
                  <c:v>Standar Sarana dan Prasarana Penelitian</c:v>
                </c:pt>
              </c:strCache>
            </c:strRef>
          </c:cat>
          <c:val>
            <c:numRef>
              <c:f>'[Input Hasil Audit Internal SPMI (1).xlsx]SandarUniv2022'!$B$37:$B$44</c:f>
              <c:numCache>
                <c:formatCode>0.00</c:formatCode>
                <c:ptCount val="8"/>
                <c:pt idx="0">
                  <c:v>3.7567567567567566</c:v>
                </c:pt>
                <c:pt idx="1">
                  <c:v>3.84375</c:v>
                </c:pt>
                <c:pt idx="2">
                  <c:v>3.6785714285714284</c:v>
                </c:pt>
                <c:pt idx="3">
                  <c:v>3.8888888888888888</c:v>
                </c:pt>
                <c:pt idx="4">
                  <c:v>4</c:v>
                </c:pt>
                <c:pt idx="5">
                  <c:v>4</c:v>
                </c:pt>
                <c:pt idx="6">
                  <c:v>3.7692307692307692</c:v>
                </c:pt>
                <c:pt idx="7">
                  <c:v>3.8888888888888888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6E-400A-B304-7CAD00F0EB61}"/>
            </c:ext>
          </c:extLst>
        </c:ser>
        <c:ser>
          <c:idx val="1"/>
          <c:order val="1"/>
          <c:tx>
            <c:strRef>
              <c:f>'[Input Hasil Audit Internal SPMI (1).xlsx]SandarUniv2022'!$C$2</c:f>
              <c:strCache>
                <c:ptCount val="1"/>
                <c:pt idx="0">
                  <c:v>Proses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(1).xlsx]SandarUniv2022'!$A$37:$A$44</c:f>
              <c:strCache>
                <c:ptCount val="8"/>
                <c:pt idx="0">
                  <c:v>Standar Hasil Penelitian</c:v>
                </c:pt>
                <c:pt idx="1">
                  <c:v>Standar Isi Penelitian</c:v>
                </c:pt>
                <c:pt idx="2">
                  <c:v>Standar Pendanaan dan Pembiayaan Penelitian</c:v>
                </c:pt>
                <c:pt idx="3">
                  <c:v>Standar Peneliti</c:v>
                </c:pt>
                <c:pt idx="4">
                  <c:v>Standar Pengelolaan Penelitian</c:v>
                </c:pt>
                <c:pt idx="5">
                  <c:v>Standar Penilaian Penelitian</c:v>
                </c:pt>
                <c:pt idx="6">
                  <c:v>Standar Proses Penelitian</c:v>
                </c:pt>
                <c:pt idx="7">
                  <c:v>Standar Sarana dan Prasarana Penelitian</c:v>
                </c:pt>
              </c:strCache>
            </c:strRef>
          </c:cat>
          <c:val>
            <c:numRef>
              <c:f>'[Input Hasil Audit Internal SPMI (1).xlsx]SandarUniv2022'!$C$37:$C$44</c:f>
              <c:numCache>
                <c:formatCode>0.00</c:formatCode>
                <c:ptCount val="8"/>
                <c:pt idx="0">
                  <c:v>3.3513513513513513</c:v>
                </c:pt>
                <c:pt idx="1">
                  <c:v>3.375</c:v>
                </c:pt>
                <c:pt idx="2">
                  <c:v>3.5</c:v>
                </c:pt>
                <c:pt idx="3">
                  <c:v>3.6666666666666665</c:v>
                </c:pt>
                <c:pt idx="4">
                  <c:v>3.3783783783783785</c:v>
                </c:pt>
                <c:pt idx="5">
                  <c:v>3.9523809523809526</c:v>
                </c:pt>
                <c:pt idx="6">
                  <c:v>3.8461538461538463</c:v>
                </c:pt>
                <c:pt idx="7">
                  <c:v>3.7777777777777777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6E-400A-B304-7CAD00F0EB61}"/>
            </c:ext>
          </c:extLst>
        </c:ser>
        <c:ser>
          <c:idx val="2"/>
          <c:order val="2"/>
          <c:tx>
            <c:strRef>
              <c:f>'[Input Hasil Audit Internal SPMI (1).xlsx]SandarUniv2022'!$D$2</c:f>
              <c:strCache>
                <c:ptCount val="1"/>
                <c:pt idx="0">
                  <c:v>Dokumen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(1).xlsx]SandarUniv2022'!$A$37:$A$44</c:f>
              <c:strCache>
                <c:ptCount val="8"/>
                <c:pt idx="0">
                  <c:v>Standar Hasil Penelitian</c:v>
                </c:pt>
                <c:pt idx="1">
                  <c:v>Standar Isi Penelitian</c:v>
                </c:pt>
                <c:pt idx="2">
                  <c:v>Standar Pendanaan dan Pembiayaan Penelitian</c:v>
                </c:pt>
                <c:pt idx="3">
                  <c:v>Standar Peneliti</c:v>
                </c:pt>
                <c:pt idx="4">
                  <c:v>Standar Pengelolaan Penelitian</c:v>
                </c:pt>
                <c:pt idx="5">
                  <c:v>Standar Penilaian Penelitian</c:v>
                </c:pt>
                <c:pt idx="6">
                  <c:v>Standar Proses Penelitian</c:v>
                </c:pt>
                <c:pt idx="7">
                  <c:v>Standar Sarana dan Prasarana Penelitian</c:v>
                </c:pt>
              </c:strCache>
            </c:strRef>
          </c:cat>
          <c:val>
            <c:numRef>
              <c:f>'[Input Hasil Audit Internal SPMI (1).xlsx]SandarUniv2022'!$D$37:$D$44</c:f>
              <c:numCache>
                <c:formatCode>0.00</c:formatCode>
                <c:ptCount val="8"/>
                <c:pt idx="0">
                  <c:v>3.5405405405405403</c:v>
                </c:pt>
                <c:pt idx="1">
                  <c:v>3.5625</c:v>
                </c:pt>
                <c:pt idx="2">
                  <c:v>3.3571428571428572</c:v>
                </c:pt>
                <c:pt idx="3">
                  <c:v>3.8333333333333335</c:v>
                </c:pt>
                <c:pt idx="4">
                  <c:v>3.3783783783783785</c:v>
                </c:pt>
                <c:pt idx="5">
                  <c:v>3.9523809523809526</c:v>
                </c:pt>
                <c:pt idx="6">
                  <c:v>3.7435897435897436</c:v>
                </c:pt>
                <c:pt idx="7">
                  <c:v>3.6111111111111112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6E-400A-B304-7CAD00F0EB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2981904"/>
        <c:axId val="229447432"/>
        <c:axId val="0"/>
      </c:bar3DChart>
      <c:catAx>
        <c:axId val="16298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447432"/>
        <c:crosses val="autoZero"/>
        <c:auto val="1"/>
        <c:lblAlgn val="ctr"/>
        <c:lblOffset val="100"/>
        <c:noMultiLvlLbl val="0"/>
      </c:catAx>
      <c:valAx>
        <c:axId val="229447432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98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'[Input Hasil Audit Internal SPMI (1).xlsx]SandarUniv2022'!$B$2</c:f>
              <c:strCache>
                <c:ptCount val="1"/>
                <c:pt idx="0">
                  <c:v>Sasaran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(1).xlsx]SandarUniv2022'!$A$29:$A$36</c:f>
              <c:strCache>
                <c:ptCount val="8"/>
                <c:pt idx="0">
                  <c:v>Standar Hasil Pengabdian Kepada Masyarakat</c:v>
                </c:pt>
                <c:pt idx="1">
                  <c:v>Standar Isi Pengabdian Kepada Masyarakat</c:v>
                </c:pt>
                <c:pt idx="2">
                  <c:v>Standar Pendanaan dan Pembiayaan Pengabdian Kepada Masyarakat</c:v>
                </c:pt>
                <c:pt idx="3">
                  <c:v>Standar Pelaksana Pengabdian Kepada Masyarakat</c:v>
                </c:pt>
                <c:pt idx="4">
                  <c:v>Standar Pengelolaan Pengabdian Kepada Masyarakat</c:v>
                </c:pt>
                <c:pt idx="5">
                  <c:v>Standar Penilaian Pengabdian Kepada Masyarakat</c:v>
                </c:pt>
                <c:pt idx="6">
                  <c:v>Standar Proses Pengabdian Kepada Masyarakat</c:v>
                </c:pt>
                <c:pt idx="7">
                  <c:v>Standar Sarana dan Prasarana Pengabdian Kepada Masyarakat</c:v>
                </c:pt>
              </c:strCache>
            </c:strRef>
          </c:cat>
          <c:val>
            <c:numRef>
              <c:f>'[Input Hasil Audit Internal SPMI (1).xlsx]SandarUniv2022'!$B$29:$B$36</c:f>
              <c:numCache>
                <c:formatCode>0.00</c:formatCode>
                <c:ptCount val="8"/>
                <c:pt idx="0">
                  <c:v>3.6</c:v>
                </c:pt>
                <c:pt idx="1">
                  <c:v>3.9333333333333331</c:v>
                </c:pt>
                <c:pt idx="2">
                  <c:v>3.4705882352941178</c:v>
                </c:pt>
                <c:pt idx="3">
                  <c:v>3.8</c:v>
                </c:pt>
                <c:pt idx="4">
                  <c:v>3.9375</c:v>
                </c:pt>
                <c:pt idx="5">
                  <c:v>4</c:v>
                </c:pt>
                <c:pt idx="6">
                  <c:v>3.8421052631578947</c:v>
                </c:pt>
                <c:pt idx="7">
                  <c:v>3.6538461538461537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0-490A-9419-F297D664D2B7}"/>
            </c:ext>
          </c:extLst>
        </c:ser>
        <c:ser>
          <c:idx val="1"/>
          <c:order val="1"/>
          <c:tx>
            <c:strRef>
              <c:f>'[Input Hasil Audit Internal SPMI (1).xlsx]SandarUniv2022'!$C$2</c:f>
              <c:strCache>
                <c:ptCount val="1"/>
                <c:pt idx="0">
                  <c:v>Proses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(1).xlsx]SandarUniv2022'!$A$29:$A$36</c:f>
              <c:strCache>
                <c:ptCount val="8"/>
                <c:pt idx="0">
                  <c:v>Standar Hasil Pengabdian Kepada Masyarakat</c:v>
                </c:pt>
                <c:pt idx="1">
                  <c:v>Standar Isi Pengabdian Kepada Masyarakat</c:v>
                </c:pt>
                <c:pt idx="2">
                  <c:v>Standar Pendanaan dan Pembiayaan Pengabdian Kepada Masyarakat</c:v>
                </c:pt>
                <c:pt idx="3">
                  <c:v>Standar Pelaksana Pengabdian Kepada Masyarakat</c:v>
                </c:pt>
                <c:pt idx="4">
                  <c:v>Standar Pengelolaan Pengabdian Kepada Masyarakat</c:v>
                </c:pt>
                <c:pt idx="5">
                  <c:v>Standar Penilaian Pengabdian Kepada Masyarakat</c:v>
                </c:pt>
                <c:pt idx="6">
                  <c:v>Standar Proses Pengabdian Kepada Masyarakat</c:v>
                </c:pt>
                <c:pt idx="7">
                  <c:v>Standar Sarana dan Prasarana Pengabdian Kepada Masyarakat</c:v>
                </c:pt>
              </c:strCache>
            </c:strRef>
          </c:cat>
          <c:val>
            <c:numRef>
              <c:f>'[Input Hasil Audit Internal SPMI (1).xlsx]SandarUniv2022'!$C$29:$C$36</c:f>
              <c:numCache>
                <c:formatCode>0.00</c:formatCode>
                <c:ptCount val="8"/>
                <c:pt idx="0">
                  <c:v>3.1333333333333333</c:v>
                </c:pt>
                <c:pt idx="1">
                  <c:v>3.3333333333333335</c:v>
                </c:pt>
                <c:pt idx="2">
                  <c:v>3.2352941176470589</c:v>
                </c:pt>
                <c:pt idx="3">
                  <c:v>3.6666666666666665</c:v>
                </c:pt>
                <c:pt idx="4">
                  <c:v>3.375</c:v>
                </c:pt>
                <c:pt idx="5">
                  <c:v>4</c:v>
                </c:pt>
                <c:pt idx="6">
                  <c:v>3.8421052631578947</c:v>
                </c:pt>
                <c:pt idx="7">
                  <c:v>3.6153846153846154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D0-490A-9419-F297D664D2B7}"/>
            </c:ext>
          </c:extLst>
        </c:ser>
        <c:ser>
          <c:idx val="2"/>
          <c:order val="2"/>
          <c:tx>
            <c:strRef>
              <c:f>'[Input Hasil Audit Internal SPMI (1).xlsx]SandarUniv2022'!$D$2</c:f>
              <c:strCache>
                <c:ptCount val="1"/>
                <c:pt idx="0">
                  <c:v>Dokumen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'[Input Hasil Audit Internal SPMI (1).xlsx]SandarUniv2022'!$A$29:$A$36</c:f>
              <c:strCache>
                <c:ptCount val="8"/>
                <c:pt idx="0">
                  <c:v>Standar Hasil Pengabdian Kepada Masyarakat</c:v>
                </c:pt>
                <c:pt idx="1">
                  <c:v>Standar Isi Pengabdian Kepada Masyarakat</c:v>
                </c:pt>
                <c:pt idx="2">
                  <c:v>Standar Pendanaan dan Pembiayaan Pengabdian Kepada Masyarakat</c:v>
                </c:pt>
                <c:pt idx="3">
                  <c:v>Standar Pelaksana Pengabdian Kepada Masyarakat</c:v>
                </c:pt>
                <c:pt idx="4">
                  <c:v>Standar Pengelolaan Pengabdian Kepada Masyarakat</c:v>
                </c:pt>
                <c:pt idx="5">
                  <c:v>Standar Penilaian Pengabdian Kepada Masyarakat</c:v>
                </c:pt>
                <c:pt idx="6">
                  <c:v>Standar Proses Pengabdian Kepada Masyarakat</c:v>
                </c:pt>
                <c:pt idx="7">
                  <c:v>Standar Sarana dan Prasarana Pengabdian Kepada Masyarakat</c:v>
                </c:pt>
              </c:strCache>
            </c:strRef>
          </c:cat>
          <c:val>
            <c:numRef>
              <c:f>'[Input Hasil Audit Internal SPMI (1).xlsx]SandarUniv2022'!$D$29:$D$36</c:f>
              <c:numCache>
                <c:formatCode>0.00</c:formatCode>
                <c:ptCount val="8"/>
                <c:pt idx="0">
                  <c:v>3.0666666666666669</c:v>
                </c:pt>
                <c:pt idx="1">
                  <c:v>3.4</c:v>
                </c:pt>
                <c:pt idx="2">
                  <c:v>3.1764705882352939</c:v>
                </c:pt>
                <c:pt idx="3">
                  <c:v>3.6333333333333333</c:v>
                </c:pt>
                <c:pt idx="4">
                  <c:v>3.3125</c:v>
                </c:pt>
                <c:pt idx="5">
                  <c:v>3</c:v>
                </c:pt>
                <c:pt idx="6">
                  <c:v>3.5526315789473686</c:v>
                </c:pt>
                <c:pt idx="7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D0-490A-9419-F297D664D2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3836680"/>
        <c:axId val="233837072"/>
        <c:axId val="0"/>
      </c:bar3DChart>
      <c:catAx>
        <c:axId val="23383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837072"/>
        <c:crosses val="autoZero"/>
        <c:auto val="1"/>
        <c:lblAlgn val="ctr"/>
        <c:lblOffset val="100"/>
        <c:noMultiLvlLbl val="0"/>
      </c:catAx>
      <c:valAx>
        <c:axId val="233837072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836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094237665461425E-2"/>
          <c:y val="2.2744745312471268E-2"/>
          <c:w val="0.93385510852834341"/>
          <c:h val="0.570001525973324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SandarUniv2022!$B$2</c:f>
              <c:strCache>
                <c:ptCount val="1"/>
                <c:pt idx="0">
                  <c:v>Sasaran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SandarUniv2022!$A$11:$A$28</c:f>
              <c:strCache>
                <c:ptCount val="18"/>
                <c:pt idx="0">
                  <c:v>Standar Beban belajar</c:v>
                </c:pt>
                <c:pt idx="1">
                  <c:v>Standar Penyusunan Kurikulum</c:v>
                </c:pt>
                <c:pt idx="2">
                  <c:v>Standar Penyusunan Renstra</c:v>
                </c:pt>
                <c:pt idx="3">
                  <c:v>Standar Penyusunan RPJP</c:v>
                </c:pt>
                <c:pt idx="4">
                  <c:v>Standar Proses Penerimaan</c:v>
                </c:pt>
                <c:pt idx="5">
                  <c:v>Standar Registrasi Mahasiswa</c:v>
                </c:pt>
                <c:pt idx="6">
                  <c:v>Standar Tesis dan Disertasi</c:v>
                </c:pt>
                <c:pt idx="7">
                  <c:v>Standar Tracer Study</c:v>
                </c:pt>
                <c:pt idx="8">
                  <c:v>Standar Tugas Akhir dan Skripsi</c:v>
                </c:pt>
                <c:pt idx="9">
                  <c:v>Standar Visi, Misi, Tujuan, dan Sasaran</c:v>
                </c:pt>
                <c:pt idx="10">
                  <c:v>Standar Evaluasi Kurikulum</c:v>
                </c:pt>
                <c:pt idx="11">
                  <c:v>Standar Kalender Akademik</c:v>
                </c:pt>
                <c:pt idx="12">
                  <c:v>Standar Kelulusan Mahasiswa</c:v>
                </c:pt>
                <c:pt idx="13">
                  <c:v>Standar Kerjasama</c:v>
                </c:pt>
                <c:pt idx="14">
                  <c:v>Standar Organisasi Mahasiswa dan Kegiatan Mahasiswa</c:v>
                </c:pt>
                <c:pt idx="15">
                  <c:v>Standar Partisipasi Alumni Terhadap Pengembangan Prodi</c:v>
                </c:pt>
                <c:pt idx="16">
                  <c:v>Standar Pelaksanaan Kurikulum</c:v>
                </c:pt>
                <c:pt idx="17">
                  <c:v>Standar Pelaksanaan Proses Pembelajaran</c:v>
                </c:pt>
              </c:strCache>
            </c:strRef>
          </c:cat>
          <c:val>
            <c:numRef>
              <c:f>SandarUniv2022!$B$11:$B$28</c:f>
              <c:numCache>
                <c:formatCode>0.00</c:formatCode>
                <c:ptCount val="18"/>
                <c:pt idx="0">
                  <c:v>3.875</c:v>
                </c:pt>
                <c:pt idx="1">
                  <c:v>3.7857142857142856</c:v>
                </c:pt>
                <c:pt idx="2">
                  <c:v>4</c:v>
                </c:pt>
                <c:pt idx="3">
                  <c:v>3.75</c:v>
                </c:pt>
                <c:pt idx="4">
                  <c:v>4</c:v>
                </c:pt>
                <c:pt idx="5">
                  <c:v>3.9473684210526314</c:v>
                </c:pt>
                <c:pt idx="6">
                  <c:v>4.2</c:v>
                </c:pt>
                <c:pt idx="7">
                  <c:v>3.5151515151515151</c:v>
                </c:pt>
                <c:pt idx="8">
                  <c:v>3.8125</c:v>
                </c:pt>
                <c:pt idx="9">
                  <c:v>3.6875</c:v>
                </c:pt>
                <c:pt idx="10">
                  <c:v>3.7333333333333334</c:v>
                </c:pt>
                <c:pt idx="11">
                  <c:v>4</c:v>
                </c:pt>
                <c:pt idx="12">
                  <c:v>3.4736842105263159</c:v>
                </c:pt>
                <c:pt idx="13">
                  <c:v>3.5</c:v>
                </c:pt>
                <c:pt idx="14">
                  <c:v>3.7777777777777777</c:v>
                </c:pt>
                <c:pt idx="15">
                  <c:v>3.1851851851851851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F9-4C3E-88F4-A53E5E379203}"/>
            </c:ext>
          </c:extLst>
        </c:ser>
        <c:ser>
          <c:idx val="1"/>
          <c:order val="1"/>
          <c:tx>
            <c:strRef>
              <c:f>SandarUniv2022!$C$2</c:f>
              <c:strCache>
                <c:ptCount val="1"/>
                <c:pt idx="0">
                  <c:v>Proses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SandarUniv2022!$A$11:$A$28</c:f>
              <c:strCache>
                <c:ptCount val="18"/>
                <c:pt idx="0">
                  <c:v>Standar Beban belajar</c:v>
                </c:pt>
                <c:pt idx="1">
                  <c:v>Standar Penyusunan Kurikulum</c:v>
                </c:pt>
                <c:pt idx="2">
                  <c:v>Standar Penyusunan Renstra</c:v>
                </c:pt>
                <c:pt idx="3">
                  <c:v>Standar Penyusunan RPJP</c:v>
                </c:pt>
                <c:pt idx="4">
                  <c:v>Standar Proses Penerimaan</c:v>
                </c:pt>
                <c:pt idx="5">
                  <c:v>Standar Registrasi Mahasiswa</c:v>
                </c:pt>
                <c:pt idx="6">
                  <c:v>Standar Tesis dan Disertasi</c:v>
                </c:pt>
                <c:pt idx="7">
                  <c:v>Standar Tracer Study</c:v>
                </c:pt>
                <c:pt idx="8">
                  <c:v>Standar Tugas Akhir dan Skripsi</c:v>
                </c:pt>
                <c:pt idx="9">
                  <c:v>Standar Visi, Misi, Tujuan, dan Sasaran</c:v>
                </c:pt>
                <c:pt idx="10">
                  <c:v>Standar Evaluasi Kurikulum</c:v>
                </c:pt>
                <c:pt idx="11">
                  <c:v>Standar Kalender Akademik</c:v>
                </c:pt>
                <c:pt idx="12">
                  <c:v>Standar Kelulusan Mahasiswa</c:v>
                </c:pt>
                <c:pt idx="13">
                  <c:v>Standar Kerjasama</c:v>
                </c:pt>
                <c:pt idx="14">
                  <c:v>Standar Organisasi Mahasiswa dan Kegiatan Mahasiswa</c:v>
                </c:pt>
                <c:pt idx="15">
                  <c:v>Standar Partisipasi Alumni Terhadap Pengembangan Prodi</c:v>
                </c:pt>
                <c:pt idx="16">
                  <c:v>Standar Pelaksanaan Kurikulum</c:v>
                </c:pt>
                <c:pt idx="17">
                  <c:v>Standar Pelaksanaan Proses Pembelajaran</c:v>
                </c:pt>
              </c:strCache>
            </c:strRef>
          </c:cat>
          <c:val>
            <c:numRef>
              <c:f>SandarUniv2022!$C$11:$C$28</c:f>
              <c:numCache>
                <c:formatCode>0.00</c:formatCode>
                <c:ptCount val="18"/>
                <c:pt idx="0">
                  <c:v>3.90625</c:v>
                </c:pt>
                <c:pt idx="1">
                  <c:v>3.75</c:v>
                </c:pt>
                <c:pt idx="2">
                  <c:v>3.5</c:v>
                </c:pt>
                <c:pt idx="3">
                  <c:v>3.5</c:v>
                </c:pt>
                <c:pt idx="4">
                  <c:v>4</c:v>
                </c:pt>
                <c:pt idx="5">
                  <c:v>3.263157894736842</c:v>
                </c:pt>
                <c:pt idx="6">
                  <c:v>3.2</c:v>
                </c:pt>
                <c:pt idx="7">
                  <c:v>3.3030303030303032</c:v>
                </c:pt>
                <c:pt idx="8">
                  <c:v>3.8125</c:v>
                </c:pt>
                <c:pt idx="9">
                  <c:v>3.5625</c:v>
                </c:pt>
                <c:pt idx="10">
                  <c:v>3.8</c:v>
                </c:pt>
                <c:pt idx="11">
                  <c:v>3.5</c:v>
                </c:pt>
                <c:pt idx="12">
                  <c:v>3.1052631578947367</c:v>
                </c:pt>
                <c:pt idx="13">
                  <c:v>3.3529411764705883</c:v>
                </c:pt>
                <c:pt idx="14">
                  <c:v>3.6944444444444446</c:v>
                </c:pt>
                <c:pt idx="15">
                  <c:v>3.1481481481481484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F9-4C3E-88F4-A53E5E379203}"/>
            </c:ext>
          </c:extLst>
        </c:ser>
        <c:ser>
          <c:idx val="2"/>
          <c:order val="2"/>
          <c:tx>
            <c:strRef>
              <c:f>SandarUniv2022!$D$2</c:f>
              <c:strCache>
                <c:ptCount val="1"/>
                <c:pt idx="0">
                  <c:v>Dokumen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SandarUniv2022!$A$11:$A$28</c:f>
              <c:strCache>
                <c:ptCount val="18"/>
                <c:pt idx="0">
                  <c:v>Standar Beban belajar</c:v>
                </c:pt>
                <c:pt idx="1">
                  <c:v>Standar Penyusunan Kurikulum</c:v>
                </c:pt>
                <c:pt idx="2">
                  <c:v>Standar Penyusunan Renstra</c:v>
                </c:pt>
                <c:pt idx="3">
                  <c:v>Standar Penyusunan RPJP</c:v>
                </c:pt>
                <c:pt idx="4">
                  <c:v>Standar Proses Penerimaan</c:v>
                </c:pt>
                <c:pt idx="5">
                  <c:v>Standar Registrasi Mahasiswa</c:v>
                </c:pt>
                <c:pt idx="6">
                  <c:v>Standar Tesis dan Disertasi</c:v>
                </c:pt>
                <c:pt idx="7">
                  <c:v>Standar Tracer Study</c:v>
                </c:pt>
                <c:pt idx="8">
                  <c:v>Standar Tugas Akhir dan Skripsi</c:v>
                </c:pt>
                <c:pt idx="9">
                  <c:v>Standar Visi, Misi, Tujuan, dan Sasaran</c:v>
                </c:pt>
                <c:pt idx="10">
                  <c:v>Standar Evaluasi Kurikulum</c:v>
                </c:pt>
                <c:pt idx="11">
                  <c:v>Standar Kalender Akademik</c:v>
                </c:pt>
                <c:pt idx="12">
                  <c:v>Standar Kelulusan Mahasiswa</c:v>
                </c:pt>
                <c:pt idx="13">
                  <c:v>Standar Kerjasama</c:v>
                </c:pt>
                <c:pt idx="14">
                  <c:v>Standar Organisasi Mahasiswa dan Kegiatan Mahasiswa</c:v>
                </c:pt>
                <c:pt idx="15">
                  <c:v>Standar Partisipasi Alumni Terhadap Pengembangan Prodi</c:v>
                </c:pt>
                <c:pt idx="16">
                  <c:v>Standar Pelaksanaan Kurikulum</c:v>
                </c:pt>
                <c:pt idx="17">
                  <c:v>Standar Pelaksanaan Proses Pembelajaran</c:v>
                </c:pt>
              </c:strCache>
            </c:strRef>
          </c:cat>
          <c:val>
            <c:numRef>
              <c:f>SandarUniv2022!$D$11:$D$28</c:f>
              <c:numCache>
                <c:formatCode>0.00</c:formatCode>
                <c:ptCount val="18"/>
                <c:pt idx="0">
                  <c:v>3.875</c:v>
                </c:pt>
                <c:pt idx="1">
                  <c:v>3.5714285714285716</c:v>
                </c:pt>
                <c:pt idx="2">
                  <c:v>4</c:v>
                </c:pt>
                <c:pt idx="3">
                  <c:v>4</c:v>
                </c:pt>
                <c:pt idx="4">
                  <c:v>3.95</c:v>
                </c:pt>
                <c:pt idx="5">
                  <c:v>3.8</c:v>
                </c:pt>
                <c:pt idx="6">
                  <c:v>3.2</c:v>
                </c:pt>
                <c:pt idx="7">
                  <c:v>3.1212121212121211</c:v>
                </c:pt>
                <c:pt idx="8">
                  <c:v>3.8125</c:v>
                </c:pt>
                <c:pt idx="9">
                  <c:v>3.125</c:v>
                </c:pt>
                <c:pt idx="10">
                  <c:v>3.6</c:v>
                </c:pt>
                <c:pt idx="11">
                  <c:v>3.75</c:v>
                </c:pt>
                <c:pt idx="12">
                  <c:v>3.1052631578947367</c:v>
                </c:pt>
                <c:pt idx="13">
                  <c:v>3.2941176470588234</c:v>
                </c:pt>
                <c:pt idx="14">
                  <c:v>2.9166666666666665</c:v>
                </c:pt>
                <c:pt idx="15">
                  <c:v>2.8518518518518516</c:v>
                </c:pt>
                <c:pt idx="16">
                  <c:v>4</c:v>
                </c:pt>
                <c:pt idx="17">
                  <c:v>5.541666666666667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F9-4C3E-88F4-A53E5E3792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4573176"/>
        <c:axId val="234572000"/>
        <c:axId val="0"/>
      </c:bar3DChart>
      <c:catAx>
        <c:axId val="23457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572000"/>
        <c:crosses val="autoZero"/>
        <c:auto val="1"/>
        <c:lblAlgn val="ctr"/>
        <c:lblOffset val="100"/>
        <c:noMultiLvlLbl val="0"/>
      </c:catAx>
      <c:valAx>
        <c:axId val="234572000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573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000"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PERBANDINGAN INTENSI MAHASISWA BARU </a:t>
            </a:r>
          </a:p>
          <a:p>
            <a:pPr>
              <a:defRPr/>
            </a:pPr>
            <a:r>
              <a:rPr lang="en-US"/>
              <a:t>TAHUN 2017, 2018, 2019, 2020, 2021, 2022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Sheet3!$D$27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2208390963577688E-3"/>
                  <c:y val="-8.7431693989071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6B-406D-941C-C159A4486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Sheet3!$B$28:$B$30</c:f>
              <c:strCache>
                <c:ptCount val="3"/>
                <c:pt idx="0">
                  <c:v>CITRA TERHADAP UNIKA ATMA JAYA</c:v>
                </c:pt>
                <c:pt idx="1">
                  <c:v>MOTIVASI STUDI</c:v>
                </c:pt>
                <c:pt idx="2">
                  <c:v>PROSES PENERIMAAN</c:v>
                </c:pt>
              </c:strCache>
            </c:strRef>
          </c:cat>
          <c:val>
            <c:numRef>
              <c:f>Sheet3!$D$28:$D$30</c:f>
              <c:numCache>
                <c:formatCode>_(* #,##0.00_);_(* \(#,##0.00\);_(* "-"??_);_(@_)</c:formatCode>
                <c:ptCount val="3"/>
                <c:pt idx="0">
                  <c:v>4.1480000000000006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6B-406D-941C-C159A4486B03}"/>
            </c:ext>
          </c:extLst>
        </c:ser>
        <c:ser>
          <c:idx val="2"/>
          <c:order val="1"/>
          <c:tx>
            <c:strRef>
              <c:f>Sheet3!$E$27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441678192715538E-2"/>
                  <c:y val="-3.9344262295081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6B-406D-941C-C159A4486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Sheet3!$B$28:$B$30</c:f>
              <c:strCache>
                <c:ptCount val="3"/>
                <c:pt idx="0">
                  <c:v>CITRA TERHADAP UNIKA ATMA JAYA</c:v>
                </c:pt>
                <c:pt idx="1">
                  <c:v>MOTIVASI STUDI</c:v>
                </c:pt>
                <c:pt idx="2">
                  <c:v>PROSES PENERIMAAN</c:v>
                </c:pt>
              </c:strCache>
            </c:strRef>
          </c:cat>
          <c:val>
            <c:numRef>
              <c:f>Sheet3!$E$28:$E$30</c:f>
              <c:numCache>
                <c:formatCode>_(* #,##0.00_);_(* \(#,##0.00\);_(* "-"??_);_(@_)</c:formatCode>
                <c:ptCount val="3"/>
                <c:pt idx="0">
                  <c:v>4.3507767669699096</c:v>
                </c:pt>
                <c:pt idx="1">
                  <c:v>4.4648285514345698</c:v>
                </c:pt>
                <c:pt idx="2">
                  <c:v>4.1931070678796356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6B-406D-941C-C159A4486B03}"/>
            </c:ext>
          </c:extLst>
        </c:ser>
        <c:ser>
          <c:idx val="3"/>
          <c:order val="2"/>
          <c:tx>
            <c:strRef>
              <c:f>Sheet3!$F$27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Sheet3!$B$28:$B$30</c:f>
              <c:strCache>
                <c:ptCount val="3"/>
                <c:pt idx="0">
                  <c:v>CITRA TERHADAP UNIKA ATMA JAYA</c:v>
                </c:pt>
                <c:pt idx="1">
                  <c:v>MOTIVASI STUDI</c:v>
                </c:pt>
                <c:pt idx="2">
                  <c:v>PROSES PENERIMAAN</c:v>
                </c:pt>
              </c:strCache>
            </c:strRef>
          </c:cat>
          <c:val>
            <c:numRef>
              <c:f>Sheet3!$F$28:$F$30</c:f>
              <c:numCache>
                <c:formatCode>_(* #,##0.00_);_(* \(#,##0.00\);_(* "-"??_);_(@_)</c:formatCode>
                <c:ptCount val="3"/>
                <c:pt idx="0">
                  <c:v>4.3064708624708619</c:v>
                </c:pt>
                <c:pt idx="1">
                  <c:v>4.3545734265734266</c:v>
                </c:pt>
                <c:pt idx="2">
                  <c:v>4.0974358974358971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6B-406D-941C-C159A4486B03}"/>
            </c:ext>
          </c:extLst>
        </c:ser>
        <c:ser>
          <c:idx val="4"/>
          <c:order val="3"/>
          <c:tx>
            <c:strRef>
              <c:f>Sheet3!$G$27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Sheet3!$B$28:$B$30</c:f>
              <c:strCache>
                <c:ptCount val="3"/>
                <c:pt idx="0">
                  <c:v>CITRA TERHADAP UNIKA ATMA JAYA</c:v>
                </c:pt>
                <c:pt idx="1">
                  <c:v>MOTIVASI STUDI</c:v>
                </c:pt>
                <c:pt idx="2">
                  <c:v>PROSES PENERIMAAN</c:v>
                </c:pt>
              </c:strCache>
            </c:strRef>
          </c:cat>
          <c:val>
            <c:numRef>
              <c:f>Sheet3!$G$28:$G$30</c:f>
              <c:numCache>
                <c:formatCode>_(* #,##0.00_);_(* \(#,##0.00\);_(* "-"??_);_(@_)</c:formatCode>
                <c:ptCount val="3"/>
                <c:pt idx="0">
                  <c:v>4.33</c:v>
                </c:pt>
                <c:pt idx="1">
                  <c:v>4.3519999999999994</c:v>
                </c:pt>
                <c:pt idx="2">
                  <c:v>4.1750000000000007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96B-406D-941C-C159A4486B03}"/>
            </c:ext>
          </c:extLst>
        </c:ser>
        <c:ser>
          <c:idx val="5"/>
          <c:order val="4"/>
          <c:tx>
            <c:strRef>
              <c:f>Sheet3!$H$27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Sheet3!$B$28:$B$30</c:f>
              <c:strCache>
                <c:ptCount val="3"/>
                <c:pt idx="0">
                  <c:v>CITRA TERHADAP UNIKA ATMA JAYA</c:v>
                </c:pt>
                <c:pt idx="1">
                  <c:v>MOTIVASI STUDI</c:v>
                </c:pt>
                <c:pt idx="2">
                  <c:v>PROSES PENERIMAAN</c:v>
                </c:pt>
              </c:strCache>
            </c:strRef>
          </c:cat>
          <c:val>
            <c:numRef>
              <c:f>Sheet3!$H$28:$H$30</c:f>
              <c:numCache>
                <c:formatCode>_(* #,##0.00_);_(* \(#,##0.00\);_(* "-"??_);_(@_)</c:formatCode>
                <c:ptCount val="3"/>
                <c:pt idx="0">
                  <c:v>4.3407166123778493</c:v>
                </c:pt>
                <c:pt idx="1">
                  <c:v>4.463061889250814</c:v>
                </c:pt>
                <c:pt idx="2">
                  <c:v>4.1327361563517915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6B-406D-941C-C159A4486B03}"/>
            </c:ext>
          </c:extLst>
        </c:ser>
        <c:ser>
          <c:idx val="6"/>
          <c:order val="5"/>
          <c:tx>
            <c:strRef>
              <c:f>Sheet3!$I$27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Sheet3!$B$28:$B$30</c:f>
              <c:strCache>
                <c:ptCount val="3"/>
                <c:pt idx="0">
                  <c:v>CITRA TERHADAP UNIKA ATMA JAYA</c:v>
                </c:pt>
                <c:pt idx="1">
                  <c:v>MOTIVASI STUDI</c:v>
                </c:pt>
                <c:pt idx="2">
                  <c:v>PROSES PENERIMAAN</c:v>
                </c:pt>
              </c:strCache>
            </c:strRef>
          </c:cat>
          <c:val>
            <c:numRef>
              <c:f>Sheet3!$I$28:$I$30</c:f>
              <c:numCache>
                <c:formatCode>_(* #,##0.00_);_(* \(#,##0.00\);_(* "-"??_);_(@_)</c:formatCode>
                <c:ptCount val="3"/>
                <c:pt idx="0">
                  <c:v>4.42</c:v>
                </c:pt>
                <c:pt idx="1">
                  <c:v>4.46</c:v>
                </c:pt>
                <c:pt idx="2">
                  <c:v>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96B-406D-941C-C159A4486B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4171776"/>
        <c:axId val="84202240"/>
      </c:barChart>
      <c:catAx>
        <c:axId val="8417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84202240"/>
        <c:crosses val="autoZero"/>
        <c:auto val="1"/>
        <c:lblAlgn val="ctr"/>
        <c:lblOffset val="100"/>
        <c:noMultiLvlLbl val="0"/>
      </c:catAx>
      <c:valAx>
        <c:axId val="842022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8417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RATA RATA HASIL SURVEY LAYANAN MAHASISWA TERHADAP</a:t>
            </a:r>
          </a:p>
        </c:rich>
      </c:tx>
      <c:layout>
        <c:manualLayout>
          <c:xMode val="edge"/>
          <c:yMode val="edge"/>
          <c:x val="0.1211639741292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Sheet3!$G$5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530-4C71-8C7D-198109E764A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530-4C71-8C7D-198109E764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530-4C71-8C7D-198109E764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2530-4C71-8C7D-198109E764A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2530-4C71-8C7D-198109E764A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2530-4C71-8C7D-198109E764A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2530-4C71-8C7D-198109E764A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2530-4C71-8C7D-198109E764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Sheet3!$F$6:$F$13</c:f>
              <c:strCache>
                <c:ptCount val="8"/>
                <c:pt idx="0">
                  <c:v>FEB</c:v>
                </c:pt>
                <c:pt idx="1">
                  <c:v>FIABIKOM</c:v>
                </c:pt>
                <c:pt idx="2">
                  <c:v>FPB</c:v>
                </c:pt>
                <c:pt idx="3">
                  <c:v>FT</c:v>
                </c:pt>
                <c:pt idx="4">
                  <c:v>FH</c:v>
                </c:pt>
                <c:pt idx="5">
                  <c:v>FKIK</c:v>
                </c:pt>
                <c:pt idx="6">
                  <c:v>FPSI</c:v>
                </c:pt>
                <c:pt idx="7">
                  <c:v>FTB</c:v>
                </c:pt>
              </c:strCache>
            </c:strRef>
          </c:cat>
          <c:val>
            <c:numRef>
              <c:f>Sheet3!$G$6:$G$13</c:f>
              <c:numCache>
                <c:formatCode>_(* #,##0.00_);_(* \(#,##0.00\);_(* "-"_);_(@_)</c:formatCode>
                <c:ptCount val="8"/>
                <c:pt idx="0">
                  <c:v>4.1970188724606325</c:v>
                </c:pt>
                <c:pt idx="1">
                  <c:v>4.0763407442824127</c:v>
                </c:pt>
                <c:pt idx="2">
                  <c:v>4.2167131991912976</c:v>
                </c:pt>
                <c:pt idx="3">
                  <c:v>4.0948114968271732</c:v>
                </c:pt>
                <c:pt idx="4">
                  <c:v>3.9583586626139815</c:v>
                </c:pt>
                <c:pt idx="5">
                  <c:v>4.3644576212068396</c:v>
                </c:pt>
                <c:pt idx="6">
                  <c:v>4.1310566779903457</c:v>
                </c:pt>
                <c:pt idx="7">
                  <c:v>4.2330754352030935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530-4C71-8C7D-198109E76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8775376"/>
        <c:axId val="858776624"/>
        <c:axId val="0"/>
      </c:bar3DChart>
      <c:catAx>
        <c:axId val="85877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776624"/>
        <c:crosses val="autoZero"/>
        <c:auto val="1"/>
        <c:lblAlgn val="ctr"/>
        <c:lblOffset val="100"/>
        <c:noMultiLvlLbl val="0"/>
      </c:catAx>
      <c:valAx>
        <c:axId val="85877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77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d-ID" dirty="0"/>
              <a:t>Survey Mitra Kerjasama (LPM dan BKAK) N=59</a:t>
            </a:r>
          </a:p>
        </c:rich>
      </c:tx>
      <c:layout>
        <c:manualLayout>
          <c:xMode val="edge"/>
          <c:yMode val="edge"/>
          <c:x val="0.26951056228103648"/>
          <c:y val="1.584158745179958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221736600105609E-2"/>
          <c:y val="0.18529376789454907"/>
          <c:w val="0.91024130794223412"/>
          <c:h val="0.5508942740801809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Sheet3!$B$3</c:f>
              <c:strCache>
                <c:ptCount val="1"/>
                <c:pt idx="0">
                  <c:v>Kepuasan Kinerja Layanan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Sheet3!$A$4:$A$8</c:f>
              <c:strCache>
                <c:ptCount val="5"/>
                <c:pt idx="0">
                  <c:v>Hibah Penelitian</c:v>
                </c:pt>
                <c:pt idx="1">
                  <c:v>Kegiatan Ilmiah / Seminar /Pelatihan / Workshop</c:v>
                </c:pt>
                <c:pt idx="2">
                  <c:v>Pembelajaran ( Magang / Pelatihan Mahasiswa)</c:v>
                </c:pt>
                <c:pt idx="3">
                  <c:v>Relasi Kerjasama Pengadaan /Promosi/ Marketing / jasa</c:v>
                </c:pt>
                <c:pt idx="4">
                  <c:v>Lainnya</c:v>
                </c:pt>
              </c:strCache>
            </c:strRef>
          </c:cat>
          <c:val>
            <c:numRef>
              <c:f>Sheet3!$B$4:$B$8</c:f>
              <c:numCache>
                <c:formatCode>_(* #,##0.00_);_(* \(#,##0.00\);_(* "-"_);_(@_)</c:formatCode>
                <c:ptCount val="5"/>
                <c:pt idx="0">
                  <c:v>4</c:v>
                </c:pt>
                <c:pt idx="1">
                  <c:v>4</c:v>
                </c:pt>
                <c:pt idx="2">
                  <c:v>3.0434782608695654</c:v>
                </c:pt>
                <c:pt idx="3">
                  <c:v>3.4375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C8-4325-93E1-E13E9CE5300D}"/>
            </c:ext>
          </c:extLst>
        </c:ser>
        <c:ser>
          <c:idx val="1"/>
          <c:order val="1"/>
          <c:tx>
            <c:strRef>
              <c:f>Sheet3!$C$3</c:f>
              <c:strCache>
                <c:ptCount val="1"/>
                <c:pt idx="0">
                  <c:v>Kepuasanan Fasilitas Layanan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3000"/>
                    <a:lumMod val="102000"/>
                  </a:schemeClr>
                </a:gs>
                <a:gs pos="50000">
                  <a:schemeClr val="accent2">
                    <a:shade val="100000"/>
                    <a:satMod val="110000"/>
                    <a:lumMod val="100000"/>
                  </a:schemeClr>
                </a:gs>
                <a:gs pos="100000">
                  <a:schemeClr val="accent2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Sheet3!$A$4:$A$8</c:f>
              <c:strCache>
                <c:ptCount val="5"/>
                <c:pt idx="0">
                  <c:v>Hibah Penelitian</c:v>
                </c:pt>
                <c:pt idx="1">
                  <c:v>Kegiatan Ilmiah / Seminar /Pelatihan / Workshop</c:v>
                </c:pt>
                <c:pt idx="2">
                  <c:v>Pembelajaran ( Magang / Pelatihan Mahasiswa)</c:v>
                </c:pt>
                <c:pt idx="3">
                  <c:v>Relasi Kerjasama Pengadaan /Promosi/ Marketing / jasa</c:v>
                </c:pt>
                <c:pt idx="4">
                  <c:v>Lainnya</c:v>
                </c:pt>
              </c:strCache>
            </c:strRef>
          </c:cat>
          <c:val>
            <c:numRef>
              <c:f>Sheet3!$C$4:$C$8</c:f>
              <c:numCache>
                <c:formatCode>_(* #,##0.00_);_(* \(#,##0.00\);_(* "-"_);_(@_)</c:formatCode>
                <c:ptCount val="5"/>
                <c:pt idx="0">
                  <c:v>4</c:v>
                </c:pt>
                <c:pt idx="1">
                  <c:v>4</c:v>
                </c:pt>
                <c:pt idx="2">
                  <c:v>3.0434782608695654</c:v>
                </c:pt>
                <c:pt idx="3">
                  <c:v>3.28125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C8-4325-93E1-E13E9CE5300D}"/>
            </c:ext>
          </c:extLst>
        </c:ser>
        <c:ser>
          <c:idx val="2"/>
          <c:order val="2"/>
          <c:tx>
            <c:strRef>
              <c:f>Sheet3!$D$3</c:f>
              <c:strCache>
                <c:ptCount val="1"/>
                <c:pt idx="0">
                  <c:v>Kepuasan Komunikasi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Sheet3!$A$4:$A$8</c:f>
              <c:strCache>
                <c:ptCount val="5"/>
                <c:pt idx="0">
                  <c:v>Hibah Penelitian</c:v>
                </c:pt>
                <c:pt idx="1">
                  <c:v>Kegiatan Ilmiah / Seminar /Pelatihan / Workshop</c:v>
                </c:pt>
                <c:pt idx="2">
                  <c:v>Pembelajaran ( Magang / Pelatihan Mahasiswa)</c:v>
                </c:pt>
                <c:pt idx="3">
                  <c:v>Relasi Kerjasama Pengadaan /Promosi/ Marketing / jasa</c:v>
                </c:pt>
                <c:pt idx="4">
                  <c:v>Lainnya</c:v>
                </c:pt>
              </c:strCache>
            </c:strRef>
          </c:cat>
          <c:val>
            <c:numRef>
              <c:f>Sheet3!$D$4:$D$8</c:f>
              <c:numCache>
                <c:formatCode>_(* #,##0.00_);_(* \(#,##0.00\);_(* "-"_);_(@_)</c:formatCode>
                <c:ptCount val="5"/>
                <c:pt idx="0">
                  <c:v>4</c:v>
                </c:pt>
                <c:pt idx="1">
                  <c:v>3.5</c:v>
                </c:pt>
                <c:pt idx="2">
                  <c:v>3.2173913043478262</c:v>
                </c:pt>
                <c:pt idx="3">
                  <c:v>3.34375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C8-4325-93E1-E13E9CE5300D}"/>
            </c:ext>
          </c:extLst>
        </c:ser>
        <c:ser>
          <c:idx val="3"/>
          <c:order val="3"/>
          <c:tx>
            <c:strRef>
              <c:f>Sheet3!$E$3</c:f>
              <c:strCache>
                <c:ptCount val="1"/>
                <c:pt idx="0">
                  <c:v>Kendala yang dihadapi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4000"/>
                    <a:satMod val="103000"/>
                    <a:lumMod val="102000"/>
                  </a:schemeClr>
                </a:gs>
                <a:gs pos="50000">
                  <a:schemeClr val="accent4">
                    <a:shade val="100000"/>
                    <a:satMod val="110000"/>
                    <a:lumMod val="100000"/>
                  </a:schemeClr>
                </a:gs>
                <a:gs pos="100000">
                  <a:schemeClr val="accent4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Sheet3!$A$4:$A$8</c:f>
              <c:strCache>
                <c:ptCount val="5"/>
                <c:pt idx="0">
                  <c:v>Hibah Penelitian</c:v>
                </c:pt>
                <c:pt idx="1">
                  <c:v>Kegiatan Ilmiah / Seminar /Pelatihan / Workshop</c:v>
                </c:pt>
                <c:pt idx="2">
                  <c:v>Pembelajaran ( Magang / Pelatihan Mahasiswa)</c:v>
                </c:pt>
                <c:pt idx="3">
                  <c:v>Relasi Kerjasama Pengadaan /Promosi/ Marketing / jasa</c:v>
                </c:pt>
                <c:pt idx="4">
                  <c:v>Lainnya</c:v>
                </c:pt>
              </c:strCache>
            </c:strRef>
          </c:cat>
          <c:val>
            <c:numRef>
              <c:f>Sheet3!$E$4:$E$8</c:f>
              <c:numCache>
                <c:formatCode>_(* #,##0.00_);_(* \(#,##0.00\);_(* "-"_);_(@_)</c:formatCode>
                <c:ptCount val="5"/>
                <c:pt idx="0">
                  <c:v>2</c:v>
                </c:pt>
                <c:pt idx="1">
                  <c:v>3</c:v>
                </c:pt>
                <c:pt idx="2">
                  <c:v>2.652173913043478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C8-4325-93E1-E13E9CE5300D}"/>
            </c:ext>
          </c:extLst>
        </c:ser>
        <c:ser>
          <c:idx val="4"/>
          <c:order val="4"/>
          <c:tx>
            <c:strRef>
              <c:f>Sheet3!$F$3</c:f>
              <c:strCache>
                <c:ptCount val="1"/>
                <c:pt idx="0">
                  <c:v>Manfaat kerjasama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satMod val="103000"/>
                    <a:lumMod val="102000"/>
                  </a:schemeClr>
                </a:gs>
                <a:gs pos="50000">
                  <a:schemeClr val="accent5">
                    <a:shade val="100000"/>
                    <a:satMod val="110000"/>
                    <a:lumMod val="100000"/>
                  </a:schemeClr>
                </a:gs>
                <a:gs pos="100000">
                  <a:schemeClr val="accent5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Sheet3!$A$4:$A$8</c:f>
              <c:strCache>
                <c:ptCount val="5"/>
                <c:pt idx="0">
                  <c:v>Hibah Penelitian</c:v>
                </c:pt>
                <c:pt idx="1">
                  <c:v>Kegiatan Ilmiah / Seminar /Pelatihan / Workshop</c:v>
                </c:pt>
                <c:pt idx="2">
                  <c:v>Pembelajaran ( Magang / Pelatihan Mahasiswa)</c:v>
                </c:pt>
                <c:pt idx="3">
                  <c:v>Relasi Kerjasama Pengadaan /Promosi/ Marketing / jasa</c:v>
                </c:pt>
                <c:pt idx="4">
                  <c:v>Lainnya</c:v>
                </c:pt>
              </c:strCache>
            </c:strRef>
          </c:cat>
          <c:val>
            <c:numRef>
              <c:f>Sheet3!$F$4:$F$8</c:f>
              <c:numCache>
                <c:formatCode>_(* #,##0.00_);_(* \(#,##0.00\);_(* "-"_);_(@_)</c:formatCode>
                <c:ptCount val="5"/>
                <c:pt idx="0">
                  <c:v>4</c:v>
                </c:pt>
                <c:pt idx="1">
                  <c:v>4</c:v>
                </c:pt>
                <c:pt idx="2">
                  <c:v>2.652173913043478</c:v>
                </c:pt>
                <c:pt idx="3">
                  <c:v>2.96875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C8-4325-93E1-E13E9CE530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5311008"/>
        <c:axId val="215310616"/>
        <c:axId val="0"/>
      </c:bar3DChart>
      <c:catAx>
        <c:axId val="21531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310616"/>
        <c:crosses val="autoZero"/>
        <c:auto val="1"/>
        <c:lblAlgn val="ctr"/>
        <c:lblOffset val="100"/>
        <c:noMultiLvlLbl val="0"/>
      </c:catAx>
      <c:valAx>
        <c:axId val="215310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31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d-ID" sz="2800" dirty="0"/>
              <a:t>SURVEY MITRA LPPM N=162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192957130358706"/>
          <c:y val="0.18300925925925926"/>
          <c:w val="0.77005030621172355"/>
          <c:h val="0.45438137941090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Sheet3!$A$4</c:f>
              <c:strCache>
                <c:ptCount val="1"/>
                <c:pt idx="0">
                  <c:v>Penelitian dan Pengabdian kepada Masyarakat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Sheet3!$B$3:$D$3</c:f>
              <c:strCache>
                <c:ptCount val="3"/>
                <c:pt idx="0">
                  <c:v>kendala yang dihadapi</c:v>
                </c:pt>
                <c:pt idx="1">
                  <c:v>Tingkat kepuasan Mitra terhadap kinerja tim Unika</c:v>
                </c:pt>
                <c:pt idx="2">
                  <c:v>manfaat kerja sama </c:v>
                </c:pt>
              </c:strCache>
            </c:strRef>
          </c:cat>
          <c:val>
            <c:numRef>
              <c:f>Sheet3!$B$4:$D$4</c:f>
              <c:numCache>
                <c:formatCode>_(* #,##0.00_);_(* \(#,##0.00\);_(* "-"_);_(@_)</c:formatCode>
                <c:ptCount val="3"/>
                <c:pt idx="0">
                  <c:v>3.7857142857142856</c:v>
                </c:pt>
                <c:pt idx="1">
                  <c:v>3.7321428571428572</c:v>
                </c:pt>
                <c:pt idx="2">
                  <c:v>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37-4B80-9E10-DABFF1F8A4AD}"/>
            </c:ext>
          </c:extLst>
        </c:ser>
        <c:ser>
          <c:idx val="1"/>
          <c:order val="1"/>
          <c:tx>
            <c:strRef>
              <c:f>Sheet3!$A$5</c:f>
              <c:strCache>
                <c:ptCount val="1"/>
                <c:pt idx="0">
                  <c:v>Pengabdian kepada Masyarakat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Sheet3!$B$3:$D$3</c:f>
              <c:strCache>
                <c:ptCount val="3"/>
                <c:pt idx="0">
                  <c:v>kendala yang dihadapi</c:v>
                </c:pt>
                <c:pt idx="1">
                  <c:v>Tingkat kepuasan Mitra terhadap kinerja tim Unika</c:v>
                </c:pt>
                <c:pt idx="2">
                  <c:v>manfaat kerja sama </c:v>
                </c:pt>
              </c:strCache>
            </c:strRef>
          </c:cat>
          <c:val>
            <c:numRef>
              <c:f>Sheet3!$B$5:$D$5</c:f>
              <c:numCache>
                <c:formatCode>_(* #,##0.00_);_(* \(#,##0.00\);_(* "-"_);_(@_)</c:formatCode>
                <c:ptCount val="3"/>
                <c:pt idx="0">
                  <c:v>3.8</c:v>
                </c:pt>
                <c:pt idx="1">
                  <c:v>3.8666666666666667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37-4B80-9E10-DABFF1F8A4AD}"/>
            </c:ext>
          </c:extLst>
        </c:ser>
        <c:ser>
          <c:idx val="2"/>
          <c:order val="2"/>
          <c:tx>
            <c:strRef>
              <c:f>Sheet3!$A$6</c:f>
              <c:strCache>
                <c:ptCount val="1"/>
                <c:pt idx="0">
                  <c:v>Pertemuan Ilmiah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Sheet3!$B$3:$D$3</c:f>
              <c:strCache>
                <c:ptCount val="3"/>
                <c:pt idx="0">
                  <c:v>kendala yang dihadapi</c:v>
                </c:pt>
                <c:pt idx="1">
                  <c:v>Tingkat kepuasan Mitra terhadap kinerja tim Unika</c:v>
                </c:pt>
                <c:pt idx="2">
                  <c:v>manfaat kerja sama </c:v>
                </c:pt>
              </c:strCache>
            </c:strRef>
          </c:cat>
          <c:val>
            <c:numRef>
              <c:f>Sheet3!$B$6:$D$6</c:f>
              <c:numCache>
                <c:formatCode>_(* #,##0.00_);_(* \(#,##0.00\);_(* "-"_);_(@_)</c:formatCode>
                <c:ptCount val="3"/>
                <c:pt idx="0">
                  <c:v>3.9780219780219781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37-4B80-9E10-DABFF1F8A4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3810760"/>
        <c:axId val="213099024"/>
        <c:axId val="0"/>
      </c:bar3DChart>
      <c:catAx>
        <c:axId val="293810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99024"/>
        <c:crosses val="autoZero"/>
        <c:auto val="1"/>
        <c:lblAlgn val="ctr"/>
        <c:lblOffset val="100"/>
        <c:noMultiLvlLbl val="0"/>
      </c:catAx>
      <c:valAx>
        <c:axId val="21309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3810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580489938757658E-2"/>
          <c:y val="0.74479002624671919"/>
          <c:w val="0.94383902012248466"/>
          <c:h val="0.227432195975503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d-ID" dirty="0"/>
              <a:t>LEVEL OF SATISFACTION BY COUNTRY N=36</a:t>
            </a:r>
          </a:p>
        </c:rich>
      </c:tx>
      <c:layout>
        <c:manualLayout>
          <c:xMode val="edge"/>
          <c:yMode val="edge"/>
          <c:x val="0.2603457653485940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029581663392057E-2"/>
          <c:y val="0.22666461159062884"/>
          <c:w val="0.93943931579622386"/>
          <c:h val="0.516188092857073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'[Partner Satisfactory Survey Atma Jaya Catholic University of Indonesia (1-14).xlsx]Sheet3'!$C$3</c:f>
              <c:strCache>
                <c:ptCount val="1"/>
                <c:pt idx="0">
                  <c:v>Average of How satisfied are you with the collaboration with AJCUI?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'[Partner Satisfactory Survey Atma Jaya Catholic University of Indonesia (1-14).xlsx]Sheet3'!$A$14:$A$23</c:f>
              <c:strCache>
                <c:ptCount val="10"/>
                <c:pt idx="0">
                  <c:v>Indonesia</c:v>
                </c:pt>
                <c:pt idx="1">
                  <c:v>Korea</c:v>
                </c:pt>
                <c:pt idx="2">
                  <c:v>Macao Special Administrative Region of China</c:v>
                </c:pt>
                <c:pt idx="3">
                  <c:v>Malaysia</c:v>
                </c:pt>
                <c:pt idx="4">
                  <c:v>Peru</c:v>
                </c:pt>
                <c:pt idx="5">
                  <c:v>Philippines</c:v>
                </c:pt>
                <c:pt idx="6">
                  <c:v>South Korea</c:v>
                </c:pt>
                <c:pt idx="7">
                  <c:v>Taiwan</c:v>
                </c:pt>
                <c:pt idx="8">
                  <c:v>Timor Leste</c:v>
                </c:pt>
                <c:pt idx="9">
                  <c:v>USA</c:v>
                </c:pt>
              </c:strCache>
            </c:strRef>
          </c:cat>
          <c:val>
            <c:numRef>
              <c:f>'[Partner Satisfactory Survey Atma Jaya Catholic University of Indonesia (1-14).xlsx]Sheet3'!$C$14:$C$23</c:f>
              <c:numCache>
                <c:formatCode>_(* #,##0.00_);_(* \(#,##0.00\);_(* "-"_);_(@_)</c:formatCode>
                <c:ptCount val="10"/>
                <c:pt idx="0">
                  <c:v>3.5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F-4ED0-9D92-09FAD8360424}"/>
            </c:ext>
          </c:extLst>
        </c:ser>
        <c:ser>
          <c:idx val="1"/>
          <c:order val="1"/>
          <c:tx>
            <c:strRef>
              <c:f>'[Partner Satisfactory Survey Atma Jaya Catholic University of Indonesia (1-14).xlsx]Sheet3'!$D$3</c:f>
              <c:strCache>
                <c:ptCount val="1"/>
                <c:pt idx="0">
                  <c:v>Average of How well do our International Officers in responding to your questions or request regarding the collaboration?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'[Partner Satisfactory Survey Atma Jaya Catholic University of Indonesia (1-14).xlsx]Sheet3'!$A$14:$A$23</c:f>
              <c:strCache>
                <c:ptCount val="10"/>
                <c:pt idx="0">
                  <c:v>Indonesia</c:v>
                </c:pt>
                <c:pt idx="1">
                  <c:v>Korea</c:v>
                </c:pt>
                <c:pt idx="2">
                  <c:v>Macao Special Administrative Region of China</c:v>
                </c:pt>
                <c:pt idx="3">
                  <c:v>Malaysia</c:v>
                </c:pt>
                <c:pt idx="4">
                  <c:v>Peru</c:v>
                </c:pt>
                <c:pt idx="5">
                  <c:v>Philippines</c:v>
                </c:pt>
                <c:pt idx="6">
                  <c:v>South Korea</c:v>
                </c:pt>
                <c:pt idx="7">
                  <c:v>Taiwan</c:v>
                </c:pt>
                <c:pt idx="8">
                  <c:v>Timor Leste</c:v>
                </c:pt>
                <c:pt idx="9">
                  <c:v>USA</c:v>
                </c:pt>
              </c:strCache>
            </c:strRef>
          </c:cat>
          <c:val>
            <c:numRef>
              <c:f>'[Partner Satisfactory Survey Atma Jaya Catholic University of Indonesia (1-14).xlsx]Sheet3'!$D$14:$D$23</c:f>
              <c:numCache>
                <c:formatCode>_(* #,##0.00_);_(* \(#,##0.00\);_(* "-"_);_(@_)</c:formatCode>
                <c:ptCount val="10"/>
                <c:pt idx="0">
                  <c:v>3.5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0F-4ED0-9D92-09FAD83604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389408"/>
        <c:axId val="307389800"/>
        <c:axId val="0"/>
      </c:bar3DChart>
      <c:catAx>
        <c:axId val="30738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89800"/>
        <c:crosses val="autoZero"/>
        <c:auto val="1"/>
        <c:lblAlgn val="ctr"/>
        <c:lblOffset val="100"/>
        <c:noMultiLvlLbl val="0"/>
      </c:catAx>
      <c:valAx>
        <c:axId val="307389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8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0.07745</cdr:x>
      <cdr:y>0.36211</cdr:y>
    </cdr:from>
    <cdr:to>
      <cdr:x>0.96337</cdr:x>
      <cdr:y>0.36567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8464048-743C-4298-B4BF-FAE3F52DF20C}"/>
            </a:ext>
          </a:extLst>
        </cdr:cNvPr>
        <cdr:cNvCxnSpPr/>
      </cdr:nvCxnSpPr>
      <cdr:spPr>
        <a:xfrm xmlns:a="http://schemas.openxmlformats.org/drawingml/2006/main">
          <a:off x="771136" y="1935171"/>
          <a:ext cx="8820928" cy="19025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0.94898</cdr:x>
      <cdr:y>0.35734</cdr:y>
    </cdr:from>
    <cdr:to>
      <cdr:x>1</cdr:x>
      <cdr:y>0.39924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48800" y="1909661"/>
          <a:ext cx="508000" cy="2239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d-ID" sz="1100" b="1" dirty="0">
              <a:solidFill>
                <a:srgbClr val="FF0000"/>
              </a:solidFill>
            </a:rPr>
            <a:t>4.00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0.05576</cdr:x>
      <cdr:y>0.37174</cdr:y>
    </cdr:from>
    <cdr:to>
      <cdr:x>0.94168</cdr:x>
      <cdr:y>0.3753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04679EA-475E-4226-AB72-5CFF73877C18}"/>
            </a:ext>
          </a:extLst>
        </cdr:cNvPr>
        <cdr:cNvCxnSpPr/>
      </cdr:nvCxnSpPr>
      <cdr:spPr>
        <a:xfrm xmlns:a="http://schemas.openxmlformats.org/drawingml/2006/main">
          <a:off x="620180" y="1993415"/>
          <a:ext cx="9854360" cy="1909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0.93447</cdr:x>
      <cdr:y>0.33072</cdr:y>
    </cdr:from>
    <cdr:to>
      <cdr:x>1</cdr:x>
      <cdr:y>0.37344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111875" y="1474789"/>
          <a:ext cx="428624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d-ID" sz="1100" b="1">
              <a:solidFill>
                <a:srgbClr val="FF0000"/>
              </a:solidFill>
            </a:rPr>
            <a:t>4.00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0.05704</cdr:x>
      <cdr:y>0.35633</cdr:y>
    </cdr:from>
    <cdr:to>
      <cdr:x>0.94296</cdr:x>
      <cdr:y>0.35989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527D81B-47E7-4AB8-BBD1-7BEC48945623}"/>
            </a:ext>
          </a:extLst>
        </cdr:cNvPr>
        <cdr:cNvCxnSpPr/>
      </cdr:nvCxnSpPr>
      <cdr:spPr>
        <a:xfrm xmlns:a="http://schemas.openxmlformats.org/drawingml/2006/main">
          <a:off x="632960" y="2016527"/>
          <a:ext cx="9830863" cy="20146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0.93447</cdr:x>
      <cdr:y>0.33072</cdr:y>
    </cdr:from>
    <cdr:to>
      <cdr:x>1</cdr:x>
      <cdr:y>0.37344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111875" y="1474789"/>
          <a:ext cx="428624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d-ID" sz="1100" b="1">
              <a:solidFill>
                <a:srgbClr val="FF0000"/>
              </a:solidFill>
            </a:rPr>
            <a:t>4.00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0.07092</cdr:x>
      <cdr:y>0.26336</cdr:y>
    </cdr:from>
    <cdr:to>
      <cdr:x>0.95684</cdr:x>
      <cdr:y>0.26692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3510510-F29B-41A7-A956-9846424D7831}"/>
            </a:ext>
          </a:extLst>
        </cdr:cNvPr>
        <cdr:cNvCxnSpPr/>
      </cdr:nvCxnSpPr>
      <cdr:spPr>
        <a:xfrm xmlns:a="http://schemas.openxmlformats.org/drawingml/2006/main">
          <a:off x="864660" y="1632653"/>
          <a:ext cx="10801136" cy="22069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0.95961</cdr:x>
      <cdr:y>0.22737</cdr:y>
    </cdr:from>
    <cdr:to>
      <cdr:x>1</cdr:x>
      <cdr:y>0.26327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515614" y="1247441"/>
          <a:ext cx="400545" cy="196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d-ID" sz="1100" b="1" dirty="0">
              <a:solidFill>
                <a:srgbClr val="FF0000"/>
              </a:solidFill>
            </a:rPr>
            <a:t>4.00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45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9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6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1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24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53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07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03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8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F27DF-087C-4656-B4C5-C93B0C06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D47D-E462-4303-8998-77FDC63F0D7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FDD5E-3958-4BE0-BDF1-AB2E46BB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F08AB-109C-4299-8082-2C160A3B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4666-57DB-4F6C-B498-C16ED580D09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2212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7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5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3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32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94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68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36C9-ECAF-4C1B-8BCA-96ECD59B8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2653A-64A6-4D6D-8498-6F146E700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F44F-65D2-42DD-BA8A-378CDF41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E52F-EB88-4597-B70D-BD0937D9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C673-07E6-41CF-AB90-4639972F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5269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548F-EDA4-422F-8F31-2CC1B0B2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EF07D-6075-482A-A173-A83AF8202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A7EE7-47E4-4F2E-98F2-792332D65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14392-E0D7-49BF-A3F4-8844EC447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35231-773A-4865-9B16-54C2C07A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5217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E852-323C-46EC-93DC-392F040D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C554C-1E17-480F-BB3B-4E4CBF55C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F076D-E401-4EEE-A80E-08842653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8144-5C86-41DF-9EED-87D6DDCE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6BBBD-B9E9-4394-AEC2-8221CAF5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4381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B56E-108C-4464-8777-0821A69E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8B60-CDCC-4C7F-BE1D-C590FD184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1703A-705E-4263-9FCC-FFC8058E2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366DB-0E59-4CB4-85D9-4E1BA41F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ADC08-E35E-44DF-A569-A46E053F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62CFB-7C9D-475A-91DB-56341934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437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6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6D82-03C0-45D6-BE4D-23D72005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1A4B-553E-4A7B-B2A1-D6A99B0E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8D1AD-9E2E-4B30-AD18-3DCEBEED9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A5427-BBBB-402F-AB3E-7F247A129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F25E4-5E8D-418B-8535-2FFC1CD2B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6DA30-C447-4E67-A9E3-F55C13E5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0E33F-3DA8-4BA0-BFA3-51B2E69F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7BD6DB-12F8-4664-AE32-7D3153AF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385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6394F-9D20-4B29-835D-98324482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F4154-DE90-4FF5-82B4-819DF4B9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5ED2C-8A26-42F8-9D45-029C88E1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7692C-067D-4CEB-8DDE-A27D4969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0348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AE5E96-3AAC-461E-A7CD-6A1106F9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B249E-F9B3-4F54-B111-D42B0C48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32EAF-333B-4B1A-95F7-DEC2D051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2386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9C48E-1DD3-4F96-B1AF-E32BD557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E9525-C025-4956-9870-303DE56D2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20C60-6882-4D1B-91ED-08ADE9367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23EF1-90F9-4DF3-B284-C295FEBF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9F3C3-EB87-4E54-9316-749A3912B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87411-068D-4F1E-9BC1-AE2CC35A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528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17882-0C4B-40F6-8C84-D7205D52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5F05A-D9A5-4B51-B507-04C62D1137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7B33F-FB0E-4958-95C2-235593C73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1AA12-4276-48A6-97C9-8CF859C4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0B728-4BC1-4DC8-ADCD-8B1616F3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0F587-F3BA-4913-9F9D-9E86DAFB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3452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2F37B-0A49-45F1-998C-723B4E97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A43FC-ECD9-4F1F-82D2-883BB93D0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424E6-0F50-48C0-802D-97B07DE3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AB0C7-26EC-490D-A6E8-DB3C49C6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84877-696C-4103-BD67-C5B1EC07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351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50838-264D-418D-893E-5C1D5A103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93707-F565-49E1-91D0-2123681E7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A2C89-085C-4B3D-806E-3C77927A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32A3A-EFD6-4229-B4BA-2D57FE64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37A3-00EC-402D-AAA9-6D6286A1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4979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21CF2-2F86-4CDE-BAE3-0F0B2632FA4E}" type="datetimeFigureOut">
              <a:rPr lang="en-US"/>
              <a:pPr>
                <a:defRPr/>
              </a:pPr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77AD-0BD5-4C3A-96CF-FAD06CFEC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6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18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8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14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08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16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7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90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42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9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54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11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618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47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07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21166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9780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27373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3030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7127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8515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0144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9613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75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934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9714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8986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29625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4239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891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691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4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T2-04.jpg">
            <a:extLst>
              <a:ext uri="{FF2B5EF4-FFF2-40B4-BE49-F238E27FC236}">
                <a16:creationId xmlns:a16="http://schemas.microsoft.com/office/drawing/2014/main" id="{2CE8921A-E0B0-D158-CE47-DE910A26F0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38" r:id="rId3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9166-11F2-BF43-B32A-2744F52EE091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51548-C615-0143-A38C-36FC82775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PT2-03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6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F3ED0-78C1-7F44-B963-2AB6F61FC57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FD74F-E436-C541-B236-C2A8179D5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T2-04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1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350D5-FA44-493C-BC27-13B3B20E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08F01-875B-4C34-A62E-CE00BA8F4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7D163-90B6-4BEC-988A-1CB601E54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D29C6-8208-486C-9DFA-9DAEE2044B02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A97A2-A6C2-4C04-BAE1-A3E825ACF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0C6B7-F58E-43A7-9D24-B367BC300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09FA0-3C66-4567-A31B-2C796481E9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013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BB6AAF-71C7-4BC1-82EA-C99FCCBDAB5C}" type="datetimeFigureOut">
              <a:rPr lang="en-US"/>
              <a:pPr>
                <a:defRPr/>
              </a:pPr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34C8C33-954E-4E65-A2A2-E4BD647D8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PPT4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8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E14C-F1A0-48C5-98DB-63F68E8F964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6CD65-58E9-4C7E-8D0C-189A30990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6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D9C59-41AA-4C5A-856D-44AC226EE65C}" type="datetimeFigureOut">
              <a:rPr lang="id-ID" smtClean="0"/>
              <a:t>01/12/2022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B379-C07E-430C-AD6C-9BFA0074A6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4073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06E43D-A10E-41A8-9C71-4D9246F7B89E}"/>
              </a:ext>
            </a:extLst>
          </p:cNvPr>
          <p:cNvSpPr txBox="1"/>
          <p:nvPr/>
        </p:nvSpPr>
        <p:spPr>
          <a:xfrm>
            <a:off x="1394847" y="1775869"/>
            <a:ext cx="9686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RAPAT TINJAUAN MANAJEMEN 2</a:t>
            </a:r>
            <a:endParaRPr lang="en-ID" sz="4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BD34E29-B234-4D46-9148-9E0F2FDAC953}"/>
              </a:ext>
            </a:extLst>
          </p:cNvPr>
          <p:cNvSpPr txBox="1">
            <a:spLocks/>
          </p:cNvSpPr>
          <p:nvPr/>
        </p:nvSpPr>
        <p:spPr>
          <a:xfrm>
            <a:off x="1276027" y="3256742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1 </a:t>
            </a:r>
            <a:r>
              <a:rPr lang="en-US" sz="3200" dirty="0" err="1"/>
              <a:t>Desember</a:t>
            </a:r>
            <a:r>
              <a:rPr lang="en-US" sz="3200" dirty="0"/>
              <a:t> 2022</a:t>
            </a:r>
            <a:endParaRPr lang="en-ID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48FE37-028D-4B8C-9FD4-D8F62B8B8AD2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754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3EDE-BCD0-48D8-AB0E-83925628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61" y="2358391"/>
            <a:ext cx="8268337" cy="2456485"/>
          </a:xfrm>
        </p:spPr>
        <p:txBody>
          <a:bodyPr/>
          <a:lstStyle/>
          <a:p>
            <a:r>
              <a:rPr lang="en-US" dirty="0">
                <a:latin typeface="+mn-lt"/>
              </a:rPr>
              <a:t>Survey </a:t>
            </a:r>
            <a:r>
              <a:rPr lang="en-US" dirty="0" err="1">
                <a:latin typeface="+mn-lt"/>
              </a:rPr>
              <a:t>Intensi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Mahasiswa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Baru</a:t>
            </a:r>
            <a:endParaRPr lang="en-ID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77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373" y="274638"/>
            <a:ext cx="9624447" cy="715962"/>
          </a:xfrm>
        </p:spPr>
        <p:txBody>
          <a:bodyPr>
            <a:noAutofit/>
          </a:bodyPr>
          <a:lstStyle/>
          <a:p>
            <a:r>
              <a:rPr lang="en-US" sz="2800" b="1" dirty="0" err="1"/>
              <a:t>Tabel</a:t>
            </a:r>
            <a:r>
              <a:rPr lang="en-US" sz="2800" b="1" dirty="0"/>
              <a:t> Rata-rata </a:t>
            </a:r>
            <a:r>
              <a:rPr lang="en-US" sz="2800" b="1" dirty="0" err="1"/>
              <a:t>Intensi</a:t>
            </a:r>
            <a:r>
              <a:rPr lang="en-US" sz="2800" b="1" dirty="0"/>
              <a:t> </a:t>
            </a:r>
            <a:r>
              <a:rPr lang="en-US" sz="2800" b="1" dirty="0" err="1"/>
              <a:t>Mahasiswa</a:t>
            </a:r>
            <a:r>
              <a:rPr lang="en-US" sz="2800" b="1" dirty="0"/>
              <a:t> </a:t>
            </a:r>
            <a:r>
              <a:rPr lang="en-US" sz="2800" b="1" dirty="0" err="1"/>
              <a:t>Baru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b="1" dirty="0" err="1"/>
              <a:t>Tahun</a:t>
            </a:r>
            <a:r>
              <a:rPr lang="en-US" sz="2800" b="1" dirty="0"/>
              <a:t> 2017 - 2022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107461"/>
              </p:ext>
            </p:extLst>
          </p:nvPr>
        </p:nvGraphicFramePr>
        <p:xfrm>
          <a:off x="650928" y="990600"/>
          <a:ext cx="8508567" cy="5358992"/>
        </p:xfrm>
        <a:graphic>
          <a:graphicData uri="http://schemas.openxmlformats.org/drawingml/2006/table">
            <a:tbl>
              <a:tblPr/>
              <a:tblGrid>
                <a:gridCol w="3800438">
                  <a:extLst>
                    <a:ext uri="{9D8B030D-6E8A-4147-A177-3AD203B41FA5}">
                      <a16:colId xmlns:a16="http://schemas.microsoft.com/office/drawing/2014/main" val="4193226027"/>
                    </a:ext>
                  </a:extLst>
                </a:gridCol>
                <a:gridCol w="801655">
                  <a:extLst>
                    <a:ext uri="{9D8B030D-6E8A-4147-A177-3AD203B41FA5}">
                      <a16:colId xmlns:a16="http://schemas.microsoft.com/office/drawing/2014/main" val="3766771619"/>
                    </a:ext>
                  </a:extLst>
                </a:gridCol>
                <a:gridCol w="801655">
                  <a:extLst>
                    <a:ext uri="{9D8B030D-6E8A-4147-A177-3AD203B41FA5}">
                      <a16:colId xmlns:a16="http://schemas.microsoft.com/office/drawing/2014/main" val="299264749"/>
                    </a:ext>
                  </a:extLst>
                </a:gridCol>
                <a:gridCol w="712582">
                  <a:extLst>
                    <a:ext uri="{9D8B030D-6E8A-4147-A177-3AD203B41FA5}">
                      <a16:colId xmlns:a16="http://schemas.microsoft.com/office/drawing/2014/main" val="3685313799"/>
                    </a:ext>
                  </a:extLst>
                </a:gridCol>
                <a:gridCol w="763481">
                  <a:extLst>
                    <a:ext uri="{9D8B030D-6E8A-4147-A177-3AD203B41FA5}">
                      <a16:colId xmlns:a16="http://schemas.microsoft.com/office/drawing/2014/main" val="1520551873"/>
                    </a:ext>
                  </a:extLst>
                </a:gridCol>
                <a:gridCol w="814378">
                  <a:extLst>
                    <a:ext uri="{9D8B030D-6E8A-4147-A177-3AD203B41FA5}">
                      <a16:colId xmlns:a16="http://schemas.microsoft.com/office/drawing/2014/main" val="3237431410"/>
                    </a:ext>
                  </a:extLst>
                </a:gridCol>
                <a:gridCol w="814378">
                  <a:extLst>
                    <a:ext uri="{9D8B030D-6E8A-4147-A177-3AD203B41FA5}">
                      <a16:colId xmlns:a16="http://schemas.microsoft.com/office/drawing/2014/main" val="4281995814"/>
                    </a:ext>
                  </a:extLst>
                </a:gridCol>
              </a:tblGrid>
              <a:tr h="631664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CITRA TERHADAP UNIKA ATMA JAYA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822131"/>
                  </a:ext>
                </a:extLst>
              </a:tr>
              <a:tr h="294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VARIABEL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40150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REPUTASI ATMA JAYA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4.41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4.50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4.35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96185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SISTEM PERKULIAHAN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4.26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4.24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4.02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135253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KEHIDUPAN KAMPUS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4.36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4.34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4.10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64915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LAYANAN DAN FASILITAS KAMPUS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4.21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4.19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4.26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3.99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494473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PROSPEK SETELAH LULUS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4.44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4.37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4.28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999549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882033"/>
                  </a:ext>
                </a:extLst>
              </a:tr>
              <a:tr h="205671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877146"/>
                  </a:ext>
                </a:extLst>
              </a:tr>
              <a:tr h="329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MOTIVASI STUDI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692403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BEKERJA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4.46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4.47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4.36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4.45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32264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BERPRESTASI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4.27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4.24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4.31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24684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NILAI KEHIDUPAN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4.34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020394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KELUARGA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4.33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4.28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637168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SOSIAL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4.61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4.54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4.56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4.61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4.60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131025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766873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12" marR="9012" marT="90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20325"/>
                  </a:ext>
                </a:extLst>
              </a:tr>
              <a:tr h="329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PROSES PENERIMAAN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355725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PROMOSI DAN INFORMASI MAHASISWA BARU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4.11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3.94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035348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UJIAN SELEKSI MASUK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4.24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4.22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4.21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612501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LAYANAN PENERIMAAN MAHASISWA BARU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4.11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111873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PENGENALAN MAHASISWA BARU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4.23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4.15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4.11 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12" marR="9012" marT="9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28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77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Autofit/>
          </a:bodyPr>
          <a:lstStyle/>
          <a:p>
            <a:pPr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TABEL PERBANDINGAN INTENSI MAHASISWA BARU </a:t>
            </a:r>
            <a:b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TAHUN 2017, 2018, 2019, 2020, 2021, 2022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52600" y="4796972"/>
          <a:ext cx="6734628" cy="1575435"/>
        </p:xfrm>
        <a:graphic>
          <a:graphicData uri="http://schemas.openxmlformats.org/drawingml/2006/table">
            <a:tbl>
              <a:tblPr/>
              <a:tblGrid>
                <a:gridCol w="3321314">
                  <a:extLst>
                    <a:ext uri="{9D8B030D-6E8A-4147-A177-3AD203B41FA5}">
                      <a16:colId xmlns:a16="http://schemas.microsoft.com/office/drawing/2014/main" val="3884278514"/>
                    </a:ext>
                  </a:extLst>
                </a:gridCol>
                <a:gridCol w="579620">
                  <a:extLst>
                    <a:ext uri="{9D8B030D-6E8A-4147-A177-3AD203B41FA5}">
                      <a16:colId xmlns:a16="http://schemas.microsoft.com/office/drawing/2014/main" val="1606445321"/>
                    </a:ext>
                  </a:extLst>
                </a:gridCol>
                <a:gridCol w="515218">
                  <a:extLst>
                    <a:ext uri="{9D8B030D-6E8A-4147-A177-3AD203B41FA5}">
                      <a16:colId xmlns:a16="http://schemas.microsoft.com/office/drawing/2014/main" val="2784142360"/>
                    </a:ext>
                  </a:extLst>
                </a:gridCol>
                <a:gridCol w="552019">
                  <a:extLst>
                    <a:ext uri="{9D8B030D-6E8A-4147-A177-3AD203B41FA5}">
                      <a16:colId xmlns:a16="http://schemas.microsoft.com/office/drawing/2014/main" val="1750109659"/>
                    </a:ext>
                  </a:extLst>
                </a:gridCol>
                <a:gridCol w="588819">
                  <a:extLst>
                    <a:ext uri="{9D8B030D-6E8A-4147-A177-3AD203B41FA5}">
                      <a16:colId xmlns:a16="http://schemas.microsoft.com/office/drawing/2014/main" val="2656271385"/>
                    </a:ext>
                  </a:extLst>
                </a:gridCol>
                <a:gridCol w="588819">
                  <a:extLst>
                    <a:ext uri="{9D8B030D-6E8A-4147-A177-3AD203B41FA5}">
                      <a16:colId xmlns:a16="http://schemas.microsoft.com/office/drawing/2014/main" val="2330855295"/>
                    </a:ext>
                  </a:extLst>
                </a:gridCol>
                <a:gridCol w="588819">
                  <a:extLst>
                    <a:ext uri="{9D8B030D-6E8A-4147-A177-3AD203B41FA5}">
                      <a16:colId xmlns:a16="http://schemas.microsoft.com/office/drawing/2014/main" val="652039852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3497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CITRA TERHADAP UNIKA ATMA JAYA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4.31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7947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MOTIVASI STUDI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799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PROSES PENERIMAAN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4.19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4.10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4.13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748489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89F98A5-3E55-4EAC-A727-5A90843FA3BC}"/>
              </a:ext>
            </a:extLst>
          </p:cNvPr>
          <p:cNvGraphicFramePr>
            <a:graphicFrameLocks/>
          </p:cNvGraphicFramePr>
          <p:nvPr/>
        </p:nvGraphicFramePr>
        <p:xfrm>
          <a:off x="1752600" y="1062264"/>
          <a:ext cx="792480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7714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4DE75-5908-41AE-8F6C-3E5ACC23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61" y="2358391"/>
            <a:ext cx="8934764" cy="2456485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Survey </a:t>
            </a:r>
            <a:r>
              <a:rPr lang="en-US" dirty="0" err="1">
                <a:latin typeface="+mn-lt"/>
              </a:rPr>
              <a:t>Kepuasan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Layanan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Antar</a:t>
            </a:r>
            <a:r>
              <a:rPr lang="en-US" dirty="0">
                <a:latin typeface="+mn-lt"/>
              </a:rPr>
              <a:t> unit</a:t>
            </a:r>
            <a:endParaRPr lang="en-ID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870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AF50CF-F087-4880-B4B7-E8804DC09F22}"/>
              </a:ext>
            </a:extLst>
          </p:cNvPr>
          <p:cNvSpPr txBox="1">
            <a:spLocks/>
          </p:cNvSpPr>
          <p:nvPr/>
        </p:nvSpPr>
        <p:spPr bwMode="auto">
          <a:xfrm>
            <a:off x="524656" y="1412471"/>
            <a:ext cx="9790844" cy="23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Tujuan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untuk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menganalisis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sejauh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mana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relationhip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stakeholder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dapat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melayani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memenuhi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kebutuhan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ekspektasi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para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karyawan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Survey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dilakukan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pada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 1  - 30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Agustus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2022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secara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online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Gform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).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Skor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untuk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survey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adalah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sampai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5,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dimana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yang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ditargetkan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dalam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rencana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strategis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adalah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minimal 3 (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sesuai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SOP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Ketentuan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Pengukuran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Kepuasan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Pelanggan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diolah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diperoleh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174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responden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dengan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komposisi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sebagai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berikut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: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memiliki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jabatan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: 53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responden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Non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Pejabat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: 121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reponden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519113" marR="0" lvl="0" indent="-519113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5.	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Tabel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hasil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survey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lengkap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unit/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lembaga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/biro/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fakultas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per indicator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dapat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dilihat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di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softfile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PDF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terpisah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file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ini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519CB-1993-414F-A90B-B7182315CD8F}"/>
              </a:ext>
            </a:extLst>
          </p:cNvPr>
          <p:cNvSpPr txBox="1"/>
          <p:nvPr/>
        </p:nvSpPr>
        <p:spPr>
          <a:xfrm>
            <a:off x="287079" y="244544"/>
            <a:ext cx="11120435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PENDAHULUAN</a:t>
            </a:r>
          </a:p>
        </p:txBody>
      </p:sp>
    </p:spTree>
    <p:extLst>
      <p:ext uri="{BB962C8B-B14F-4D97-AF65-F5344CB8AC3E}">
        <p14:creationId xmlns:p14="http://schemas.microsoft.com/office/powerpoint/2010/main" val="94918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7791" y="151050"/>
          <a:ext cx="8808201" cy="6555900"/>
        </p:xfrm>
        <a:graphic>
          <a:graphicData uri="http://schemas.openxmlformats.org/drawingml/2006/table">
            <a:tbl>
              <a:tblPr/>
              <a:tblGrid>
                <a:gridCol w="3673476">
                  <a:extLst>
                    <a:ext uri="{9D8B030D-6E8A-4147-A177-3AD203B41FA5}">
                      <a16:colId xmlns:a16="http://schemas.microsoft.com/office/drawing/2014/main" val="1236854176"/>
                    </a:ext>
                  </a:extLst>
                </a:gridCol>
                <a:gridCol w="710279">
                  <a:extLst>
                    <a:ext uri="{9D8B030D-6E8A-4147-A177-3AD203B41FA5}">
                      <a16:colId xmlns:a16="http://schemas.microsoft.com/office/drawing/2014/main" val="2854692096"/>
                    </a:ext>
                  </a:extLst>
                </a:gridCol>
                <a:gridCol w="873051">
                  <a:extLst>
                    <a:ext uri="{9D8B030D-6E8A-4147-A177-3AD203B41FA5}">
                      <a16:colId xmlns:a16="http://schemas.microsoft.com/office/drawing/2014/main" val="2142789755"/>
                    </a:ext>
                  </a:extLst>
                </a:gridCol>
                <a:gridCol w="710279">
                  <a:extLst>
                    <a:ext uri="{9D8B030D-6E8A-4147-A177-3AD203B41FA5}">
                      <a16:colId xmlns:a16="http://schemas.microsoft.com/office/drawing/2014/main" val="1088595156"/>
                    </a:ext>
                  </a:extLst>
                </a:gridCol>
                <a:gridCol w="710279">
                  <a:extLst>
                    <a:ext uri="{9D8B030D-6E8A-4147-A177-3AD203B41FA5}">
                      <a16:colId xmlns:a16="http://schemas.microsoft.com/office/drawing/2014/main" val="2715807520"/>
                    </a:ext>
                  </a:extLst>
                </a:gridCol>
                <a:gridCol w="710279">
                  <a:extLst>
                    <a:ext uri="{9D8B030D-6E8A-4147-A177-3AD203B41FA5}">
                      <a16:colId xmlns:a16="http://schemas.microsoft.com/office/drawing/2014/main" val="622495099"/>
                    </a:ext>
                  </a:extLst>
                </a:gridCol>
                <a:gridCol w="710279">
                  <a:extLst>
                    <a:ext uri="{9D8B030D-6E8A-4147-A177-3AD203B41FA5}">
                      <a16:colId xmlns:a16="http://schemas.microsoft.com/office/drawing/2014/main" val="883293132"/>
                    </a:ext>
                  </a:extLst>
                </a:gridCol>
                <a:gridCol w="710279">
                  <a:extLst>
                    <a:ext uri="{9D8B030D-6E8A-4147-A177-3AD203B41FA5}">
                      <a16:colId xmlns:a16="http://schemas.microsoft.com/office/drawing/2014/main" val="1458628028"/>
                    </a:ext>
                  </a:extLst>
                </a:gridCol>
              </a:tblGrid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RataRata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Responden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BURUK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sym typeface="Wingdings" panose="05000000000000000000" pitchFamily="2" charset="2"/>
                        </a:rPr>
                        <a:t>-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sym typeface="Wingdings" panose="05000000000000000000" pitchFamily="2" charset="2"/>
                        </a:rPr>
                        <a:t> BAIK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890680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Ekonomi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27.79%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41.63%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27.48%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746915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Hukum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33.24%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39.41%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24.52%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89425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Ilmu Administrasi &amp; Ilmu Komunikasi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30.40%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38.87%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4643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Kedokteran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26.54%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42.74%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44817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Pendidikan &amp; Bahasa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26.94%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47.10%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525066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Psikologi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28.25%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39.91%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29.96%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050562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Teknik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26.23%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39.32%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30.19%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06614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F. Teknobiologi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3.90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28.39%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46.23%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23.07%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831633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Biro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Administrasi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Akademik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33.24%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43.91%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599893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Biro Akuntansi dan Keuangan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38.44%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35.42%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16.48%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80819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Biro Kemahasiswaan Alumni dan Karir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34.99%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35.75%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172053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Biro Marketing Public Relation dan Admisi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13.78%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37.13%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32.01%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157102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Biro Pengembangan Prasarana &amp; Sarana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26.48%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38.92%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24.82%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432752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Biro Sistem Teknologi Informasi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18.39%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43.14%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31.66%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84056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Biro Sumber Daya Manusia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10.85%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33.14%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39.49%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12.95%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528466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Institute of Public Policy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48.16%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41.50%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10.34%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405098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Atma Jaya Incubator Bisnis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47.23%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37.06%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15.71%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30212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Lembaga Inovasi Pendidikan dan Pembelajaran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23.56%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48.78%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11857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Lembaga Kewirausahaan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38.31%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42.67%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10.89%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993549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Lembaga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Penelitian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&amp;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Pengabdian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Masyarakat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28.40%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44.09%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22.95%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207467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Lembaga Penjaminan Mutu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32.72%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43.89%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16.34%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207970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PKBB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31.67%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44.02%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21.26%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182935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PKPM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34.66%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41.24%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20.19%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340039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PPE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34.86%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45.18%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567785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PPM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32.49%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46.81%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916055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Pusat Penelitian dan Kesehatan Masyarakat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44.32%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44.32%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11.36%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610941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Pusat Penelitian HIV/AIDS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3.70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34.88%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45.82%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15.29%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372029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Sekretariat Rektorat/Rektorat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33.41%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38.19%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314767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Sentra Hak Kekayaan Intelektual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41.29%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42.29%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16.42%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977788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Campus Ministry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3.80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32.32%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36.12%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25.80%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684360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Domitory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6.69%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35.99%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37.45%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14.41%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782555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International Office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3.59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7.29%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33.53%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46.49%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11.21%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843510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Kantor Beasiswa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32.60%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34.04%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27.99%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951058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UPPS - Unit Prencanaan dan Pengembangan Stratejik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34.20%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42.67%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16.62%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007083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UPT MPK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32.85%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35.35%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28.10%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944631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UPT Penerbit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31.78%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35.38%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26.95%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255410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UPT Pengadaan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15.81%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40.62%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29.32%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842921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UPT Perpustakaan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3.96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1.82%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25.66%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44.60%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27.35%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421584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UPT Pusat Pengajaran Bahasa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3.68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2.96%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38.69%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41.54%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15.81%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837635"/>
                  </a:ext>
                </a:extLst>
              </a:tr>
              <a:tr h="12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Grand Total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3.67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6.03%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32.10%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40.20%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19.17%</a:t>
                      </a:r>
                    </a:p>
                  </a:txBody>
                  <a:tcPr marL="7500" marR="7500" marT="75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67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30DF4F-944C-4AD8-96CA-EDD8C6FD526A}"/>
              </a:ext>
            </a:extLst>
          </p:cNvPr>
          <p:cNvSpPr txBox="1"/>
          <p:nvPr/>
        </p:nvSpPr>
        <p:spPr>
          <a:xfrm>
            <a:off x="9205993" y="557939"/>
            <a:ext cx="258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Rata2 Index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antar</a:t>
            </a:r>
            <a:r>
              <a:rPr lang="en-US" dirty="0"/>
              <a:t> unit 3,67</a:t>
            </a:r>
          </a:p>
        </p:txBody>
      </p:sp>
    </p:spTree>
    <p:extLst>
      <p:ext uri="{BB962C8B-B14F-4D97-AF65-F5344CB8AC3E}">
        <p14:creationId xmlns:p14="http://schemas.microsoft.com/office/powerpoint/2010/main" val="3052055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B78B5-A13C-4FFD-B6B8-AB6B797F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61" y="2358391"/>
            <a:ext cx="8097856" cy="2456485"/>
          </a:xfrm>
        </p:spPr>
        <p:txBody>
          <a:bodyPr/>
          <a:lstStyle/>
          <a:p>
            <a:r>
              <a:rPr lang="en-US" dirty="0">
                <a:latin typeface="+mn-lt"/>
              </a:rPr>
              <a:t>Survey Tata Kelola SDM</a:t>
            </a:r>
            <a:endParaRPr lang="en-ID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5941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4519CB-1993-414F-A90B-B7182315CD8F}"/>
              </a:ext>
            </a:extLst>
          </p:cNvPr>
          <p:cNvSpPr txBox="1"/>
          <p:nvPr/>
        </p:nvSpPr>
        <p:spPr>
          <a:xfrm>
            <a:off x="287080" y="244544"/>
            <a:ext cx="11405248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Layanan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SDM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AF50CF-F087-4880-B4B7-E8804DC09F22}"/>
              </a:ext>
            </a:extLst>
          </p:cNvPr>
          <p:cNvSpPr txBox="1">
            <a:spLocks/>
          </p:cNvSpPr>
          <p:nvPr/>
        </p:nvSpPr>
        <p:spPr bwMode="auto">
          <a:xfrm>
            <a:off x="706805" y="1412472"/>
            <a:ext cx="10535818" cy="36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Tujuan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untuk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menganalisis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sejauh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mana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layanan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kepada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karyawan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telah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memenuhi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kebutuhan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ekspektasi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mereka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Survey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dilakukan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pada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Juni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– 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Juli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2022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secara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online.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Skor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untuk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survey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adalah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sampai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5,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dimana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ditargetkan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dalam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rencana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strategis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adalah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minimal 3.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diolah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diperoleh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245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responden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dengan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komposisi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sebagai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berikut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: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Tenaga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Kependidkan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: 93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Responden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Dosen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 : 152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MS PGothic" pitchFamily="34" charset="-128"/>
                <a:cs typeface="+mn-cs"/>
              </a:rPr>
              <a:t>Responden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99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75832"/>
              </p:ext>
            </p:extLst>
          </p:nvPr>
        </p:nvGraphicFramePr>
        <p:xfrm>
          <a:off x="1869439" y="1224366"/>
          <a:ext cx="8228147" cy="1584150"/>
        </p:xfrm>
        <a:graphic>
          <a:graphicData uri="http://schemas.openxmlformats.org/drawingml/2006/table">
            <a:tbl>
              <a:tblPr/>
              <a:tblGrid>
                <a:gridCol w="3134059">
                  <a:extLst>
                    <a:ext uri="{9D8B030D-6E8A-4147-A177-3AD203B41FA5}">
                      <a16:colId xmlns:a16="http://schemas.microsoft.com/office/drawing/2014/main" val="99705239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119658109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3599519990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1995050605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3471692289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3401723701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652664375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393169136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3093611121"/>
                    </a:ext>
                  </a:extLst>
                </a:gridCol>
              </a:tblGrid>
              <a:tr h="3168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KETERANGAN</a:t>
                      </a:r>
                    </a:p>
                  </a:txBody>
                  <a:tcPr marL="7198" marR="7198" marT="71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RATA-RATA CAPAIAN PT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PROSENTASE CAPAIAN PT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737298"/>
                  </a:ext>
                </a:extLst>
              </a:tr>
              <a:tr h="316830">
                <a:tc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Dosen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Tendik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BURUK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CUKUP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BAIK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490556"/>
                  </a:ext>
                </a:extLst>
              </a:tr>
              <a:tr h="3168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SEMUA VARIABEL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3.17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2.99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3.10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22704"/>
                  </a:ext>
                </a:extLst>
              </a:tr>
              <a:tr h="3168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238103"/>
                  </a:ext>
                </a:extLst>
              </a:tr>
              <a:tr h="31683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8" marR="7198" marT="719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1375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69439" y="2996294"/>
          <a:ext cx="8228146" cy="3112404"/>
        </p:xfrm>
        <a:graphic>
          <a:graphicData uri="http://schemas.openxmlformats.org/drawingml/2006/table">
            <a:tbl>
              <a:tblPr/>
              <a:tblGrid>
                <a:gridCol w="3134058">
                  <a:extLst>
                    <a:ext uri="{9D8B030D-6E8A-4147-A177-3AD203B41FA5}">
                      <a16:colId xmlns:a16="http://schemas.microsoft.com/office/drawing/2014/main" val="541298119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920135182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1981517089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542043626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159513411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1090396776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1456094541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101468105"/>
                    </a:ext>
                  </a:extLst>
                </a:gridCol>
                <a:gridCol w="636761">
                  <a:extLst>
                    <a:ext uri="{9D8B030D-6E8A-4147-A177-3AD203B41FA5}">
                      <a16:colId xmlns:a16="http://schemas.microsoft.com/office/drawing/2014/main" val="2035860044"/>
                    </a:ext>
                  </a:extLst>
                </a:gridCol>
              </a:tblGrid>
              <a:tr h="5529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VARIABEL PERNYATAAN</a:t>
                      </a:r>
                    </a:p>
                  </a:txBody>
                  <a:tcPr marL="7198" marR="7198" marT="71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RATA-RATA CAPAIAN PER  VARIBEL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PROSENTASE  CAPAIAN PER VARIABEL</a:t>
                      </a:r>
                    </a:p>
                  </a:txBody>
                  <a:tcPr marL="7198" marR="7198" marT="71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8989"/>
                  </a:ext>
                </a:extLst>
              </a:tr>
              <a:tr h="284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Dosen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Tendik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BURUK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CUKUP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BAIK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489090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PENGELOLAAN KARYAWAN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3.21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3.06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22.0%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38.9%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30.0%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583185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KESEJAHTERAAN KARYAWAN 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2.94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2.74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2.86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11.4%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27.2%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31.9%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22.9%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6.7%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819741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PENGEMBANGAN KARYAWAN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2.95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2.79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2.89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30.6%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39.1%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22.4%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573811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SISTEM KERJA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3.11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3.18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38.9%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31.6%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248218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PRASARANA DAN SARANA KERJA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3.51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3.43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3.48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14.8%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23.3%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33.8%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21.3%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536932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STANDAR LAYANAN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3.23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3.23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14.3%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41.1%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37.1%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782750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INFORMASI DAN KOMUNIKASI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2.77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2.98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21.8%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39.9%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26.2%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8401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DATABASE KARYAWAN 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3.06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3.16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36.5%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31.6%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7.8%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96533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7048" y="173559"/>
            <a:ext cx="120272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TABEL CAPAIAN SURVEY KEPUASAN TATA KELOLA SDM TAHUN 2022 (N=245)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PER VARIABEL</a:t>
            </a:r>
          </a:p>
        </p:txBody>
      </p:sp>
    </p:spTree>
    <p:extLst>
      <p:ext uri="{BB962C8B-B14F-4D97-AF65-F5344CB8AC3E}">
        <p14:creationId xmlns:p14="http://schemas.microsoft.com/office/powerpoint/2010/main" val="3302195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3B03-E908-438D-B911-EE2F57FE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61" y="2358391"/>
            <a:ext cx="9756175" cy="245648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Survey </a:t>
            </a:r>
            <a:r>
              <a:rPr lang="en-US" sz="3600" dirty="0" err="1">
                <a:latin typeface="+mn-lt"/>
              </a:rPr>
              <a:t>Kepuasan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Mahasiswa</a:t>
            </a:r>
            <a:r>
              <a:rPr lang="en-US" sz="3600" dirty="0">
                <a:latin typeface="+mn-lt"/>
              </a:rPr>
              <a:t> – </a:t>
            </a:r>
            <a:r>
              <a:rPr lang="en-US" sz="3600" dirty="0" err="1">
                <a:latin typeface="+mn-lt"/>
              </a:rPr>
              <a:t>Layanan</a:t>
            </a:r>
            <a:r>
              <a:rPr lang="en-US" sz="3600" dirty="0">
                <a:latin typeface="+mn-lt"/>
              </a:rPr>
              <a:t> Non </a:t>
            </a:r>
            <a:r>
              <a:rPr lang="en-US" sz="3600" dirty="0" err="1">
                <a:latin typeface="+mn-lt"/>
              </a:rPr>
              <a:t>Akademik</a:t>
            </a:r>
            <a:endParaRPr lang="en-ID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365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 descr="Smiling face outline outline">
            <a:extLst>
              <a:ext uri="{FF2B5EF4-FFF2-40B4-BE49-F238E27FC236}">
                <a16:creationId xmlns:a16="http://schemas.microsoft.com/office/drawing/2014/main" id="{7B9C56F2-E6C5-4AA4-A782-E00111DE6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857" y="1435106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633EDE-0FFC-4766-AF52-E77CCF871FB0}"/>
              </a:ext>
            </a:extLst>
          </p:cNvPr>
          <p:cNvSpPr txBox="1">
            <a:spLocks/>
          </p:cNvSpPr>
          <p:nvPr/>
        </p:nvSpPr>
        <p:spPr>
          <a:xfrm>
            <a:off x="0" y="205651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 Rapat Tinjauan Manajemen</a:t>
            </a:r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6D285-D0F0-49FE-A119-B5675662D8CD}"/>
              </a:ext>
            </a:extLst>
          </p:cNvPr>
          <p:cNvSpPr txBox="1"/>
          <p:nvPr/>
        </p:nvSpPr>
        <p:spPr>
          <a:xfrm>
            <a:off x="211893" y="853920"/>
            <a:ext cx="5884107" cy="5588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D" sz="2400" dirty="0">
                <a:latin typeface="Calibri" panose="020F0502020204030204" pitchFamily="34" charset="0"/>
                <a:cs typeface="Calibri" panose="020F0502020204030204" pitchFamily="34" charset="0"/>
              </a:rPr>
              <a:t>√</a:t>
            </a: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dirty="0">
                <a:latin typeface="Abadi" panose="020B0604020202020204" pitchFamily="34" charset="0"/>
              </a:rPr>
              <a:t>Hasil audit internal : </a:t>
            </a:r>
            <a:r>
              <a:rPr lang="en-ID" dirty="0" err="1">
                <a:latin typeface="Abadi" panose="020B0604020202020204" pitchFamily="34" charset="0"/>
              </a:rPr>
              <a:t>Periode</a:t>
            </a:r>
            <a:r>
              <a:rPr lang="en-ID" dirty="0">
                <a:latin typeface="Abadi" panose="020B0604020202020204" pitchFamily="34" charset="0"/>
              </a:rPr>
              <a:t> 2 – </a:t>
            </a:r>
            <a:r>
              <a:rPr lang="en-ID" dirty="0" err="1">
                <a:latin typeface="Abadi" panose="020B0604020202020204" pitchFamily="34" charset="0"/>
              </a:rPr>
              <a:t>Akademik</a:t>
            </a:r>
            <a:endParaRPr lang="en-ID" dirty="0">
              <a:latin typeface="Abadi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D" dirty="0">
                <a:latin typeface="Abadi" panose="020B0604020202020204" pitchFamily="34" charset="0"/>
              </a:rPr>
              <a:t>            </a:t>
            </a:r>
            <a:r>
              <a:rPr lang="en-ID" dirty="0" err="1">
                <a:latin typeface="Abadi" panose="020B0604020202020204" pitchFamily="34" charset="0"/>
              </a:rPr>
              <a:t>Umpan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balik</a:t>
            </a:r>
            <a:r>
              <a:rPr lang="en-ID" dirty="0">
                <a:latin typeface="Abadi" panose="020B0604020202020204" pitchFamily="34" charset="0"/>
              </a:rPr>
              <a:t> : </a:t>
            </a:r>
          </a:p>
          <a:p>
            <a:pPr marL="357188" lvl="1" defTabSz="357188">
              <a:lnSpc>
                <a:spcPct val="150000"/>
              </a:lnSpc>
            </a:pPr>
            <a:r>
              <a:rPr lang="en-ID" dirty="0">
                <a:latin typeface="Abadi" panose="020B0604020202020204" pitchFamily="34" charset="0"/>
              </a:rPr>
              <a:t>            Survey-survey </a:t>
            </a:r>
            <a:r>
              <a:rPr lang="en-ID" dirty="0" err="1">
                <a:latin typeface="Abadi" panose="020B0604020202020204" pitchFamily="34" charset="0"/>
              </a:rPr>
              <a:t>antara</a:t>
            </a:r>
            <a:r>
              <a:rPr lang="en-ID" dirty="0">
                <a:latin typeface="Abadi" panose="020B0604020202020204" pitchFamily="34" charset="0"/>
              </a:rPr>
              <a:t> lain : </a:t>
            </a:r>
            <a:r>
              <a:rPr lang="en-ID" dirty="0" err="1">
                <a:latin typeface="Abadi" panose="020B0604020202020204" pitchFamily="34" charset="0"/>
              </a:rPr>
              <a:t>Intensi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mahasiswa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baru</a:t>
            </a:r>
            <a:r>
              <a:rPr lang="en-ID" dirty="0">
                <a:latin typeface="Abadi" panose="020B0604020202020204" pitchFamily="34" charset="0"/>
              </a:rPr>
              <a:t> Angkatan 2022, </a:t>
            </a:r>
            <a:r>
              <a:rPr lang="en-ID" dirty="0" err="1">
                <a:latin typeface="Abadi" panose="020B0604020202020204" pitchFamily="34" charset="0"/>
              </a:rPr>
              <a:t>Layanan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Antar</a:t>
            </a:r>
            <a:r>
              <a:rPr lang="en-ID" dirty="0">
                <a:latin typeface="Abadi" panose="020B0604020202020204" pitchFamily="34" charset="0"/>
              </a:rPr>
              <a:t> Unit, </a:t>
            </a:r>
            <a:r>
              <a:rPr lang="en-US" dirty="0" err="1">
                <a:latin typeface="Abadi" panose="020B0604020202020204" pitchFamily="34" charset="0"/>
              </a:rPr>
              <a:t>K</a:t>
            </a:r>
            <a:r>
              <a:rPr lang="en-US" sz="1800" dirty="0" err="1"/>
              <a:t>epuasan</a:t>
            </a:r>
            <a:r>
              <a:rPr lang="en-US" sz="1800" dirty="0"/>
              <a:t> </a:t>
            </a:r>
            <a:r>
              <a:rPr lang="en-US" sz="1800" dirty="0" err="1"/>
              <a:t>karyawan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tata </a:t>
            </a:r>
            <a:r>
              <a:rPr lang="en-US" sz="1800" dirty="0" err="1"/>
              <a:t>kelola</a:t>
            </a:r>
            <a:r>
              <a:rPr lang="en-US" sz="1800" dirty="0"/>
              <a:t> </a:t>
            </a:r>
            <a:r>
              <a:rPr lang="en-US" sz="1800" dirty="0" err="1"/>
              <a:t>sdm</a:t>
            </a:r>
            <a:r>
              <a:rPr lang="en-US" sz="1800" dirty="0">
                <a:highlight>
                  <a:srgbClr val="FFFF00"/>
                </a:highlight>
              </a:rPr>
              <a:t>, </a:t>
            </a:r>
            <a:r>
              <a:rPr lang="en-ID" dirty="0" err="1">
                <a:latin typeface="Abadi" panose="020B0604020202020204" pitchFamily="34" charset="0"/>
              </a:rPr>
              <a:t>Kepuasan</a:t>
            </a:r>
            <a:r>
              <a:rPr lang="en-ID" dirty="0">
                <a:latin typeface="Abadi" panose="020B0604020202020204" pitchFamily="34" charset="0"/>
              </a:rPr>
              <a:t> Mitra, </a:t>
            </a:r>
            <a:r>
              <a:rPr lang="en-ID" dirty="0" err="1">
                <a:latin typeface="Abadi" panose="020B0604020202020204" pitchFamily="34" charset="0"/>
              </a:rPr>
              <a:t>kepuasan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mahasiswa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untuk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layanan</a:t>
            </a:r>
            <a:r>
              <a:rPr lang="en-ID" dirty="0">
                <a:latin typeface="Abadi" panose="020B0604020202020204" pitchFamily="34" charset="0"/>
              </a:rPr>
              <a:t> Non </a:t>
            </a:r>
            <a:r>
              <a:rPr lang="en-ID" dirty="0" err="1">
                <a:latin typeface="Abadi" panose="020B0604020202020204" pitchFamily="34" charset="0"/>
              </a:rPr>
              <a:t>Akademik</a:t>
            </a:r>
            <a:endParaRPr lang="en-ID" dirty="0">
              <a:latin typeface="Abadi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ID" dirty="0">
                <a:latin typeface="Abadi" panose="020B0604020202020204" pitchFamily="34" charset="0"/>
              </a:rPr>
              <a:t>Kinerja proses dan </a:t>
            </a:r>
            <a:r>
              <a:rPr lang="en-ID" dirty="0" err="1">
                <a:latin typeface="Abadi" panose="020B0604020202020204" pitchFamily="34" charset="0"/>
              </a:rPr>
              <a:t>kesesuaian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produk</a:t>
            </a:r>
            <a:r>
              <a:rPr lang="en-ID" dirty="0">
                <a:latin typeface="Abadi" panose="020B0604020202020204" pitchFamily="34" charset="0"/>
              </a:rPr>
              <a:t> :</a:t>
            </a:r>
          </a:p>
          <a:p>
            <a:pPr marL="357188" lvl="1">
              <a:lnSpc>
                <a:spcPct val="150000"/>
              </a:lnSpc>
            </a:pPr>
            <a:r>
              <a:rPr lang="en-ID" dirty="0" err="1">
                <a:latin typeface="Abadi" panose="020B0604020202020204" pitchFamily="34" charset="0"/>
              </a:rPr>
              <a:t>Jumlah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Lulusan</a:t>
            </a:r>
            <a:r>
              <a:rPr lang="en-ID" dirty="0">
                <a:latin typeface="Abadi" panose="020B0604020202020204" pitchFamily="34" charset="0"/>
              </a:rPr>
              <a:t> dan IPK </a:t>
            </a:r>
            <a:r>
              <a:rPr lang="en-ID" dirty="0" err="1">
                <a:latin typeface="Abadi" panose="020B0604020202020204" pitchFamily="34" charset="0"/>
              </a:rPr>
              <a:t>lulusan</a:t>
            </a:r>
            <a:r>
              <a:rPr lang="en-ID" dirty="0">
                <a:latin typeface="Abadi" panose="020B0604020202020204" pitchFamily="34" charset="0"/>
              </a:rPr>
              <a:t>, </a:t>
            </a:r>
            <a:r>
              <a:rPr lang="en-ID" dirty="0" err="1">
                <a:latin typeface="Abadi" panose="020B0604020202020204" pitchFamily="34" charset="0"/>
              </a:rPr>
              <a:t>Akreditasi</a:t>
            </a:r>
            <a:r>
              <a:rPr lang="en-ID" dirty="0">
                <a:latin typeface="Abadi" panose="020B0604020202020204" pitchFamily="34" charset="0"/>
              </a:rPr>
              <a:t> Program </a:t>
            </a:r>
            <a:r>
              <a:rPr lang="en-ID" dirty="0" err="1">
                <a:latin typeface="Abadi" panose="020B0604020202020204" pitchFamily="34" charset="0"/>
              </a:rPr>
              <a:t>Studi</a:t>
            </a:r>
            <a:r>
              <a:rPr lang="en-ID" dirty="0">
                <a:latin typeface="Abadi" panose="020B0604020202020204" pitchFamily="34" charset="0"/>
              </a:rPr>
              <a:t>, </a:t>
            </a:r>
          </a:p>
          <a:p>
            <a:pPr marL="263525" lvl="1" indent="-263525">
              <a:lnSpc>
                <a:spcPct val="150000"/>
              </a:lnSpc>
            </a:pPr>
            <a:r>
              <a:rPr lang="en-ID" dirty="0">
                <a:latin typeface="Abadi" panose="020B0604020202020204" pitchFamily="34" charset="0"/>
              </a:rPr>
              <a:t>4.   Status Tindakan </a:t>
            </a:r>
            <a:r>
              <a:rPr lang="en-ID" dirty="0" err="1">
                <a:latin typeface="Abadi" panose="020B0604020202020204" pitchFamily="34" charset="0"/>
              </a:rPr>
              <a:t>pencegahan</a:t>
            </a:r>
            <a:r>
              <a:rPr lang="en-ID" dirty="0">
                <a:latin typeface="Abadi" panose="020B0604020202020204" pitchFamily="34" charset="0"/>
              </a:rPr>
              <a:t> dan </a:t>
            </a:r>
            <a:r>
              <a:rPr lang="en-ID" dirty="0" err="1">
                <a:latin typeface="Abadi" panose="020B0604020202020204" pitchFamily="34" charset="0"/>
              </a:rPr>
              <a:t>perbaikan</a:t>
            </a:r>
            <a:r>
              <a:rPr lang="en-ID" dirty="0">
                <a:latin typeface="Abadi" panose="020B0604020202020204" pitchFamily="34" charset="0"/>
              </a:rPr>
              <a:t>:</a:t>
            </a:r>
          </a:p>
          <a:p>
            <a:pPr marL="357188" lvl="1">
              <a:lnSpc>
                <a:spcPct val="150000"/>
              </a:lnSpc>
            </a:pPr>
            <a:r>
              <a:rPr lang="en-ID" dirty="0">
                <a:latin typeface="Abadi" panose="020B0604020202020204" pitchFamily="34" charset="0"/>
              </a:rPr>
              <a:t>Status </a:t>
            </a:r>
            <a:r>
              <a:rPr lang="en-ID" dirty="0" err="1">
                <a:latin typeface="Abadi" panose="020B0604020202020204" pitchFamily="34" charset="0"/>
              </a:rPr>
              <a:t>Penyelesaian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Temuan</a:t>
            </a:r>
            <a:r>
              <a:rPr lang="en-ID" dirty="0">
                <a:latin typeface="Abadi" panose="020B0604020202020204" pitchFamily="34" charset="0"/>
              </a:rPr>
              <a:t> Minor dan </a:t>
            </a:r>
            <a:r>
              <a:rPr lang="en-ID" dirty="0" err="1">
                <a:latin typeface="Abadi" panose="020B0604020202020204" pitchFamily="34" charset="0"/>
              </a:rPr>
              <a:t>Observasi</a:t>
            </a:r>
            <a:r>
              <a:rPr lang="en-ID" dirty="0">
                <a:latin typeface="Abadi" panose="020B0604020202020204" pitchFamily="34" charset="0"/>
              </a:rPr>
              <a:t> audit external ISO 21001</a:t>
            </a:r>
          </a:p>
          <a:p>
            <a:pPr>
              <a:lnSpc>
                <a:spcPct val="150000"/>
              </a:lnSpc>
            </a:pPr>
            <a:endParaRPr lang="en-ID" dirty="0">
              <a:latin typeface="Abadi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549E6-EE19-4747-BF21-38DE095251BB}"/>
              </a:ext>
            </a:extLst>
          </p:cNvPr>
          <p:cNvSpPr txBox="1"/>
          <p:nvPr/>
        </p:nvSpPr>
        <p:spPr>
          <a:xfrm>
            <a:off x="6310477" y="940719"/>
            <a:ext cx="5589639" cy="378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en-ID" dirty="0" err="1">
                <a:latin typeface="Abadi" panose="020B0604020104020204" pitchFamily="34" charset="0"/>
              </a:rPr>
              <a:t>Tindak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lanjut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dari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rapat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tinjauan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manajemen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sebelumnya</a:t>
            </a:r>
            <a:r>
              <a:rPr lang="en-ID" dirty="0">
                <a:latin typeface="Abadi" panose="020B0604020104020204" pitchFamily="34" charset="0"/>
              </a:rPr>
              <a:t>: </a:t>
            </a:r>
            <a:r>
              <a:rPr lang="en-ID" dirty="0" err="1">
                <a:latin typeface="Abadi" panose="020B0604020104020204" pitchFamily="34" charset="0"/>
              </a:rPr>
              <a:t>dilaporkan</a:t>
            </a:r>
            <a:r>
              <a:rPr lang="en-ID" dirty="0">
                <a:latin typeface="Abadi" panose="020B0604020104020204" pitchFamily="34" charset="0"/>
              </a:rPr>
              <a:t> oleh masing-masing PIC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en-ID" dirty="0" err="1">
                <a:latin typeface="Abadi" panose="020B0604020104020204" pitchFamily="34" charset="0"/>
              </a:rPr>
              <a:t>Perubahan</a:t>
            </a:r>
            <a:r>
              <a:rPr lang="en-ID" dirty="0">
                <a:latin typeface="Abadi" panose="020B0604020104020204" pitchFamily="34" charset="0"/>
              </a:rPr>
              <a:t> yang </a:t>
            </a:r>
            <a:r>
              <a:rPr lang="en-ID" dirty="0" err="1">
                <a:latin typeface="Abadi" panose="020B0604020104020204" pitchFamily="34" charset="0"/>
              </a:rPr>
              <a:t>dapat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mempengaruhi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sistem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penjaminan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mutu</a:t>
            </a:r>
            <a:r>
              <a:rPr lang="en-ID" dirty="0">
                <a:latin typeface="Abadi" panose="020B0604020104020204" pitchFamily="34" charset="0"/>
              </a:rPr>
              <a:t>: </a:t>
            </a:r>
            <a:r>
              <a:rPr lang="en-ID" dirty="0" err="1">
                <a:latin typeface="Abadi" panose="020B0604020104020204" pitchFamily="34" charset="0"/>
              </a:rPr>
              <a:t>Penerapan</a:t>
            </a:r>
            <a:r>
              <a:rPr lang="en-ID" dirty="0">
                <a:latin typeface="Abadi" panose="020B0604020104020204" pitchFamily="34" charset="0"/>
              </a:rPr>
              <a:t> ISO 21001:2018 </a:t>
            </a:r>
            <a:r>
              <a:rPr lang="en-ID" dirty="0" err="1">
                <a:latin typeface="Abadi" panose="020B0604020104020204" pitchFamily="34" charset="0"/>
              </a:rPr>
              <a:t>Sistem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Manajemen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Organisasi</a:t>
            </a:r>
            <a:r>
              <a:rPr lang="en-ID" dirty="0">
                <a:latin typeface="Abadi" panose="020B0604020104020204" pitchFamily="34" charset="0"/>
              </a:rPr>
              <a:t> Pendidikan </a:t>
            </a:r>
            <a:r>
              <a:rPr lang="en-ID" dirty="0" err="1">
                <a:latin typeface="Abadi" panose="020B0604020104020204" pitchFamily="34" charset="0"/>
              </a:rPr>
              <a:t>mulai</a:t>
            </a:r>
            <a:r>
              <a:rPr lang="en-ID" dirty="0">
                <a:latin typeface="Abadi" panose="020B0604020104020204" pitchFamily="34" charset="0"/>
              </a:rPr>
              <a:t> 13 </a:t>
            </a:r>
            <a:r>
              <a:rPr lang="en-ID" dirty="0" err="1">
                <a:latin typeface="Abadi" panose="020B0604020104020204" pitchFamily="34" charset="0"/>
              </a:rPr>
              <a:t>Juni</a:t>
            </a:r>
            <a:r>
              <a:rPr lang="en-ID" dirty="0">
                <a:latin typeface="Abadi" panose="020B0604020104020204" pitchFamily="34" charset="0"/>
              </a:rPr>
              <a:t> 2022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 startAt="5"/>
            </a:pPr>
            <a:r>
              <a:rPr lang="en-ID" dirty="0" err="1">
                <a:latin typeface="Abadi" panose="020B0604020104020204" pitchFamily="34" charset="0"/>
              </a:rPr>
              <a:t>Rekomendasi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untuk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peningkatan</a:t>
            </a:r>
            <a:r>
              <a:rPr lang="en-ID" dirty="0">
                <a:latin typeface="Abadi" panose="020B0604020104020204" pitchFamily="34" charset="0"/>
              </a:rPr>
              <a:t> : Hasil Keputusan RTM</a:t>
            </a:r>
          </a:p>
          <a:p>
            <a:pPr>
              <a:lnSpc>
                <a:spcPct val="150000"/>
              </a:lnSpc>
            </a:pPr>
            <a:endParaRPr lang="en-ID" dirty="0">
              <a:latin typeface="Abadi" panose="020B0604020104020204" pitchFamily="34" charset="0"/>
            </a:endParaRPr>
          </a:p>
        </p:txBody>
      </p:sp>
      <p:pic>
        <p:nvPicPr>
          <p:cNvPr id="65" name="Graphic 64" descr="Calculator outline">
            <a:extLst>
              <a:ext uri="{FF2B5EF4-FFF2-40B4-BE49-F238E27FC236}">
                <a16:creationId xmlns:a16="http://schemas.microsoft.com/office/drawing/2014/main" id="{455ACEC2-C0BA-4B7C-A5D4-2718F5BD8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95" y="5159686"/>
            <a:ext cx="914400" cy="914400"/>
          </a:xfrm>
          <a:prstGeom prst="rect">
            <a:avLst/>
          </a:prstGeom>
        </p:spPr>
      </p:pic>
      <p:pic>
        <p:nvPicPr>
          <p:cNvPr id="67" name="Graphic 66" descr="Hockey Stick Curve Graph with solid fill">
            <a:extLst>
              <a:ext uri="{FF2B5EF4-FFF2-40B4-BE49-F238E27FC236}">
                <a16:creationId xmlns:a16="http://schemas.microsoft.com/office/drawing/2014/main" id="{520C52E6-B057-45AE-AE51-55BFC614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0897" y="3994460"/>
            <a:ext cx="914400" cy="914400"/>
          </a:xfrm>
          <a:prstGeom prst="rect">
            <a:avLst/>
          </a:prstGeom>
        </p:spPr>
      </p:pic>
      <p:pic>
        <p:nvPicPr>
          <p:cNvPr id="69" name="Graphic 68" descr="Bar graph with upward trend with solid fill">
            <a:extLst>
              <a:ext uri="{FF2B5EF4-FFF2-40B4-BE49-F238E27FC236}">
                <a16:creationId xmlns:a16="http://schemas.microsoft.com/office/drawing/2014/main" id="{50EFCF7F-74D7-49EE-8ABF-9782B3DD0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4644" y="5052711"/>
            <a:ext cx="914400" cy="914400"/>
          </a:xfrm>
          <a:prstGeom prst="rect">
            <a:avLst/>
          </a:prstGeom>
        </p:spPr>
      </p:pic>
      <p:pic>
        <p:nvPicPr>
          <p:cNvPr id="6" name="Graphic 5" descr="Graduation cap outline">
            <a:extLst>
              <a:ext uri="{FF2B5EF4-FFF2-40B4-BE49-F238E27FC236}">
                <a16:creationId xmlns:a16="http://schemas.microsoft.com/office/drawing/2014/main" id="{475D5827-B333-425A-802C-AB043583C9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91167" y="41605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96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4519CB-1993-414F-A90B-B7182315CD8F}"/>
              </a:ext>
            </a:extLst>
          </p:cNvPr>
          <p:cNvSpPr txBox="1"/>
          <p:nvPr/>
        </p:nvSpPr>
        <p:spPr>
          <a:xfrm>
            <a:off x="382773" y="326059"/>
            <a:ext cx="1134139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BUTIR INSTRUMEN SURVEY LAYANAN NON AKADEMIK</a:t>
            </a:r>
            <a:endParaRPr lang="en-US" sz="2933" b="1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1066EE-6922-4716-B904-9FF218D53740}"/>
              </a:ext>
            </a:extLst>
          </p:cNvPr>
          <p:cNvGraphicFramePr>
            <a:graphicFrameLocks noGrp="1"/>
          </p:cNvGraphicFramePr>
          <p:nvPr/>
        </p:nvGraphicFramePr>
        <p:xfrm>
          <a:off x="382772" y="1005649"/>
          <a:ext cx="11341395" cy="546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2887">
                  <a:extLst>
                    <a:ext uri="{9D8B030D-6E8A-4147-A177-3AD203B41FA5}">
                      <a16:colId xmlns:a16="http://schemas.microsoft.com/office/drawing/2014/main" val="1242410441"/>
                    </a:ext>
                  </a:extLst>
                </a:gridCol>
                <a:gridCol w="7178508">
                  <a:extLst>
                    <a:ext uri="{9D8B030D-6E8A-4147-A177-3AD203B41FA5}">
                      <a16:colId xmlns:a16="http://schemas.microsoft.com/office/drawing/2014/main" val="943386230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Kategori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Kelompok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03028762"/>
                  </a:ext>
                </a:extLst>
              </a:tr>
              <a:tr h="734345">
                <a:tc>
                  <a:txBody>
                    <a:bodyPr/>
                    <a:lstStyle/>
                    <a:p>
                      <a:r>
                        <a:rPr lang="en-US" sz="2000" dirty="0" err="1"/>
                        <a:t>Layanan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Perkuliahan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 err="1"/>
                        <a:t>Administrasi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Perkuliahan</a:t>
                      </a:r>
                      <a:r>
                        <a:rPr lang="en-US" sz="2000" dirty="0"/>
                        <a:t> </a:t>
                      </a:r>
                      <a:endParaRPr lang="id-ID" sz="2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 err="1"/>
                        <a:t>Administrasi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Ujian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1793365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000" dirty="0" err="1"/>
                        <a:t>Layanan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Pendaftaran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/>
                        <a:t>Proses </a:t>
                      </a:r>
                      <a:r>
                        <a:rPr lang="en-US" sz="2000" dirty="0" err="1"/>
                        <a:t>Pendaftaran</a:t>
                      </a:r>
                      <a:endParaRPr lang="en-US" sz="2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 err="1"/>
                        <a:t>Layanan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Fakultas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Pendaftaran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74583764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r>
                        <a:rPr lang="en-US" sz="2000" dirty="0" err="1"/>
                        <a:t>Fasilitas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Umum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Ruang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 err="1"/>
                        <a:t>Fasilitas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Umum</a:t>
                      </a:r>
                      <a:endParaRPr lang="en-US" sz="2000" dirty="0"/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000" dirty="0" err="1"/>
                        <a:t>Fasilitas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Ruang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Kuliah</a:t>
                      </a:r>
                      <a:endParaRPr lang="en-US" sz="2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/>
                        <a:t>Gedung </a:t>
                      </a:r>
                      <a:r>
                        <a:rPr lang="en-US" sz="2000" dirty="0" err="1"/>
                        <a:t>dan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Halaman</a:t>
                      </a:r>
                      <a:endParaRPr lang="en-US" sz="2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/>
                        <a:t>Sport Hall dan </a:t>
                      </a:r>
                      <a:r>
                        <a:rPr lang="en-US" sz="2000" dirty="0" err="1"/>
                        <a:t>Tempat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Latihan</a:t>
                      </a:r>
                      <a:endParaRPr lang="en-US" sz="2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 err="1"/>
                        <a:t>Kantin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7786512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US" sz="2000" dirty="0" err="1"/>
                        <a:t>Fasilitas</a:t>
                      </a:r>
                      <a:r>
                        <a:rPr lang="en-US" sz="2000" dirty="0"/>
                        <a:t> IT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63550" indent="-463550">
                        <a:buAutoNum type="arabicPeriod"/>
                      </a:pPr>
                      <a:r>
                        <a:rPr lang="id-ID" sz="2000" dirty="0"/>
                        <a:t>Aplikasi Online</a:t>
                      </a:r>
                    </a:p>
                    <a:p>
                      <a:pPr marL="463550" indent="-463550">
                        <a:buAutoNum type="arabicPeriod"/>
                      </a:pPr>
                      <a:r>
                        <a:rPr lang="en-US" sz="2000" dirty="0" err="1"/>
                        <a:t>MyAtma</a:t>
                      </a:r>
                      <a:r>
                        <a:rPr lang="en-US" sz="2000" dirty="0"/>
                        <a:t> </a:t>
                      </a:r>
                      <a:endParaRPr lang="id-ID" sz="2000" dirty="0"/>
                    </a:p>
                    <a:p>
                      <a:pPr marL="463550" indent="-463550">
                        <a:buAutoNum type="arabicPeriod"/>
                      </a:pPr>
                      <a:r>
                        <a:rPr lang="en-US" sz="2000" dirty="0" err="1"/>
                        <a:t>Wifi</a:t>
                      </a:r>
                      <a:r>
                        <a:rPr lang="en-US" sz="2000" dirty="0"/>
                        <a:t>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53753706"/>
                  </a:ext>
                </a:extLst>
              </a:tr>
              <a:tr h="830647">
                <a:tc>
                  <a:txBody>
                    <a:bodyPr/>
                    <a:lstStyle/>
                    <a:p>
                      <a:r>
                        <a:rPr lang="en-US" sz="2000" dirty="0" err="1"/>
                        <a:t>Administrasi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Keuangan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463550" marR="0" indent="-4635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dirty="0" err="1"/>
                        <a:t>Administrasi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Keuangan</a:t>
                      </a:r>
                      <a:endParaRPr lang="en-US" sz="2000" dirty="0"/>
                    </a:p>
                    <a:p>
                      <a:pPr marL="463550" indent="-463550">
                        <a:buAutoNum type="arabicPeriod"/>
                      </a:pPr>
                      <a:endParaRPr lang="en-US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159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673" y="204849"/>
            <a:ext cx="10363200" cy="1468967"/>
          </a:xfrm>
        </p:spPr>
        <p:txBody>
          <a:bodyPr/>
          <a:lstStyle/>
          <a:p>
            <a:r>
              <a:rPr lang="id-ID" sz="3733" dirty="0"/>
              <a:t>Rata rata Capaian Kepuasan Mahasiswa terhadap Fasilitas Non Akademik Per Fakultas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564444" y="1686281"/>
          <a:ext cx="6389512" cy="4518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953957" y="1914644"/>
          <a:ext cx="4861748" cy="3302000"/>
        </p:xfrm>
        <a:graphic>
          <a:graphicData uri="http://schemas.openxmlformats.org/drawingml/2006/table">
            <a:tbl>
              <a:tblPr/>
              <a:tblGrid>
                <a:gridCol w="3799796">
                  <a:extLst>
                    <a:ext uri="{9D8B030D-6E8A-4147-A177-3AD203B41FA5}">
                      <a16:colId xmlns:a16="http://schemas.microsoft.com/office/drawing/2014/main" val="2232153786"/>
                    </a:ext>
                  </a:extLst>
                </a:gridCol>
                <a:gridCol w="1061952">
                  <a:extLst>
                    <a:ext uri="{9D8B030D-6E8A-4147-A177-3AD203B41FA5}">
                      <a16:colId xmlns:a16="http://schemas.microsoft.com/office/drawing/2014/main" val="1656792706"/>
                    </a:ext>
                  </a:extLst>
                </a:gridCol>
              </a:tblGrid>
              <a:tr h="2540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RATA RATA HASIL SURVEY LAYANAN MAHASISWA TERHADAP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962912"/>
                  </a:ext>
                </a:extLst>
              </a:tr>
              <a:tr h="2540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 NON AKADEMIK  (N - 2715)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02786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GENAP 2021 - 2022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91755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RATA RATA FAKULTAS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6542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233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33554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FIABIKOM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4.08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249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4.22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48502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4.09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736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3.96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41482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FKIK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4.36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85246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FPSI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4.13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6157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4.23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1330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9093F2-FEBC-40C7-8962-CD8B5E2D0853}"/>
              </a:ext>
            </a:extLst>
          </p:cNvPr>
          <p:cNvSpPr txBox="1"/>
          <p:nvPr/>
        </p:nvSpPr>
        <p:spPr>
          <a:xfrm>
            <a:off x="5920353" y="6416298"/>
            <a:ext cx="271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Juni-Juli</a:t>
            </a:r>
            <a:r>
              <a:rPr lang="en-US" dirty="0"/>
              <a:t> 2022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51229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1EB0-A1E2-4D3F-A4D6-CEEF89FA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61" y="2358391"/>
            <a:ext cx="8826276" cy="2456485"/>
          </a:xfrm>
        </p:spPr>
        <p:txBody>
          <a:bodyPr/>
          <a:lstStyle/>
          <a:p>
            <a:r>
              <a:rPr lang="en-US" dirty="0">
                <a:latin typeface="+mn-lt"/>
              </a:rPr>
              <a:t>Survey Kerjasama</a:t>
            </a:r>
            <a:endParaRPr lang="en-ID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38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SURVEY MITRA KERJASAMA LPM &amp; BKAK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838199" y="2226468"/>
          <a:ext cx="10515601" cy="445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1847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SURVEY MITRA KERJASAMA LPPM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28320" y="2057400"/>
          <a:ext cx="9977120" cy="460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0567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200" dirty="0">
                <a:solidFill>
                  <a:prstClr val="white"/>
                </a:solidFill>
              </a:rPr>
              <a:t>SURVEY MITRA KERJASAMA INTERNATIONAL OFFICE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680321" y="2057400"/>
          <a:ext cx="9613861" cy="411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9341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200" dirty="0">
                <a:solidFill>
                  <a:prstClr val="white"/>
                </a:solidFill>
              </a:rPr>
              <a:t>SURVEY MITRA KERJASAMA INTERNATIONAL OFFICE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80320" y="2336872"/>
          <a:ext cx="9613861" cy="392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4811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200" dirty="0">
                <a:solidFill>
                  <a:prstClr val="white"/>
                </a:solidFill>
              </a:rPr>
              <a:t>SURVEY MITRA KERJASAMA INTERNATIONAL OFFICE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16850" y="2063927"/>
          <a:ext cx="9613861" cy="4145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934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171C1-C917-4896-9635-251FF5FFEC56}"/>
              </a:ext>
            </a:extLst>
          </p:cNvPr>
          <p:cNvSpPr txBox="1"/>
          <p:nvPr/>
        </p:nvSpPr>
        <p:spPr>
          <a:xfrm>
            <a:off x="1642819" y="2785325"/>
            <a:ext cx="9422971" cy="212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0088" lvl="1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Jumlah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Mahasiswa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Baru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–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dilaporkan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rapat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tersendiri</a:t>
            </a:r>
            <a:endParaRPr lang="en-ID" dirty="0">
              <a:highlight>
                <a:srgbClr val="FFFF00"/>
              </a:highlight>
              <a:latin typeface="Abadi" panose="020B0604020202020204" pitchFamily="34" charset="0"/>
            </a:endParaRPr>
          </a:p>
          <a:p>
            <a:pPr marL="700088" lvl="1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Jumlah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Penelitian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Pengabdian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pada Masyarakat dan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Publikasi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–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dilaporkan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rapat</a:t>
            </a:r>
            <a:r>
              <a:rPr lang="en-ID" dirty="0">
                <a:highlight>
                  <a:srgbClr val="FFFF00"/>
                </a:highlight>
                <a:latin typeface="Abadi" panose="020B06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badi" panose="020B0604020202020204" pitchFamily="34" charset="0"/>
              </a:rPr>
              <a:t>tersendiri</a:t>
            </a:r>
            <a:endParaRPr lang="en-ID" dirty="0">
              <a:highlight>
                <a:srgbClr val="FFFF00"/>
              </a:highlight>
              <a:latin typeface="Abadi" panose="020B0604020202020204" pitchFamily="34" charset="0"/>
            </a:endParaRPr>
          </a:p>
          <a:p>
            <a:pPr marL="700088" lvl="1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ID" dirty="0">
                <a:latin typeface="Abadi" panose="020B0604020202020204" pitchFamily="34" charset="0"/>
              </a:rPr>
              <a:t>Kinerja Prodi - </a:t>
            </a:r>
            <a:r>
              <a:rPr lang="en-ID" dirty="0" err="1">
                <a:latin typeface="Abadi" panose="020B0604020202020204" pitchFamily="34" charset="0"/>
              </a:rPr>
              <a:t>Jumlah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Lulusan</a:t>
            </a:r>
            <a:r>
              <a:rPr lang="en-ID" dirty="0">
                <a:latin typeface="Abadi" panose="020B0604020202020204" pitchFamily="34" charset="0"/>
              </a:rPr>
              <a:t> dan IPK </a:t>
            </a:r>
            <a:r>
              <a:rPr lang="en-ID" dirty="0" err="1">
                <a:latin typeface="Abadi" panose="020B0604020202020204" pitchFamily="34" charset="0"/>
              </a:rPr>
              <a:t>lulusan</a:t>
            </a:r>
            <a:r>
              <a:rPr lang="en-ID" dirty="0">
                <a:latin typeface="Abadi" panose="020B0604020202020204" pitchFamily="34" charset="0"/>
              </a:rPr>
              <a:t>, </a:t>
            </a:r>
          </a:p>
          <a:p>
            <a:pPr marL="700088" lvl="1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ID" dirty="0" err="1">
                <a:latin typeface="Abadi" panose="020B0604020202020204" pitchFamily="34" charset="0"/>
              </a:rPr>
              <a:t>Akreditasi</a:t>
            </a:r>
            <a:r>
              <a:rPr lang="en-ID" dirty="0">
                <a:latin typeface="Abadi" panose="020B0604020202020204" pitchFamily="34" charset="0"/>
              </a:rPr>
              <a:t> Program </a:t>
            </a:r>
            <a:r>
              <a:rPr lang="en-ID" dirty="0" err="1">
                <a:latin typeface="Abadi" panose="020B0604020202020204" pitchFamily="34" charset="0"/>
              </a:rPr>
              <a:t>Studi</a:t>
            </a:r>
            <a:endParaRPr lang="en-ID" dirty="0">
              <a:latin typeface="Abadi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963074-F963-45D3-9368-650BA64A45E9}"/>
              </a:ext>
            </a:extLst>
          </p:cNvPr>
          <p:cNvSpPr txBox="1"/>
          <p:nvPr/>
        </p:nvSpPr>
        <p:spPr>
          <a:xfrm>
            <a:off x="1512148" y="1720311"/>
            <a:ext cx="9167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000" dirty="0"/>
              <a:t>Kinerja proses dan </a:t>
            </a:r>
            <a:r>
              <a:rPr lang="en-ID" sz="4000" dirty="0" err="1"/>
              <a:t>kesesuaian</a:t>
            </a:r>
            <a:r>
              <a:rPr lang="en-ID" sz="4000" dirty="0"/>
              <a:t> </a:t>
            </a:r>
            <a:r>
              <a:rPr lang="en-ID" sz="4000" dirty="0" err="1"/>
              <a:t>produk</a:t>
            </a:r>
            <a:endParaRPr lang="en-ID" sz="4000" dirty="0"/>
          </a:p>
        </p:txBody>
      </p:sp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6D2C4497-0799-45E6-982B-21B8CE8C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2737" y="4487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40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RATA </a:t>
            </a:r>
            <a:r>
              <a:rPr lang="en-US" sz="3600" b="1" dirty="0" err="1">
                <a:solidFill>
                  <a:schemeClr val="bg1"/>
                </a:solidFill>
              </a:rPr>
              <a:t>RATA</a:t>
            </a:r>
            <a:r>
              <a:rPr lang="en-US" sz="3600" b="1" dirty="0">
                <a:solidFill>
                  <a:schemeClr val="bg1"/>
                </a:solidFill>
              </a:rPr>
              <a:t> IPK &amp; LAMA STUDI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T.A. 2021/2022 – SARJANA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942958"/>
              </p:ext>
            </p:extLst>
          </p:nvPr>
        </p:nvGraphicFramePr>
        <p:xfrm>
          <a:off x="1320124" y="1132668"/>
          <a:ext cx="802277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32096"/>
              </p:ext>
            </p:extLst>
          </p:nvPr>
        </p:nvGraphicFramePr>
        <p:xfrm>
          <a:off x="1320124" y="4082511"/>
          <a:ext cx="8022771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1E957C-0D6E-4CB5-B409-2672B332572D}"/>
              </a:ext>
            </a:extLst>
          </p:cNvPr>
          <p:cNvSpPr txBox="1"/>
          <p:nvPr/>
        </p:nvSpPr>
        <p:spPr>
          <a:xfrm>
            <a:off x="10399363" y="1797803"/>
            <a:ext cx="80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8B8C3-5EB6-4AF7-8E1F-DC1BB2AA8F91}"/>
              </a:ext>
            </a:extLst>
          </p:cNvPr>
          <p:cNvSpPr txBox="1"/>
          <p:nvPr/>
        </p:nvSpPr>
        <p:spPr>
          <a:xfrm>
            <a:off x="9466880" y="1613137"/>
            <a:ext cx="9944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IPK 3.46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DE472-8F86-4256-9BC6-09946BA31383}"/>
              </a:ext>
            </a:extLst>
          </p:cNvPr>
          <p:cNvSpPr txBox="1"/>
          <p:nvPr/>
        </p:nvSpPr>
        <p:spPr>
          <a:xfrm>
            <a:off x="9624447" y="4598532"/>
            <a:ext cx="15808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Lama </a:t>
            </a:r>
            <a:r>
              <a:rPr lang="en-US" dirty="0" err="1"/>
              <a:t>Studi</a:t>
            </a:r>
            <a:endParaRPr lang="en-US" dirty="0"/>
          </a:p>
          <a:p>
            <a:r>
              <a:rPr lang="en-US" dirty="0"/>
              <a:t>8,8 </a:t>
            </a:r>
            <a:r>
              <a:rPr lang="en-US" dirty="0" err="1"/>
              <a:t>smstr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5007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3B058B-44AF-487A-BD26-6DBA8CF99899}"/>
              </a:ext>
            </a:extLst>
          </p:cNvPr>
          <p:cNvSpPr txBox="1"/>
          <p:nvPr/>
        </p:nvSpPr>
        <p:spPr>
          <a:xfrm>
            <a:off x="1503336" y="2154265"/>
            <a:ext cx="888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Hasil Audit Internal </a:t>
            </a:r>
            <a:r>
              <a:rPr lang="en-US" sz="3600" dirty="0" err="1"/>
              <a:t>Periode</a:t>
            </a:r>
            <a:r>
              <a:rPr lang="en-US" sz="3600" dirty="0"/>
              <a:t> 2</a:t>
            </a:r>
          </a:p>
          <a:p>
            <a:pPr algn="ctr"/>
            <a:r>
              <a:rPr lang="en-US" sz="3600" dirty="0"/>
              <a:t> </a:t>
            </a:r>
            <a:r>
              <a:rPr lang="en-US" sz="3600" dirty="0" err="1"/>
              <a:t>Akademik</a:t>
            </a:r>
            <a:endParaRPr lang="en-ID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686CC-D6C7-48BE-ADD9-9B45F80DBE03}"/>
              </a:ext>
            </a:extLst>
          </p:cNvPr>
          <p:cNvSpPr txBox="1"/>
          <p:nvPr/>
        </p:nvSpPr>
        <p:spPr>
          <a:xfrm>
            <a:off x="2169763" y="3549902"/>
            <a:ext cx="6912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Tanggal</a:t>
            </a:r>
            <a:r>
              <a:rPr lang="en-US" dirty="0"/>
              <a:t> </a:t>
            </a:r>
            <a:r>
              <a:rPr lang="en-US" dirty="0" err="1"/>
              <a:t>pelaksanaan</a:t>
            </a:r>
            <a:r>
              <a:rPr lang="en-US" dirty="0"/>
              <a:t> : 11 </a:t>
            </a:r>
            <a:r>
              <a:rPr lang="en-US" dirty="0" err="1"/>
              <a:t>Agustus</a:t>
            </a:r>
            <a:r>
              <a:rPr lang="en-US" dirty="0"/>
              <a:t> </a:t>
            </a:r>
            <a:r>
              <a:rPr lang="en-US" dirty="0" err="1"/>
              <a:t>s.d.</a:t>
            </a:r>
            <a:r>
              <a:rPr lang="en-US" dirty="0"/>
              <a:t> 30 Nov 2022 </a:t>
            </a:r>
            <a:r>
              <a:rPr lang="en-US" dirty="0" err="1"/>
              <a:t>periode</a:t>
            </a:r>
            <a:r>
              <a:rPr lang="en-US" dirty="0"/>
              <a:t> 2</a:t>
            </a:r>
          </a:p>
          <a:p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: </a:t>
            </a:r>
          </a:p>
          <a:p>
            <a:pPr marL="1690688" indent="-342900">
              <a:buFont typeface="+mj-lt"/>
              <a:buAutoNum type="arabicPeriod"/>
            </a:pPr>
            <a:r>
              <a:rPr lang="en-US" dirty="0" err="1"/>
              <a:t>Rektorat</a:t>
            </a:r>
            <a:endParaRPr lang="en-US" dirty="0"/>
          </a:p>
          <a:p>
            <a:pPr marL="1690688" indent="-342900">
              <a:buFont typeface="+mj-lt"/>
              <a:buAutoNum type="arabicPeriod"/>
            </a:pPr>
            <a:r>
              <a:rPr lang="en-US" dirty="0"/>
              <a:t>Ada 22 Prodi </a:t>
            </a:r>
            <a:r>
              <a:rPr lang="en-US" dirty="0" err="1"/>
              <a:t>teraudit</a:t>
            </a:r>
            <a:r>
              <a:rPr lang="en-US" dirty="0"/>
              <a:t>, (info: 16 Prodi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diaudit</a:t>
            </a:r>
            <a:r>
              <a:rPr lang="en-US" dirty="0"/>
              <a:t> oleh TPMF masing2)</a:t>
            </a:r>
          </a:p>
          <a:p>
            <a:pPr marL="1690688" indent="-342900">
              <a:buFont typeface="+mj-lt"/>
              <a:buAutoNum type="arabicPeriod"/>
            </a:pPr>
            <a:r>
              <a:rPr lang="en-US" dirty="0"/>
              <a:t>1 Lembaga </a:t>
            </a:r>
            <a:endParaRPr lang="en-ID" dirty="0"/>
          </a:p>
        </p:txBody>
      </p:sp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9502C8BE-DDB7-4F91-9899-856966B47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6850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85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RATA </a:t>
            </a:r>
            <a:r>
              <a:rPr lang="en-US" sz="3600" b="1" dirty="0" err="1">
                <a:solidFill>
                  <a:schemeClr val="bg1"/>
                </a:solidFill>
              </a:rPr>
              <a:t>RATA</a:t>
            </a:r>
            <a:r>
              <a:rPr lang="en-US" sz="3600" b="1" dirty="0">
                <a:solidFill>
                  <a:schemeClr val="bg1"/>
                </a:solidFill>
              </a:rPr>
              <a:t> IPK &amp; LAMA STUDI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T.A. 2021/2022 – PROFESI 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981200" y="1828800"/>
          <a:ext cx="3886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6324600" y="1828800"/>
          <a:ext cx="4107543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E4649B-65D8-40F0-931E-B4FF8C5517A8}"/>
              </a:ext>
            </a:extLst>
          </p:cNvPr>
          <p:cNvSpPr txBox="1"/>
          <p:nvPr/>
        </p:nvSpPr>
        <p:spPr>
          <a:xfrm>
            <a:off x="609600" y="2991173"/>
            <a:ext cx="11502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IPK 3,72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51979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838DC9A-9507-4E60-8878-1897B2AD81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766409"/>
              </p:ext>
            </p:extLst>
          </p:nvPr>
        </p:nvGraphicFramePr>
        <p:xfrm>
          <a:off x="846083" y="990600"/>
          <a:ext cx="8077200" cy="275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38452F8-FD8D-41A0-B16F-F84C21D03F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760223"/>
              </p:ext>
            </p:extLst>
          </p:nvPr>
        </p:nvGraphicFramePr>
        <p:xfrm>
          <a:off x="846083" y="4169044"/>
          <a:ext cx="8229600" cy="264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8ED46C-DE5A-4A56-8419-6F4725E5ADBD}"/>
              </a:ext>
            </a:extLst>
          </p:cNvPr>
          <p:cNvSpPr txBox="1"/>
          <p:nvPr/>
        </p:nvSpPr>
        <p:spPr>
          <a:xfrm>
            <a:off x="9593451" y="1487837"/>
            <a:ext cx="13162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IPK 3.81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5C3AB4-A0A5-4899-A71B-678520B147C2}"/>
              </a:ext>
            </a:extLst>
          </p:cNvPr>
          <p:cNvSpPr txBox="1"/>
          <p:nvPr/>
        </p:nvSpPr>
        <p:spPr>
          <a:xfrm>
            <a:off x="9701938" y="4169044"/>
            <a:ext cx="148783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Lama </a:t>
            </a:r>
            <a:r>
              <a:rPr lang="en-US" dirty="0" err="1"/>
              <a:t>Studi</a:t>
            </a:r>
            <a:r>
              <a:rPr lang="en-US" dirty="0"/>
              <a:t> 4,83 </a:t>
            </a:r>
            <a:r>
              <a:rPr lang="en-US" dirty="0" err="1"/>
              <a:t>smstr</a:t>
            </a:r>
            <a:endParaRPr lang="en-ID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ED2E6D-0570-4F51-B9B9-40927EBE7980}"/>
              </a:ext>
            </a:extLst>
          </p:cNvPr>
          <p:cNvSpPr txBox="1">
            <a:spLocks/>
          </p:cNvSpPr>
          <p:nvPr/>
        </p:nvSpPr>
        <p:spPr>
          <a:xfrm>
            <a:off x="373117" y="43218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+mn-lt"/>
              </a:rPr>
              <a:t>RATA RATA IPK &amp; LAMA STUDI</a:t>
            </a:r>
            <a:br>
              <a:rPr lang="en-US" sz="3600" b="1">
                <a:latin typeface="+mn-lt"/>
              </a:rPr>
            </a:br>
            <a:r>
              <a:rPr lang="en-US" sz="3600" b="1">
                <a:latin typeface="+mn-lt"/>
              </a:rPr>
              <a:t>T.A. 2021/2022 – MAGISTER 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78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5B7C-8E14-43B8-A860-203920E95BD9}"/>
              </a:ext>
            </a:extLst>
          </p:cNvPr>
          <p:cNvSpPr txBox="1">
            <a:spLocks/>
          </p:cNvSpPr>
          <p:nvPr/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+mn-lt"/>
              </a:rPr>
              <a:t>RATA RATA IPK &amp; LAMA STUDI</a:t>
            </a:r>
            <a:br>
              <a:rPr lang="en-US" sz="3600" b="1">
                <a:latin typeface="+mn-lt"/>
              </a:rPr>
            </a:br>
            <a:r>
              <a:rPr lang="en-US" sz="3600" b="1">
                <a:latin typeface="+mn-lt"/>
              </a:rPr>
              <a:t>T.A. 2021/2022 – PROGRAM DOKTOR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644909-1D8E-4ED3-AEEF-B0096FE79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292889"/>
              </p:ext>
            </p:extLst>
          </p:nvPr>
        </p:nvGraphicFramePr>
        <p:xfrm>
          <a:off x="609600" y="1564036"/>
          <a:ext cx="5089901" cy="432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701404-9B71-4CFD-B46C-CA8F059A0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973022"/>
              </p:ext>
            </p:extLst>
          </p:nvPr>
        </p:nvGraphicFramePr>
        <p:xfrm>
          <a:off x="6096000" y="1564036"/>
          <a:ext cx="5257800" cy="4046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198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9E29-EF48-443A-BD6C-80105C4C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61" y="2358391"/>
            <a:ext cx="9074249" cy="2456485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Akreditasi</a:t>
            </a:r>
            <a:endParaRPr lang="en-ID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1701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A4BF-3671-4AFA-A23E-21D881AB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7756"/>
            <a:ext cx="8229600" cy="800100"/>
          </a:xfrm>
        </p:spPr>
        <p:txBody>
          <a:bodyPr/>
          <a:lstStyle/>
          <a:p>
            <a:pPr algn="l"/>
            <a:r>
              <a:rPr lang="en-US" dirty="0"/>
              <a:t>AKREDITASI NASIONAL</a:t>
            </a:r>
            <a:endParaRPr lang="en-ID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A7B3857-97CB-403A-A1F9-43424238E237}"/>
              </a:ext>
            </a:extLst>
          </p:cNvPr>
          <p:cNvGraphicFramePr>
            <a:graphicFrameLocks noGrp="1"/>
          </p:cNvGraphicFramePr>
          <p:nvPr/>
        </p:nvGraphicFramePr>
        <p:xfrm>
          <a:off x="1603817" y="712987"/>
          <a:ext cx="4368800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6140">
                  <a:extLst>
                    <a:ext uri="{9D8B030D-6E8A-4147-A177-3AD203B41FA5}">
                      <a16:colId xmlns:a16="http://schemas.microsoft.com/office/drawing/2014/main" val="2859129316"/>
                    </a:ext>
                  </a:extLst>
                </a:gridCol>
                <a:gridCol w="992648">
                  <a:extLst>
                    <a:ext uri="{9D8B030D-6E8A-4147-A177-3AD203B41FA5}">
                      <a16:colId xmlns:a16="http://schemas.microsoft.com/office/drawing/2014/main" val="1254490684"/>
                    </a:ext>
                  </a:extLst>
                </a:gridCol>
                <a:gridCol w="1160012">
                  <a:extLst>
                    <a:ext uri="{9D8B030D-6E8A-4147-A177-3AD203B41FA5}">
                      <a16:colId xmlns:a16="http://schemas.microsoft.com/office/drawing/2014/main" val="39695787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400" b="1" u="none" strike="noStrike">
                          <a:effectLst/>
                        </a:rPr>
                        <a:t>PT</a:t>
                      </a:r>
                      <a:endParaRPr lang="en-ID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400" b="1" u="none" strike="noStrike" dirty="0" err="1">
                          <a:effectLst/>
                        </a:rPr>
                        <a:t>Peringkat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400" b="1" u="none" strike="noStrike">
                          <a:effectLst/>
                        </a:rPr>
                        <a:t>Kadaluarsa</a:t>
                      </a:r>
                      <a:endParaRPr lang="en-ID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25676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400" b="1" u="none" strike="noStrike">
                          <a:effectLst/>
                        </a:rPr>
                        <a:t>Unika Atma Jaya</a:t>
                      </a:r>
                      <a:endParaRPr lang="en-ID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A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400" b="1" u="none" strike="noStrike" dirty="0">
                          <a:effectLst/>
                        </a:rPr>
                        <a:t>21-Dec-26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3605801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3928200-BA27-49E3-A28A-598E30D2357E}"/>
              </a:ext>
            </a:extLst>
          </p:cNvPr>
          <p:cNvGraphicFramePr>
            <a:graphicFrameLocks noGrp="1"/>
          </p:cNvGraphicFramePr>
          <p:nvPr/>
        </p:nvGraphicFramePr>
        <p:xfrm>
          <a:off x="8068955" y="1286047"/>
          <a:ext cx="2857500" cy="180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189814970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53927199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4562968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1" u="none" strike="noStrike" dirty="0">
                          <a:effectLst/>
                        </a:rPr>
                        <a:t>FPB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46503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Program Studi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97726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S1 PGSD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Unggul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23-May-27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856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dirty="0">
                          <a:effectLst/>
                        </a:rPr>
                        <a:t>S1 </a:t>
                      </a:r>
                      <a:r>
                        <a:rPr lang="en-ID" sz="1200" u="none" strike="noStrike" dirty="0" err="1">
                          <a:effectLst/>
                        </a:rPr>
                        <a:t>Bimbingan</a:t>
                      </a:r>
                      <a:r>
                        <a:rPr lang="en-ID" sz="1200" u="none" strike="noStrike" dirty="0">
                          <a:effectLst/>
                        </a:rPr>
                        <a:t> &amp; </a:t>
                      </a:r>
                      <a:r>
                        <a:rPr lang="en-ID" sz="1200" u="none" strike="noStrike" dirty="0" err="1">
                          <a:effectLst/>
                        </a:rPr>
                        <a:t>Kons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09-Jul-23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6542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Pend Bahasa Inggris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 dirty="0">
                          <a:effectLst/>
                        </a:rPr>
                        <a:t>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29-Mar-25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05841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S3 LTBI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 dirty="0">
                          <a:effectLst/>
                        </a:rPr>
                        <a:t>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21-Apr-25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67920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P Keagamaan Katolik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21-Nov-25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09041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dirty="0">
                          <a:effectLst/>
                        </a:rPr>
                        <a:t>Pend </a:t>
                      </a:r>
                      <a:r>
                        <a:rPr lang="en-ID" sz="1200" u="none" strike="noStrike" dirty="0" err="1">
                          <a:effectLst/>
                        </a:rPr>
                        <a:t>Profesi</a:t>
                      </a:r>
                      <a:r>
                        <a:rPr lang="en-ID" sz="1200" u="none" strike="noStrike" dirty="0">
                          <a:effectLst/>
                        </a:rPr>
                        <a:t> Guru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C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02-Aug-27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61018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LTBI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27-Dec-26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5691182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479D97A-6079-4A82-94EF-27F470C937A1}"/>
              </a:ext>
            </a:extLst>
          </p:cNvPr>
          <p:cNvGraphicFramePr>
            <a:graphicFrameLocks noGrp="1"/>
          </p:cNvGraphicFramePr>
          <p:nvPr/>
        </p:nvGraphicFramePr>
        <p:xfrm>
          <a:off x="1606162" y="3416994"/>
          <a:ext cx="2857500" cy="180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178027201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7117218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55729131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1" u="none" strike="noStrike" dirty="0">
                          <a:effectLst/>
                        </a:rPr>
                        <a:t>FT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9241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Program Studi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03200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Teknik Mesin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 dirty="0">
                          <a:effectLst/>
                        </a:rPr>
                        <a:t>B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22-Mar-27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88184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S2 Teknik </a:t>
                      </a:r>
                      <a:r>
                        <a:rPr lang="en-ID" sz="12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Elektro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10-Apr-27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88090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Sistem Informasi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aik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09-Jul-23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83297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Profesi  Insinyur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 dirty="0">
                          <a:effectLst/>
                        </a:rPr>
                        <a:t>B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13-Oct-25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41264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Teknik Elektro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01-Nov-25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5666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Teknik Industri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01-Nov-25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84487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dirty="0">
                          <a:effectLst/>
                        </a:rPr>
                        <a:t>S1 Teknik </a:t>
                      </a:r>
                      <a:r>
                        <a:rPr lang="en-ID" sz="1200" u="none" strike="noStrike" dirty="0" err="1">
                          <a:effectLst/>
                        </a:rPr>
                        <a:t>Mesin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01-Nov-25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5668621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E69B4F1-2CFC-471F-B539-E56019F50198}"/>
              </a:ext>
            </a:extLst>
          </p:cNvPr>
          <p:cNvGraphicFramePr>
            <a:graphicFrameLocks noGrp="1"/>
          </p:cNvGraphicFramePr>
          <p:nvPr/>
        </p:nvGraphicFramePr>
        <p:xfrm>
          <a:off x="1606162" y="1295401"/>
          <a:ext cx="2857500" cy="180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1687405845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52575796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75886948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1" u="none" strike="noStrike" dirty="0">
                          <a:effectLst/>
                        </a:rPr>
                        <a:t>FEB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03581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Program Studi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57696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S2 Manajemen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05-Dec-22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60944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Ekonomi Terapan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04-Sep-23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487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Akuntansi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18-Sep-23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28409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Manajemen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23-Oct-23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0877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Eko Pembangunan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24-Jul-24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4698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Akuntansi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28-Jun-25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7059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PPAK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07-Jul-25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192534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79E9B2D7-D97C-4A8B-A445-9C4DEF28E2B2}"/>
              </a:ext>
            </a:extLst>
          </p:cNvPr>
          <p:cNvGraphicFramePr>
            <a:graphicFrameLocks noGrp="1"/>
          </p:cNvGraphicFramePr>
          <p:nvPr/>
        </p:nvGraphicFramePr>
        <p:xfrm>
          <a:off x="8068955" y="5113903"/>
          <a:ext cx="2857500" cy="100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1991193608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49040691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47895052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1" u="none" strike="noStrike" dirty="0">
                          <a:effectLst/>
                        </a:rPr>
                        <a:t>FTB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64717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dirty="0">
                          <a:effectLst/>
                        </a:rPr>
                        <a:t>Program </a:t>
                      </a:r>
                      <a:r>
                        <a:rPr lang="en-ID" sz="1200" u="none" strike="noStrike" dirty="0" err="1">
                          <a:effectLst/>
                        </a:rPr>
                        <a:t>Studi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97768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S1 Teknologi Pangan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28-Nov-22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36508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Bioteknologi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28-May-24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60769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Bioteknologi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Baik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27-Oct-26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7195352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8B7AA3DB-5DB8-48FB-92D5-958015DA0A4D}"/>
              </a:ext>
            </a:extLst>
          </p:cNvPr>
          <p:cNvGraphicFramePr>
            <a:graphicFrameLocks noGrp="1"/>
          </p:cNvGraphicFramePr>
          <p:nvPr/>
        </p:nvGraphicFramePr>
        <p:xfrm>
          <a:off x="4837558" y="3416994"/>
          <a:ext cx="28575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323607425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43741869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2818981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1" u="none" strike="noStrike" dirty="0">
                          <a:effectLst/>
                        </a:rPr>
                        <a:t>FH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14201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Program Studi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965059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Ilmu Hukum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09-Jul-24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586398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Ilmu Hukum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25-Nov-26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0053472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232D762A-DF27-4ED2-AB3E-2E0621806B36}"/>
              </a:ext>
            </a:extLst>
          </p:cNvPr>
          <p:cNvGraphicFramePr>
            <a:graphicFrameLocks noGrp="1"/>
          </p:cNvGraphicFramePr>
          <p:nvPr/>
        </p:nvGraphicFramePr>
        <p:xfrm>
          <a:off x="4667250" y="1286047"/>
          <a:ext cx="2857500" cy="1200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18217783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1214957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98367266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1" u="none" strike="noStrike" dirty="0">
                          <a:effectLst/>
                        </a:rPr>
                        <a:t>FIABIKOM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47970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Program Studi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87006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S1 Ilmu Komunikasi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28-Mar-23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14356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Administrasi Bisnis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19-Dec-23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61654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Administrasi Bisnis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16-Apr-24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55358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Pariwisata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02-Jul-24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25612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A5A1D36-4BEF-477A-9BC6-A1C6336244F3}"/>
              </a:ext>
            </a:extLst>
          </p:cNvPr>
          <p:cNvGraphicFramePr>
            <a:graphicFrameLocks noGrp="1"/>
          </p:cNvGraphicFramePr>
          <p:nvPr/>
        </p:nvGraphicFramePr>
        <p:xfrm>
          <a:off x="8068955" y="3416994"/>
          <a:ext cx="2857500" cy="1550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6576937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31585836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27545399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1" u="none" strike="noStrike" dirty="0">
                          <a:effectLst/>
                        </a:rPr>
                        <a:t>FKIK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31244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Program Studi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83710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S2 Biomedik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aik</a:t>
                      </a:r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Sekali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23 -Jun-27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6485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highlight>
                            <a:srgbClr val="FFFF00"/>
                          </a:highlight>
                        </a:rPr>
                        <a:t>S1 Farmasi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Baik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</a:rPr>
                        <a:t>Sekali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27-Apr-24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99396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Profesi Profesi Dokter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26-Oct-24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15043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 dirty="0">
                          <a:effectLst/>
                        </a:rPr>
                        <a:t>S1 </a:t>
                      </a:r>
                      <a:r>
                        <a:rPr lang="en-ID" sz="1200" u="none" strike="noStrike" dirty="0" err="1">
                          <a:effectLst/>
                        </a:rPr>
                        <a:t>Sarjana</a:t>
                      </a:r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</a:rPr>
                        <a:t>Kedokteran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26-Oct-24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650966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5E3A98AA-EDD1-4A19-90D4-87A28B82AC58}"/>
              </a:ext>
            </a:extLst>
          </p:cNvPr>
          <p:cNvGraphicFramePr>
            <a:graphicFrameLocks noGrp="1"/>
          </p:cNvGraphicFramePr>
          <p:nvPr/>
        </p:nvGraphicFramePr>
        <p:xfrm>
          <a:off x="4870840" y="5113903"/>
          <a:ext cx="2857500" cy="1200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10661223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57972260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39300811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b="1" u="none" strike="noStrike" dirty="0">
                          <a:effectLst/>
                        </a:rPr>
                        <a:t>FP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47156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Program Studi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Peringkat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Kadaluarsa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965769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S3 Ilmu Psikologi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ID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aik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23-Apr-24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28905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Psikologi Profesi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 dirty="0">
                          <a:effectLst/>
                        </a:rPr>
                        <a:t>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07-Jul-25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03965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S1 Psikologi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>
                          <a:effectLst/>
                        </a:rPr>
                        <a:t>13-Sep-25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73836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</a:rPr>
                        <a:t>S2 Psikologi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D" sz="1200" u="none" strike="noStrike" dirty="0">
                          <a:effectLst/>
                        </a:rPr>
                        <a:t>01-Nov-25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10303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AE20DF-BD46-4766-BF0A-73E65EEFB41D}"/>
              </a:ext>
            </a:extLst>
          </p:cNvPr>
          <p:cNvSpPr txBox="1"/>
          <p:nvPr/>
        </p:nvSpPr>
        <p:spPr>
          <a:xfrm>
            <a:off x="232475" y="1735810"/>
            <a:ext cx="129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LAMEMBA</a:t>
            </a:r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1844AD-E695-4C61-A2A6-F9B6706DE331}"/>
              </a:ext>
            </a:extLst>
          </p:cNvPr>
          <p:cNvSpPr txBox="1"/>
          <p:nvPr/>
        </p:nvSpPr>
        <p:spPr>
          <a:xfrm>
            <a:off x="0" y="3632378"/>
            <a:ext cx="160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 TEKNIK</a:t>
            </a:r>
          </a:p>
          <a:p>
            <a:endParaRPr lang="en-US" dirty="0"/>
          </a:p>
          <a:p>
            <a:r>
              <a:rPr lang="en-US" dirty="0"/>
              <a:t>LAM INFOKOM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7A3B6-7EF6-4C70-8D1A-9EC018DDDB56}"/>
              </a:ext>
            </a:extLst>
          </p:cNvPr>
          <p:cNvSpPr txBox="1"/>
          <p:nvPr/>
        </p:nvSpPr>
        <p:spPr>
          <a:xfrm>
            <a:off x="6457131" y="2464660"/>
            <a:ext cx="161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BAN-PT</a:t>
            </a:r>
            <a:endParaRPr lang="en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AE1B91-282C-403E-81CF-E2D2589D461C}"/>
              </a:ext>
            </a:extLst>
          </p:cNvPr>
          <p:cNvSpPr txBox="1"/>
          <p:nvPr/>
        </p:nvSpPr>
        <p:spPr>
          <a:xfrm>
            <a:off x="5398329" y="4369512"/>
            <a:ext cx="161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BAN-PT</a:t>
            </a:r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097F85-94C8-4F67-B78F-8B9B85C7B9B4}"/>
              </a:ext>
            </a:extLst>
          </p:cNvPr>
          <p:cNvSpPr txBox="1"/>
          <p:nvPr/>
        </p:nvSpPr>
        <p:spPr>
          <a:xfrm>
            <a:off x="3795595" y="5730276"/>
            <a:ext cx="161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BAN-PT</a:t>
            </a:r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309E1-4A83-4D5D-B6E5-97C47608C6A0}"/>
              </a:ext>
            </a:extLst>
          </p:cNvPr>
          <p:cNvSpPr txBox="1"/>
          <p:nvPr/>
        </p:nvSpPr>
        <p:spPr>
          <a:xfrm>
            <a:off x="10926455" y="1374765"/>
            <a:ext cx="129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LAMDIK</a:t>
            </a:r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32A1DA-7AC7-41C9-B3C3-FA65FF5B8E6D}"/>
              </a:ext>
            </a:extLst>
          </p:cNvPr>
          <p:cNvSpPr txBox="1"/>
          <p:nvPr/>
        </p:nvSpPr>
        <p:spPr>
          <a:xfrm>
            <a:off x="10972702" y="2718942"/>
            <a:ext cx="161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BAN-PT</a:t>
            </a:r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9EB6A-66A3-4285-8039-1EBB6E5FBACD}"/>
              </a:ext>
            </a:extLst>
          </p:cNvPr>
          <p:cNvSpPr txBox="1"/>
          <p:nvPr/>
        </p:nvSpPr>
        <p:spPr>
          <a:xfrm>
            <a:off x="10859072" y="3812373"/>
            <a:ext cx="129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 KES</a:t>
            </a:r>
            <a:endParaRPr lang="en-ID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F8715-91AA-439E-B964-7412C35BF806}"/>
              </a:ext>
            </a:extLst>
          </p:cNvPr>
          <p:cNvSpPr txBox="1"/>
          <p:nvPr/>
        </p:nvSpPr>
        <p:spPr>
          <a:xfrm>
            <a:off x="10962295" y="5743942"/>
            <a:ext cx="161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 </a:t>
            </a:r>
          </a:p>
          <a:p>
            <a:r>
              <a:rPr lang="en-US" dirty="0"/>
              <a:t>SAMA</a:t>
            </a:r>
            <a:endParaRPr lang="en-ID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223A04-83E1-445B-AB72-1B81C5E28FCE}"/>
              </a:ext>
            </a:extLst>
          </p:cNvPr>
          <p:cNvSpPr txBox="1"/>
          <p:nvPr/>
        </p:nvSpPr>
        <p:spPr>
          <a:xfrm>
            <a:off x="10977794" y="5380021"/>
            <a:ext cx="161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BAN-PT</a:t>
            </a:r>
            <a:endParaRPr lang="en-ID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D5748-FA59-4EDE-BC1C-07265ECADE7E}"/>
              </a:ext>
            </a:extLst>
          </p:cNvPr>
          <p:cNvSpPr txBox="1"/>
          <p:nvPr/>
        </p:nvSpPr>
        <p:spPr>
          <a:xfrm>
            <a:off x="4783961" y="2524932"/>
            <a:ext cx="129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LAMEMBA</a:t>
            </a:r>
            <a:endParaRPr lang="en-ID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5124-D7E7-4C19-A4BC-FE286587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68128" cy="1179576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Rockwell" panose="02060603020205020403" pitchFamily="18" charset="0"/>
              </a:rPr>
              <a:t>Akreditasi</a:t>
            </a:r>
            <a:r>
              <a:rPr lang="en-US" dirty="0">
                <a:latin typeface="Rockwell" panose="02060603020205020403" pitchFamily="18" charset="0"/>
              </a:rPr>
              <a:t> PT </a:t>
            </a:r>
            <a:r>
              <a:rPr lang="en-US" dirty="0" err="1">
                <a:latin typeface="Rockwell" panose="02060603020205020403" pitchFamily="18" charset="0"/>
              </a:rPr>
              <a:t>Unggul</a:t>
            </a:r>
            <a:endParaRPr lang="en-US" dirty="0">
              <a:latin typeface="Rockwell" panose="02060603020205020403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6231E2-0EB1-55F4-4B91-7B6EE6943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685507"/>
              </p:ext>
            </p:extLst>
          </p:nvPr>
        </p:nvGraphicFramePr>
        <p:xfrm>
          <a:off x="387459" y="1439631"/>
          <a:ext cx="9965409" cy="4939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154">
                  <a:extLst>
                    <a:ext uri="{9D8B030D-6E8A-4147-A177-3AD203B41FA5}">
                      <a16:colId xmlns:a16="http://schemas.microsoft.com/office/drawing/2014/main" val="2732998178"/>
                    </a:ext>
                  </a:extLst>
                </a:gridCol>
                <a:gridCol w="4080947">
                  <a:extLst>
                    <a:ext uri="{9D8B030D-6E8A-4147-A177-3AD203B41FA5}">
                      <a16:colId xmlns:a16="http://schemas.microsoft.com/office/drawing/2014/main" val="3346432669"/>
                    </a:ext>
                  </a:extLst>
                </a:gridCol>
                <a:gridCol w="2977152">
                  <a:extLst>
                    <a:ext uri="{9D8B030D-6E8A-4147-A177-3AD203B41FA5}">
                      <a16:colId xmlns:a16="http://schemas.microsoft.com/office/drawing/2014/main" val="1487674925"/>
                    </a:ext>
                  </a:extLst>
                </a:gridCol>
                <a:gridCol w="2374156">
                  <a:extLst>
                    <a:ext uri="{9D8B030D-6E8A-4147-A177-3AD203B41FA5}">
                      <a16:colId xmlns:a16="http://schemas.microsoft.com/office/drawing/2014/main" val="4180522825"/>
                    </a:ext>
                  </a:extLst>
                </a:gridCol>
              </a:tblGrid>
              <a:tr h="8403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b="1" u="none" strike="noStrike" dirty="0">
                          <a:effectLst/>
                        </a:rPr>
                        <a:t>No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ID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riteria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b="1" u="none" strike="noStrike" dirty="0">
                          <a:effectLst/>
                        </a:rPr>
                        <a:t>Skor Minimal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b="1" u="none" strike="noStrike" dirty="0">
                          <a:effectLst/>
                        </a:rPr>
                        <a:t>Skor UAJ</a:t>
                      </a:r>
                      <a:endParaRPr lang="en-ID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4558167"/>
                  </a:ext>
                </a:extLst>
              </a:tr>
              <a:tr h="28888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1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>
                          <a:effectLst/>
                        </a:rPr>
                        <a:t>Dosen Tetap Perguruan Tinggi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2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4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3504714"/>
                  </a:ext>
                </a:extLst>
              </a:tr>
              <a:tr h="28888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2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>
                          <a:effectLst/>
                        </a:rPr>
                        <a:t>Dosen Tidak Tetap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2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4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756245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3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 dirty="0" err="1">
                          <a:effectLst/>
                        </a:rPr>
                        <a:t>Sistem</a:t>
                      </a:r>
                      <a:r>
                        <a:rPr lang="en-ID" sz="2400" u="none" strike="noStrike" dirty="0">
                          <a:effectLst/>
                        </a:rPr>
                        <a:t> </a:t>
                      </a:r>
                      <a:r>
                        <a:rPr lang="en-ID" sz="2400" u="none" strike="noStrike" dirty="0" err="1">
                          <a:effectLst/>
                        </a:rPr>
                        <a:t>Penjaminan</a:t>
                      </a:r>
                      <a:r>
                        <a:rPr lang="en-ID" sz="2400" u="none" strike="noStrike" dirty="0">
                          <a:effectLst/>
                        </a:rPr>
                        <a:t> </a:t>
                      </a:r>
                      <a:r>
                        <a:rPr lang="en-ID" sz="2400" u="none" strike="noStrike" dirty="0" err="1">
                          <a:effectLst/>
                        </a:rPr>
                        <a:t>Mutu</a:t>
                      </a:r>
                      <a:r>
                        <a:rPr lang="en-ID" sz="2400" u="none" strike="noStrike" dirty="0">
                          <a:effectLst/>
                        </a:rPr>
                        <a:t> Internal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3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3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1288214"/>
                  </a:ext>
                </a:extLst>
              </a:tr>
              <a:tr h="28888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4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>
                          <a:effectLst/>
                        </a:rPr>
                        <a:t>Siklus SPMI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3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3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3290647"/>
                  </a:ext>
                </a:extLst>
              </a:tr>
              <a:tr h="28888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5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>
                          <a:effectLst/>
                        </a:rPr>
                        <a:t>Pelampauan SN-DIKTI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2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3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638821"/>
                  </a:ext>
                </a:extLst>
              </a:tr>
              <a:tr h="8403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6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>
                          <a:effectLst/>
                        </a:rPr>
                        <a:t>Mekanisme Penjaminan Mutu menuju Outcame Based Accreditation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2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3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1633286"/>
                  </a:ext>
                </a:extLst>
              </a:tr>
              <a:tr h="28888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7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>
                          <a:effectLst/>
                        </a:rPr>
                        <a:t>Akreditasi Program Studi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3.25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3.4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8517556"/>
                  </a:ext>
                </a:extLst>
              </a:tr>
              <a:tr h="28888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8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2400" u="none" strike="noStrike">
                          <a:effectLst/>
                        </a:rPr>
                        <a:t>Publikasi Ilmiah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>
                          <a:effectLst/>
                        </a:rPr>
                        <a:t>3.25</a:t>
                      </a:r>
                      <a:endParaRPr lang="en-ID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2400" u="none" strike="noStrike" dirty="0">
                          <a:effectLst/>
                        </a:rPr>
                        <a:t>4</a:t>
                      </a:r>
                      <a:endParaRPr lang="en-ID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82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3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1C9D2D-116E-4933-BBDC-4EAB64760D1B}"/>
              </a:ext>
            </a:extLst>
          </p:cNvPr>
          <p:cNvSpPr txBox="1"/>
          <p:nvPr/>
        </p:nvSpPr>
        <p:spPr>
          <a:xfrm>
            <a:off x="3047999" y="2989200"/>
            <a:ext cx="6096000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lvl="1" algn="ctr">
              <a:lnSpc>
                <a:spcPct val="150000"/>
              </a:lnSpc>
            </a:pPr>
            <a:r>
              <a:rPr lang="en-ID" dirty="0">
                <a:latin typeface="Abadi" panose="020B0604020202020204" pitchFamily="34" charset="0"/>
              </a:rPr>
              <a:t>Status </a:t>
            </a:r>
            <a:r>
              <a:rPr lang="en-ID" dirty="0" err="1">
                <a:latin typeface="Abadi" panose="020B0604020202020204" pitchFamily="34" charset="0"/>
              </a:rPr>
              <a:t>Penyelesaian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Temuan</a:t>
            </a:r>
            <a:r>
              <a:rPr lang="en-ID" dirty="0">
                <a:latin typeface="Abadi" panose="020B0604020202020204" pitchFamily="34" charset="0"/>
              </a:rPr>
              <a:t> Minor dan </a:t>
            </a:r>
            <a:r>
              <a:rPr lang="en-ID" dirty="0" err="1">
                <a:latin typeface="Abadi" panose="020B0604020202020204" pitchFamily="34" charset="0"/>
              </a:rPr>
              <a:t>Observasi</a:t>
            </a:r>
            <a:r>
              <a:rPr lang="en-ID" dirty="0">
                <a:latin typeface="Abadi" panose="020B0604020202020204" pitchFamily="34" charset="0"/>
              </a:rPr>
              <a:t> audit external ISO 21001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4AB68-C2EC-42EB-AE5A-8ED162E3607D}"/>
              </a:ext>
            </a:extLst>
          </p:cNvPr>
          <p:cNvSpPr txBox="1"/>
          <p:nvPr/>
        </p:nvSpPr>
        <p:spPr>
          <a:xfrm>
            <a:off x="1198535" y="1635495"/>
            <a:ext cx="9794929" cy="82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3600" dirty="0"/>
              <a:t>Status </a:t>
            </a:r>
            <a:r>
              <a:rPr lang="en-ID" sz="3600" dirty="0" err="1"/>
              <a:t>tindakan</a:t>
            </a:r>
            <a:r>
              <a:rPr lang="en-ID" sz="3600" dirty="0"/>
              <a:t> </a:t>
            </a:r>
            <a:r>
              <a:rPr lang="en-ID" sz="3600" dirty="0" err="1"/>
              <a:t>pencegahan</a:t>
            </a:r>
            <a:r>
              <a:rPr lang="en-ID" sz="3600" dirty="0"/>
              <a:t> dan </a:t>
            </a:r>
            <a:r>
              <a:rPr lang="en-ID" sz="3600" dirty="0" err="1"/>
              <a:t>perbaikan</a:t>
            </a:r>
            <a:r>
              <a:rPr lang="en-ID" sz="3600" dirty="0"/>
              <a:t>:</a:t>
            </a:r>
          </a:p>
        </p:txBody>
      </p:sp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38E06FF9-5459-4CB5-81A6-6FB8ADD1C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9830" y="7210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86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09A2946-E0F7-4E6E-AB20-B1A4F7995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49057"/>
              </p:ext>
            </p:extLst>
          </p:nvPr>
        </p:nvGraphicFramePr>
        <p:xfrm>
          <a:off x="0" y="0"/>
          <a:ext cx="12429641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308">
                  <a:extLst>
                    <a:ext uri="{9D8B030D-6E8A-4147-A177-3AD203B41FA5}">
                      <a16:colId xmlns:a16="http://schemas.microsoft.com/office/drawing/2014/main" val="3417180904"/>
                    </a:ext>
                  </a:extLst>
                </a:gridCol>
                <a:gridCol w="6875407">
                  <a:extLst>
                    <a:ext uri="{9D8B030D-6E8A-4147-A177-3AD203B41FA5}">
                      <a16:colId xmlns:a16="http://schemas.microsoft.com/office/drawing/2014/main" val="1233284115"/>
                    </a:ext>
                  </a:extLst>
                </a:gridCol>
                <a:gridCol w="1989556">
                  <a:extLst>
                    <a:ext uri="{9D8B030D-6E8A-4147-A177-3AD203B41FA5}">
                      <a16:colId xmlns:a16="http://schemas.microsoft.com/office/drawing/2014/main" val="3768390437"/>
                    </a:ext>
                  </a:extLst>
                </a:gridCol>
                <a:gridCol w="1813370">
                  <a:extLst>
                    <a:ext uri="{9D8B030D-6E8A-4147-A177-3AD203B41FA5}">
                      <a16:colId xmlns:a16="http://schemas.microsoft.com/office/drawing/2014/main" val="20069822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Jenis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Temuan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Uraian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Penyelesaian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Waktu </a:t>
                      </a:r>
                      <a:r>
                        <a:rPr lang="en-US" dirty="0" err="1"/>
                        <a:t>Penyelesaian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49821"/>
                  </a:ext>
                </a:extLst>
              </a:tr>
              <a:tr h="180211">
                <a:tc>
                  <a:txBody>
                    <a:bodyPr/>
                    <a:lstStyle/>
                    <a:p>
                      <a:r>
                        <a:rPr lang="en-US" dirty="0"/>
                        <a:t>7 </a:t>
                      </a:r>
                      <a:r>
                        <a:rPr lang="en-US" dirty="0" err="1"/>
                        <a:t>Temuan</a:t>
                      </a:r>
                      <a:r>
                        <a:rPr lang="en-US" dirty="0"/>
                        <a:t> Minor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Tindakan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menangani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risiko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peluang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lengkap</a:t>
                      </a:r>
                      <a:r>
                        <a:rPr lang="en-US" dirty="0"/>
                        <a:t> (ROR)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SDM :</a:t>
                      </a:r>
                      <a:r>
                        <a:rPr lang="en-US" dirty="0" err="1"/>
                        <a:t>kompetensi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dosen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tidak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sesuai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aturan</a:t>
                      </a:r>
                      <a:r>
                        <a:rPr lang="en-US" dirty="0"/>
                        <a:t>, UTW dan </a:t>
                      </a:r>
                      <a:r>
                        <a:rPr lang="en-US" dirty="0" err="1"/>
                        <a:t>pelatihan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sesuai</a:t>
                      </a:r>
                      <a:r>
                        <a:rPr lang="en-US" dirty="0"/>
                        <a:t>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Hasil </a:t>
                      </a:r>
                      <a:r>
                        <a:rPr lang="en-US" dirty="0" err="1"/>
                        <a:t>umpan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balik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perkuliahan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tidak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dianalisis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masalahnya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poin</a:t>
                      </a:r>
                      <a:r>
                        <a:rPr lang="en-US" dirty="0"/>
                        <a:t> 12 dan 13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 err="1"/>
                        <a:t>Supervisi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dosen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pemula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ada</a:t>
                      </a: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SOP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disahkan</a:t>
                      </a: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Panduan </a:t>
                      </a:r>
                      <a:r>
                        <a:rPr lang="en-US" dirty="0" err="1"/>
                        <a:t>pelaksanaan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kurikulum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Mbkm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disahkan</a:t>
                      </a: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 err="1"/>
                        <a:t>Fasilitas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sarana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berkebutuhan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khusus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lerengan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kebijakan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penerimaan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mahasiswa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baru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1-6 </a:t>
                      </a:r>
                      <a:r>
                        <a:rPr lang="en-US" dirty="0" err="1"/>
                        <a:t>sudah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penyelesainnya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No 7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ditindaklanjuti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Akhir November 2022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13 </a:t>
                      </a:r>
                      <a:r>
                        <a:rPr lang="en-US" dirty="0" err="1"/>
                        <a:t>temuan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observasi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 err="1"/>
                        <a:t>Isu</a:t>
                      </a:r>
                      <a:r>
                        <a:rPr lang="en-US" dirty="0"/>
                        <a:t> internal dan </a:t>
                      </a:r>
                      <a:r>
                        <a:rPr lang="en-US" dirty="0" err="1"/>
                        <a:t>eksternal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belum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selaras</a:t>
                      </a:r>
                      <a:r>
                        <a:rPr lang="en-US" dirty="0"/>
                        <a:t> dg ROR dan IKU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 err="1"/>
                        <a:t>Sosialisasi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kebijakan</a:t>
                      </a:r>
                      <a:r>
                        <a:rPr lang="en-ID" dirty="0"/>
                        <a:t> SMOP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 err="1"/>
                        <a:t>Respon</a:t>
                      </a:r>
                      <a:r>
                        <a:rPr lang="en-ID" dirty="0"/>
                        <a:t> rate survey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 err="1"/>
                        <a:t>Digitalisasi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presensi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mhs</a:t>
                      </a:r>
                      <a:r>
                        <a:rPr lang="en-ID" dirty="0"/>
                        <a:t> FKIK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 err="1"/>
                        <a:t>Jadwal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retensi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arsip</a:t>
                      </a:r>
                      <a:r>
                        <a:rPr lang="en-ID" dirty="0"/>
                        <a:t> dan data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/>
                        <a:t>Product knowledge </a:t>
                      </a:r>
                      <a:r>
                        <a:rPr lang="en-ID" dirty="0" err="1"/>
                        <a:t>tim</a:t>
                      </a:r>
                      <a:r>
                        <a:rPr lang="en-ID" dirty="0"/>
                        <a:t> marketing </a:t>
                      </a:r>
                      <a:r>
                        <a:rPr lang="en-ID" dirty="0" err="1"/>
                        <a:t>belum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memadai</a:t>
                      </a:r>
                      <a:endParaRPr lang="en-ID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 err="1"/>
                        <a:t>Fasilitas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yg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disediakan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bpps</a:t>
                      </a:r>
                      <a:r>
                        <a:rPr lang="en-ID" dirty="0"/>
                        <a:t> yang </a:t>
                      </a:r>
                      <a:r>
                        <a:rPr lang="en-ID" dirty="0" err="1"/>
                        <a:t>belum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memadai</a:t>
                      </a:r>
                      <a:endParaRPr lang="en-ID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/>
                        <a:t>SO BPPS </a:t>
                      </a:r>
                      <a:r>
                        <a:rPr lang="en-ID" dirty="0" err="1"/>
                        <a:t>belum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sah</a:t>
                      </a:r>
                      <a:endParaRPr lang="en-ID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/>
                        <a:t>Skill map </a:t>
                      </a:r>
                      <a:r>
                        <a:rPr lang="en-ID" dirty="0" err="1"/>
                        <a:t>jabatan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karyawan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kendidikan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belum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ada</a:t>
                      </a:r>
                      <a:endParaRPr lang="en-ID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/>
                        <a:t>Survey </a:t>
                      </a:r>
                      <a:r>
                        <a:rPr lang="en-ID" dirty="0" err="1"/>
                        <a:t>kepuasan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eksternal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belum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ada</a:t>
                      </a:r>
                      <a:endParaRPr lang="en-ID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ID" dirty="0" err="1"/>
                        <a:t>Tindak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lanjut</a:t>
                      </a:r>
                      <a:r>
                        <a:rPr lang="en-ID" dirty="0"/>
                        <a:t> RTM </a:t>
                      </a:r>
                      <a:r>
                        <a:rPr lang="en-ID" dirty="0" err="1"/>
                        <a:t>belum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selesai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Sedang </a:t>
                      </a:r>
                      <a:r>
                        <a:rPr lang="en-US" dirty="0" err="1"/>
                        <a:t>diselesaikan</a:t>
                      </a:r>
                      <a:r>
                        <a:rPr lang="en-US" dirty="0"/>
                        <a:t>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Desember</a:t>
                      </a:r>
                      <a:r>
                        <a:rPr lang="en-US" dirty="0"/>
                        <a:t> 2022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Januari</a:t>
                      </a:r>
                      <a:r>
                        <a:rPr lang="en-US" dirty="0"/>
                        <a:t> 2023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April 2023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May 2023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494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33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FF5CF-DC7E-4B16-BDCD-4F8D0B7552D3}"/>
              </a:ext>
            </a:extLst>
          </p:cNvPr>
          <p:cNvSpPr txBox="1"/>
          <p:nvPr/>
        </p:nvSpPr>
        <p:spPr>
          <a:xfrm>
            <a:off x="1286359" y="1815202"/>
            <a:ext cx="9314482" cy="1654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3600" dirty="0" err="1"/>
              <a:t>Tindak</a:t>
            </a:r>
            <a:r>
              <a:rPr lang="en-ID" sz="3600" dirty="0"/>
              <a:t> </a:t>
            </a:r>
            <a:r>
              <a:rPr lang="en-ID" sz="3600" dirty="0" err="1"/>
              <a:t>lanjut</a:t>
            </a:r>
            <a:r>
              <a:rPr lang="en-ID" sz="3600" dirty="0"/>
              <a:t> </a:t>
            </a:r>
            <a:r>
              <a:rPr lang="en-ID" sz="3600" dirty="0" err="1"/>
              <a:t>dari</a:t>
            </a:r>
            <a:r>
              <a:rPr lang="en-ID" sz="3600" dirty="0"/>
              <a:t> </a:t>
            </a:r>
            <a:r>
              <a:rPr lang="en-ID" sz="3600" dirty="0" err="1"/>
              <a:t>rapat</a:t>
            </a:r>
            <a:r>
              <a:rPr lang="en-ID" sz="3600" dirty="0"/>
              <a:t> </a:t>
            </a:r>
            <a:r>
              <a:rPr lang="en-ID" sz="3600" dirty="0" err="1"/>
              <a:t>tinjauan</a:t>
            </a:r>
            <a:r>
              <a:rPr lang="en-ID" sz="3600" dirty="0"/>
              <a:t> </a:t>
            </a:r>
            <a:r>
              <a:rPr lang="en-ID" sz="3600" dirty="0" err="1"/>
              <a:t>manajemen</a:t>
            </a:r>
            <a:r>
              <a:rPr lang="en-ID" sz="3600" dirty="0"/>
              <a:t> </a:t>
            </a:r>
            <a:r>
              <a:rPr lang="en-ID" sz="3600" dirty="0" err="1"/>
              <a:t>sebelumnya</a:t>
            </a:r>
            <a:endParaRPr lang="en-ID" sz="3600" dirty="0"/>
          </a:p>
        </p:txBody>
      </p:sp>
      <p:pic>
        <p:nvPicPr>
          <p:cNvPr id="7" name="Graphic 6" descr="Badge 5 with solid fill">
            <a:extLst>
              <a:ext uri="{FF2B5EF4-FFF2-40B4-BE49-F238E27FC236}">
                <a16:creationId xmlns:a16="http://schemas.microsoft.com/office/drawing/2014/main" id="{E4ADF9BE-0413-4DBF-BC95-A40782E00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9200" y="7259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34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2078FB-8FE6-44BF-92D8-F0F592E74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31588"/>
              </p:ext>
            </p:extLst>
          </p:nvPr>
        </p:nvGraphicFramePr>
        <p:xfrm>
          <a:off x="267990" y="857238"/>
          <a:ext cx="11278247" cy="492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5833">
                  <a:extLst>
                    <a:ext uri="{9D8B030D-6E8A-4147-A177-3AD203B41FA5}">
                      <a16:colId xmlns:a16="http://schemas.microsoft.com/office/drawing/2014/main" val="1509192370"/>
                    </a:ext>
                  </a:extLst>
                </a:gridCol>
                <a:gridCol w="5382414">
                  <a:extLst>
                    <a:ext uri="{9D8B030D-6E8A-4147-A177-3AD203B41FA5}">
                      <a16:colId xmlns:a16="http://schemas.microsoft.com/office/drawing/2014/main" val="2409937226"/>
                    </a:ext>
                  </a:extLst>
                </a:gridCol>
              </a:tblGrid>
              <a:tr h="5779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Rencana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Tindak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Lanjut</a:t>
                      </a:r>
                      <a:endParaRPr lang="en-ID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Hasil </a:t>
                      </a:r>
                      <a:r>
                        <a:rPr lang="en-US" dirty="0" err="1"/>
                        <a:t>Pelaksanaan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Tindak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Lanjuta</a:t>
                      </a:r>
                      <a:endParaRPr lang="en-ID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0359"/>
                  </a:ext>
                </a:extLst>
              </a:tr>
              <a:tr h="1315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dibahas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lebih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lanjut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terkait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Koordinator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Penjaminan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Mutu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Fakultas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dapat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dilembagakan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mendapatkan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reward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sehingga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dapat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bekerja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secara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sistematik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	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koord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penjaminan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mutu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di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fakultas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akan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diberikan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tunjangan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khusus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dan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struktur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organisasinya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adalah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komite.Besaran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tunjangan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sdg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proses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pengajuan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.</a:t>
                      </a:r>
                      <a:endParaRPr lang="en-ID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50122"/>
                  </a:ext>
                </a:extLst>
              </a:tr>
              <a:tr h="1619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dibahas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lebih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lanjut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terkait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Sekprodi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berasal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dari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Tenaga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Kependidikan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berkaitan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bidang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ilmu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berkaitan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dan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relatif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sehingga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mengetaui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kelebihan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kelemahan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Fakultas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/Prodi. 	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9/6/2022</a:t>
                      </a:r>
                    </a:p>
                    <a:p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Wakil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Rektor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Bidang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dan Kerjasama: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sudah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didiskusikan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BSDM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terkait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insentif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anggarannya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terutama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asuransi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daerah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terpencil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03794"/>
                  </a:ext>
                </a:extLst>
              </a:tr>
              <a:tr h="14102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dibahas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lebih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lanjut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terkait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asuransi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khusus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P2M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terutama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bagi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Peneliti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pergi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daerah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sulit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berbahaya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konflik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9/6/2022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secara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prinsip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Sekprodi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berasal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dari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Tenaga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Kependidikan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sifatnya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sangat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selektif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sehingga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bersifat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mandatory. Belum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panduan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terkait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adanya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sekprodi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3119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C9B4CD-6062-4705-BAA2-DBD3CA83E427}"/>
              </a:ext>
            </a:extLst>
          </p:cNvPr>
          <p:cNvSpPr txBox="1"/>
          <p:nvPr/>
        </p:nvSpPr>
        <p:spPr>
          <a:xfrm>
            <a:off x="1121229" y="217715"/>
            <a:ext cx="994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Uraian</a:t>
            </a:r>
            <a:r>
              <a:rPr lang="en-US" b="1" dirty="0"/>
              <a:t> Hasil </a:t>
            </a:r>
            <a:r>
              <a:rPr lang="en-US" b="1" dirty="0" err="1"/>
              <a:t>Pelaksanaan</a:t>
            </a:r>
            <a:r>
              <a:rPr lang="en-US" b="1" dirty="0"/>
              <a:t> </a:t>
            </a:r>
            <a:r>
              <a:rPr lang="en-US" b="1" dirty="0" err="1"/>
              <a:t>Tindak</a:t>
            </a:r>
            <a:r>
              <a:rPr lang="en-US" b="1" dirty="0"/>
              <a:t> </a:t>
            </a:r>
            <a:r>
              <a:rPr lang="en-US" b="1" dirty="0" err="1"/>
              <a:t>Lanjut</a:t>
            </a:r>
            <a:r>
              <a:rPr lang="en-US" b="1" dirty="0"/>
              <a:t> </a:t>
            </a:r>
            <a:r>
              <a:rPr lang="en-US" b="1" dirty="0" err="1"/>
              <a:t>RTm</a:t>
            </a:r>
            <a:r>
              <a:rPr lang="en-US" b="1" dirty="0"/>
              <a:t> </a:t>
            </a:r>
            <a:r>
              <a:rPr lang="en-US" b="1" dirty="0" err="1"/>
              <a:t>Tgl</a:t>
            </a:r>
            <a:r>
              <a:rPr lang="en-US" b="1" dirty="0"/>
              <a:t> 4 November 2021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124873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420206"/>
              </p:ext>
            </p:extLst>
          </p:nvPr>
        </p:nvGraphicFramePr>
        <p:xfrm>
          <a:off x="914400" y="1016000"/>
          <a:ext cx="9956800" cy="534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1580925-2F5E-41C1-95DC-A231148B7EED}"/>
              </a:ext>
            </a:extLst>
          </p:cNvPr>
          <p:cNvSpPr txBox="1"/>
          <p:nvPr/>
        </p:nvSpPr>
        <p:spPr>
          <a:xfrm>
            <a:off x="2126712" y="267007"/>
            <a:ext cx="753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Capaian</a:t>
            </a:r>
            <a:r>
              <a:rPr lang="en-US" sz="2400" dirty="0"/>
              <a:t> 8 </a:t>
            </a:r>
            <a:r>
              <a:rPr lang="en-US" sz="2400" dirty="0" err="1"/>
              <a:t>Standar</a:t>
            </a:r>
            <a:r>
              <a:rPr lang="en-US" sz="2400" dirty="0"/>
              <a:t> Pendidikan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61879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023B061-3840-41FE-AB11-BBF962DC4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72155"/>
              </p:ext>
            </p:extLst>
          </p:nvPr>
        </p:nvGraphicFramePr>
        <p:xfrm>
          <a:off x="251847" y="857161"/>
          <a:ext cx="11688305" cy="4673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1740">
                  <a:extLst>
                    <a:ext uri="{9D8B030D-6E8A-4147-A177-3AD203B41FA5}">
                      <a16:colId xmlns:a16="http://schemas.microsoft.com/office/drawing/2014/main" val="1509192370"/>
                    </a:ext>
                  </a:extLst>
                </a:gridCol>
                <a:gridCol w="5536565">
                  <a:extLst>
                    <a:ext uri="{9D8B030D-6E8A-4147-A177-3AD203B41FA5}">
                      <a16:colId xmlns:a16="http://schemas.microsoft.com/office/drawing/2014/main" val="2409937226"/>
                    </a:ext>
                  </a:extLst>
                </a:gridCol>
              </a:tblGrid>
              <a:tr h="708168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Rencana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Tindak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Lanjut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Hasil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Pelaksanaan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Tindak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Lanjuta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0359"/>
                  </a:ext>
                </a:extLst>
              </a:tr>
              <a:tr h="89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diadakan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rapat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 Jalur 4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supaya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melihat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RTM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berikutnya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dapat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melaporkan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Kinerja P2M dan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kerjasama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dilaporkan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rapat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lain. 	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Sudah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dibuat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mone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setiap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bulan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pertemuan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bulanan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penelitian</a:t>
                      </a:r>
                      <a:r>
                        <a:rPr lang="en-US" dirty="0"/>
                        <a:t> dan PKM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50122"/>
                  </a:ext>
                </a:extLst>
              </a:tr>
              <a:tr h="1159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Prodi yang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bertugas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ISO 21001:2018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mengirimkan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Dosennya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menjadi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auditor internal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sehingga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melakukan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audit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dapat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melakukan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audit internal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antar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tersebut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	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Ada  24 </a:t>
                      </a:r>
                      <a:r>
                        <a:rPr lang="en-US" dirty="0" err="1"/>
                        <a:t>Dosen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mengikuti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pelatihan</a:t>
                      </a:r>
                      <a:r>
                        <a:rPr lang="en-US" dirty="0"/>
                        <a:t> AI ISO 21001:2018 (FEB : 10 </a:t>
                      </a:r>
                      <a:r>
                        <a:rPr lang="en-US" dirty="0" err="1"/>
                        <a:t>orgFT</a:t>
                      </a:r>
                      <a:r>
                        <a:rPr lang="en-US" dirty="0"/>
                        <a:t> : 5 </a:t>
                      </a:r>
                      <a:r>
                        <a:rPr lang="en-US" dirty="0" err="1"/>
                        <a:t>orgFKIK</a:t>
                      </a:r>
                      <a:r>
                        <a:rPr lang="en-US" dirty="0"/>
                        <a:t> : 9 org)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03794"/>
                  </a:ext>
                </a:extLst>
              </a:tr>
              <a:tr h="673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ditinjau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akreditasi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cocok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 LTBI UAJ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FIBAA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311907"/>
                  </a:ext>
                </a:extLst>
              </a:tr>
              <a:tr h="1159888">
                <a:tc>
                  <a:txBody>
                    <a:bodyPr/>
                    <a:lstStyle/>
                    <a:p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dilaksanakan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survey dan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sosialisasi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terkait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bagi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karyawan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baru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dan lama) dan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Mahasiswa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Mahasiswa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diadakan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juga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saat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Mahasiswa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Baru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masuk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kuliah</a:t>
                      </a:r>
                      <a:r>
                        <a:rPr lang="en-ID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Instrumen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sudah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tetapi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masih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perlu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perbaikan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Diusahakan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disebarkan</a:t>
                      </a:r>
                      <a:r>
                        <a:rPr lang="en-US" dirty="0"/>
                        <a:t> di </a:t>
                      </a:r>
                      <a:r>
                        <a:rPr lang="en-US" dirty="0" err="1"/>
                        <a:t>bulan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desember</a:t>
                      </a:r>
                      <a:r>
                        <a:rPr lang="en-US" dirty="0"/>
                        <a:t> 2022</a:t>
                      </a:r>
                      <a:endParaRPr lang="en-ID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2689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37A56E-773E-429D-9F53-5B4EC6CE3961}"/>
              </a:ext>
            </a:extLst>
          </p:cNvPr>
          <p:cNvSpPr txBox="1"/>
          <p:nvPr/>
        </p:nvSpPr>
        <p:spPr>
          <a:xfrm>
            <a:off x="1349829" y="152400"/>
            <a:ext cx="994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Uraian</a:t>
            </a:r>
            <a:r>
              <a:rPr lang="en-US" b="1" dirty="0"/>
              <a:t> Hasil </a:t>
            </a:r>
            <a:r>
              <a:rPr lang="en-US" b="1" dirty="0" err="1"/>
              <a:t>Pelaksanaan</a:t>
            </a:r>
            <a:r>
              <a:rPr lang="en-US" b="1" dirty="0"/>
              <a:t> </a:t>
            </a:r>
            <a:r>
              <a:rPr lang="en-US" b="1" dirty="0" err="1"/>
              <a:t>Tindak</a:t>
            </a:r>
            <a:r>
              <a:rPr lang="en-US" b="1" dirty="0"/>
              <a:t> </a:t>
            </a:r>
            <a:r>
              <a:rPr lang="en-US" b="1" dirty="0" err="1"/>
              <a:t>Lanjut</a:t>
            </a:r>
            <a:r>
              <a:rPr lang="en-US" b="1" dirty="0"/>
              <a:t> </a:t>
            </a:r>
            <a:r>
              <a:rPr lang="en-US" b="1" dirty="0" err="1"/>
              <a:t>RTm</a:t>
            </a:r>
            <a:r>
              <a:rPr lang="en-US" b="1" dirty="0"/>
              <a:t> </a:t>
            </a:r>
            <a:r>
              <a:rPr lang="en-US" b="1" dirty="0" err="1"/>
              <a:t>Tgl</a:t>
            </a:r>
            <a:r>
              <a:rPr lang="en-US" b="1" dirty="0"/>
              <a:t> 9 </a:t>
            </a:r>
            <a:r>
              <a:rPr lang="en-US" b="1" dirty="0" err="1"/>
              <a:t>Juni</a:t>
            </a:r>
            <a:r>
              <a:rPr lang="en-US" b="1" dirty="0"/>
              <a:t> 2022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4017980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ACA8DE-EA31-47D6-AAF6-F2596B04E6CB}"/>
              </a:ext>
            </a:extLst>
          </p:cNvPr>
          <p:cNvSpPr txBox="1"/>
          <p:nvPr/>
        </p:nvSpPr>
        <p:spPr>
          <a:xfrm>
            <a:off x="1735810" y="2754329"/>
            <a:ext cx="8214102" cy="129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ID" dirty="0" err="1">
                <a:latin typeface="Abadi" panose="020B0604020104020204" pitchFamily="34" charset="0"/>
              </a:rPr>
              <a:t>Penerapan</a:t>
            </a:r>
            <a:r>
              <a:rPr lang="en-ID" dirty="0">
                <a:latin typeface="Abadi" panose="020B0604020104020204" pitchFamily="34" charset="0"/>
              </a:rPr>
              <a:t> ISO 21001:2018 </a:t>
            </a:r>
            <a:r>
              <a:rPr lang="en-ID" dirty="0" err="1">
                <a:latin typeface="Abadi" panose="020B0604020104020204" pitchFamily="34" charset="0"/>
              </a:rPr>
              <a:t>Sistem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Manajemen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Organisasi</a:t>
            </a:r>
            <a:r>
              <a:rPr lang="en-ID" dirty="0">
                <a:latin typeface="Abadi" panose="020B0604020104020204" pitchFamily="34" charset="0"/>
              </a:rPr>
              <a:t> Pendidikan </a:t>
            </a:r>
            <a:r>
              <a:rPr lang="en-ID" dirty="0" err="1">
                <a:latin typeface="Abadi" panose="020B0604020104020204" pitchFamily="34" charset="0"/>
              </a:rPr>
              <a:t>mulai</a:t>
            </a:r>
            <a:r>
              <a:rPr lang="en-ID" dirty="0">
                <a:latin typeface="Abadi" panose="020B0604020104020204" pitchFamily="34" charset="0"/>
              </a:rPr>
              <a:t> 13 </a:t>
            </a:r>
            <a:r>
              <a:rPr lang="en-ID" dirty="0" err="1">
                <a:latin typeface="Abadi" panose="020B0604020104020204" pitchFamily="34" charset="0"/>
              </a:rPr>
              <a:t>Juni</a:t>
            </a:r>
            <a:r>
              <a:rPr lang="en-ID" dirty="0">
                <a:latin typeface="Abadi" panose="020B0604020104020204" pitchFamily="34" charset="0"/>
              </a:rPr>
              <a:t> 2022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en-ID" dirty="0" err="1">
                <a:latin typeface="Abadi" panose="020B0604020104020204" pitchFamily="34" charset="0"/>
              </a:rPr>
              <a:t>Jumlah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Dokumen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Perbaikan</a:t>
            </a:r>
            <a:r>
              <a:rPr lang="en-ID" dirty="0">
                <a:latin typeface="Abadi" panose="020B0604020104020204" pitchFamily="34" charset="0"/>
              </a:rPr>
              <a:t> </a:t>
            </a:r>
            <a:r>
              <a:rPr lang="en-ID" dirty="0" err="1">
                <a:latin typeface="Abadi" panose="020B0604020104020204" pitchFamily="34" charset="0"/>
              </a:rPr>
              <a:t>Mutu</a:t>
            </a:r>
            <a:endParaRPr lang="en-ID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91CF0-0D41-483A-89A2-E01422F60E2C}"/>
              </a:ext>
            </a:extLst>
          </p:cNvPr>
          <p:cNvSpPr txBox="1"/>
          <p:nvPr/>
        </p:nvSpPr>
        <p:spPr>
          <a:xfrm>
            <a:off x="1348353" y="1094930"/>
            <a:ext cx="9779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600" dirty="0" err="1"/>
              <a:t>Perubahan</a:t>
            </a:r>
            <a:r>
              <a:rPr lang="en-ID" sz="3600" dirty="0"/>
              <a:t> yang </a:t>
            </a:r>
            <a:r>
              <a:rPr lang="en-ID" sz="3600" dirty="0" err="1"/>
              <a:t>dapat</a:t>
            </a:r>
            <a:r>
              <a:rPr lang="en-ID" sz="3600" dirty="0"/>
              <a:t> </a:t>
            </a:r>
            <a:r>
              <a:rPr lang="en-ID" sz="3600" dirty="0" err="1"/>
              <a:t>mempengaruhi</a:t>
            </a:r>
            <a:r>
              <a:rPr lang="en-ID" sz="3600" dirty="0"/>
              <a:t> </a:t>
            </a:r>
            <a:r>
              <a:rPr lang="en-ID" sz="3600" dirty="0" err="1"/>
              <a:t>sistem</a:t>
            </a:r>
            <a:r>
              <a:rPr lang="en-ID" sz="3600" dirty="0"/>
              <a:t> </a:t>
            </a:r>
            <a:r>
              <a:rPr lang="en-ID" sz="3600" dirty="0" err="1"/>
              <a:t>penjaminan</a:t>
            </a:r>
            <a:r>
              <a:rPr lang="en-ID" sz="3600" dirty="0"/>
              <a:t> </a:t>
            </a:r>
            <a:r>
              <a:rPr lang="en-ID" sz="3600" dirty="0" err="1"/>
              <a:t>mutu</a:t>
            </a:r>
            <a:endParaRPr lang="en-ID" sz="3600" dirty="0"/>
          </a:p>
        </p:txBody>
      </p:sp>
      <p:pic>
        <p:nvPicPr>
          <p:cNvPr id="7" name="Graphic 6" descr="Badge 6 with solid fill">
            <a:extLst>
              <a:ext uri="{FF2B5EF4-FFF2-40B4-BE49-F238E27FC236}">
                <a16:creationId xmlns:a16="http://schemas.microsoft.com/office/drawing/2014/main" id="{6B7D0BC5-D26D-4157-AB52-E97222378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5661" y="4081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53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ECD9C-8125-40F7-B299-F9F410439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3" t="13405" r="28723" b="24675"/>
          <a:stretch/>
        </p:blipFill>
        <p:spPr>
          <a:xfrm>
            <a:off x="328863" y="240631"/>
            <a:ext cx="11534274" cy="66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2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DBCA98A-CB98-4E56-A344-847A7A67D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31800"/>
              </p:ext>
            </p:extLst>
          </p:nvPr>
        </p:nvGraphicFramePr>
        <p:xfrm>
          <a:off x="1427565" y="1246609"/>
          <a:ext cx="7576950" cy="39918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88475">
                  <a:extLst>
                    <a:ext uri="{9D8B030D-6E8A-4147-A177-3AD203B41FA5}">
                      <a16:colId xmlns:a16="http://schemas.microsoft.com/office/drawing/2014/main" val="607219818"/>
                    </a:ext>
                  </a:extLst>
                </a:gridCol>
                <a:gridCol w="3788475">
                  <a:extLst>
                    <a:ext uri="{9D8B030D-6E8A-4147-A177-3AD203B41FA5}">
                      <a16:colId xmlns:a16="http://schemas.microsoft.com/office/drawing/2014/main" val="245577662"/>
                    </a:ext>
                  </a:extLst>
                </a:gridCol>
              </a:tblGrid>
              <a:tr h="64354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Jenis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Dokumen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Mutu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Jumlah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351689"/>
                  </a:ext>
                </a:extLst>
              </a:tr>
              <a:tr h="643546">
                <a:tc>
                  <a:txBody>
                    <a:bodyPr/>
                    <a:lstStyle/>
                    <a:p>
                      <a:r>
                        <a:rPr lang="en-US" dirty="0" err="1"/>
                        <a:t>Pedoman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381166"/>
                  </a:ext>
                </a:extLst>
              </a:tr>
              <a:tr h="643546">
                <a:tc>
                  <a:txBody>
                    <a:bodyPr/>
                    <a:lstStyle/>
                    <a:p>
                      <a:r>
                        <a:rPr lang="en-US" dirty="0" err="1"/>
                        <a:t>Ketentuan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132110"/>
                  </a:ext>
                </a:extLst>
              </a:tr>
              <a:tr h="774089">
                <a:tc>
                  <a:txBody>
                    <a:bodyPr/>
                    <a:lstStyle/>
                    <a:p>
                      <a:r>
                        <a:rPr lang="en-US" dirty="0" err="1"/>
                        <a:t>Prosedur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491665"/>
                  </a:ext>
                </a:extLst>
              </a:tr>
              <a:tr h="643546">
                <a:tc>
                  <a:txBody>
                    <a:bodyPr/>
                    <a:lstStyle/>
                    <a:p>
                      <a:r>
                        <a:rPr lang="en-US" dirty="0" err="1"/>
                        <a:t>Instruksi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Kerja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950298"/>
                  </a:ext>
                </a:extLst>
              </a:tr>
              <a:tr h="643546">
                <a:tc>
                  <a:txBody>
                    <a:bodyPr/>
                    <a:lstStyle/>
                    <a:p>
                      <a:r>
                        <a:rPr lang="en-US" dirty="0" err="1"/>
                        <a:t>Formulir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410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AF077B7-023C-4CBF-9221-EDADD62F0FE8}"/>
              </a:ext>
            </a:extLst>
          </p:cNvPr>
          <p:cNvSpPr txBox="1"/>
          <p:nvPr/>
        </p:nvSpPr>
        <p:spPr>
          <a:xfrm>
            <a:off x="1669943" y="382507"/>
            <a:ext cx="7939006" cy="587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2400" dirty="0" err="1">
                <a:latin typeface="Abadi" panose="020B0604020104020204" pitchFamily="34" charset="0"/>
              </a:rPr>
              <a:t>Jumlah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Perbaikan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Dokumen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Mutu</a:t>
            </a:r>
            <a:endParaRPr lang="en-ID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21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F6961-A7F6-4148-8866-978EF0CAD9C8}"/>
              </a:ext>
            </a:extLst>
          </p:cNvPr>
          <p:cNvSpPr txBox="1"/>
          <p:nvPr/>
        </p:nvSpPr>
        <p:spPr>
          <a:xfrm>
            <a:off x="1301857" y="992385"/>
            <a:ext cx="8291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600" dirty="0" err="1"/>
              <a:t>Rekomendasi</a:t>
            </a:r>
            <a:r>
              <a:rPr lang="en-ID" sz="3600" dirty="0"/>
              <a:t> </a:t>
            </a:r>
            <a:r>
              <a:rPr lang="en-ID" sz="3600" dirty="0" err="1"/>
              <a:t>untuk</a:t>
            </a:r>
            <a:r>
              <a:rPr lang="en-ID" sz="3600" dirty="0"/>
              <a:t> </a:t>
            </a:r>
            <a:r>
              <a:rPr lang="en-ID" sz="3600" dirty="0" err="1"/>
              <a:t>peningkatan</a:t>
            </a:r>
            <a:r>
              <a:rPr lang="en-ID" sz="3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A020C-DC0E-4E4C-9298-C12E6981D121}"/>
              </a:ext>
            </a:extLst>
          </p:cNvPr>
          <p:cNvSpPr txBox="1"/>
          <p:nvPr/>
        </p:nvSpPr>
        <p:spPr>
          <a:xfrm>
            <a:off x="929898" y="1906785"/>
            <a:ext cx="96709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Perbaikan</a:t>
            </a:r>
            <a:r>
              <a:rPr lang="en-US" sz="2000" dirty="0"/>
              <a:t> </a:t>
            </a:r>
            <a:r>
              <a:rPr lang="en-US" sz="2000" dirty="0" err="1"/>
              <a:t>Kebijakan</a:t>
            </a:r>
            <a:r>
              <a:rPr lang="en-US" sz="2000" dirty="0"/>
              <a:t> dan </a:t>
            </a:r>
            <a:r>
              <a:rPr lang="en-US" sz="2000" dirty="0" err="1"/>
              <a:t>Standar</a:t>
            </a:r>
            <a:r>
              <a:rPr lang="en-US" sz="2000" dirty="0"/>
              <a:t> SPMI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Sertifikasi</a:t>
            </a:r>
            <a:r>
              <a:rPr lang="en-US" sz="2000" dirty="0"/>
              <a:t> ISO 21001:2018 </a:t>
            </a:r>
            <a:r>
              <a:rPr lang="en-US" sz="2000" dirty="0" err="1"/>
              <a:t>untuk</a:t>
            </a:r>
            <a:r>
              <a:rPr lang="en-US" sz="2000" dirty="0"/>
              <a:t> 21 program </a:t>
            </a:r>
            <a:r>
              <a:rPr lang="en-US" sz="2000" dirty="0" err="1"/>
              <a:t>studi</a:t>
            </a:r>
            <a:r>
              <a:rPr lang="en-US" sz="20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Fiabikom</a:t>
            </a:r>
            <a:r>
              <a:rPr lang="en-US" sz="2000" dirty="0"/>
              <a:t> 4 Prodi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FPB 6 Prodi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FT 2 Prodi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FH 2 Prodi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FKIK 1 Prodi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FP 3 Prodi (kalua </a:t>
            </a:r>
            <a:r>
              <a:rPr lang="en-US" sz="2000" dirty="0" err="1"/>
              <a:t>Mapro</a:t>
            </a:r>
            <a:r>
              <a:rPr lang="en-US" sz="2000" dirty="0"/>
              <a:t> </a:t>
            </a:r>
            <a:r>
              <a:rPr lang="en-US" sz="2000" dirty="0" err="1"/>
              <a:t>belum</a:t>
            </a:r>
            <a:r>
              <a:rPr lang="en-US" sz="2000" dirty="0"/>
              <a:t> </a:t>
            </a:r>
            <a:r>
              <a:rPr lang="en-US" sz="2000" dirty="0" err="1"/>
              <a:t>berubah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4 </a:t>
            </a:r>
            <a:r>
              <a:rPr lang="en-US" sz="2000" dirty="0" err="1"/>
              <a:t>prodi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FTB 3 Prodi</a:t>
            </a:r>
          </a:p>
          <a:p>
            <a:pPr marL="342900" indent="-342900">
              <a:buAutoNum type="arabicPeriod" startAt="3"/>
            </a:pPr>
            <a:r>
              <a:rPr lang="en-US" sz="2000" dirty="0" err="1"/>
              <a:t>Menyelaraskan</a:t>
            </a:r>
            <a:r>
              <a:rPr lang="en-US" sz="2000" dirty="0"/>
              <a:t> </a:t>
            </a:r>
            <a:r>
              <a:rPr lang="en-US" sz="2000" dirty="0" err="1"/>
              <a:t>Standar</a:t>
            </a:r>
            <a:r>
              <a:rPr lang="en-US" sz="2000" dirty="0"/>
              <a:t> SPMI </a:t>
            </a:r>
            <a:r>
              <a:rPr lang="en-US" sz="2000" dirty="0" err="1"/>
              <a:t>dengan</a:t>
            </a:r>
            <a:r>
              <a:rPr lang="en-US" sz="2000" dirty="0"/>
              <a:t> ISO 21001:2018 </a:t>
            </a:r>
          </a:p>
          <a:p>
            <a:pPr marL="342900" indent="-342900">
              <a:buAutoNum type="arabicPeriod" startAt="3"/>
            </a:pPr>
            <a:r>
              <a:rPr lang="en-US" sz="2000" dirty="0" err="1"/>
              <a:t>Akreditasi</a:t>
            </a:r>
            <a:r>
              <a:rPr lang="en-US" sz="2000" dirty="0"/>
              <a:t> </a:t>
            </a:r>
            <a:r>
              <a:rPr lang="en-US" sz="2000" dirty="0" err="1"/>
              <a:t>Internasional</a:t>
            </a:r>
            <a:r>
              <a:rPr lang="en-US" sz="2000" dirty="0"/>
              <a:t> FIBAA </a:t>
            </a:r>
            <a:r>
              <a:rPr lang="en-US" sz="2000" dirty="0" err="1"/>
              <a:t>untuk</a:t>
            </a:r>
            <a:r>
              <a:rPr lang="en-US" sz="2000" dirty="0"/>
              <a:t> 2 Prodi di FH di </a:t>
            </a:r>
            <a:r>
              <a:rPr lang="en-US" sz="2000" dirty="0" err="1"/>
              <a:t>tahun</a:t>
            </a:r>
            <a:r>
              <a:rPr lang="en-US" sz="2000" dirty="0"/>
              <a:t> 2023</a:t>
            </a:r>
          </a:p>
          <a:p>
            <a:pPr marL="342900" indent="-342900">
              <a:buAutoNum type="arabicPeriod" startAt="3"/>
            </a:pPr>
            <a:r>
              <a:rPr lang="en-US" sz="2000" dirty="0" err="1"/>
              <a:t>Akreditasi</a:t>
            </a:r>
            <a:r>
              <a:rPr lang="en-US" sz="2000" dirty="0"/>
              <a:t>  ASIIN </a:t>
            </a:r>
            <a:r>
              <a:rPr lang="en-US" sz="2000" dirty="0" err="1"/>
              <a:t>untuk</a:t>
            </a:r>
            <a:r>
              <a:rPr lang="en-US" sz="2000" dirty="0"/>
              <a:t> 2 </a:t>
            </a:r>
            <a:r>
              <a:rPr lang="en-US" sz="2000" dirty="0" err="1"/>
              <a:t>prodi</a:t>
            </a:r>
            <a:r>
              <a:rPr lang="en-US" sz="2000" dirty="0"/>
              <a:t> di FTB daftar di </a:t>
            </a:r>
            <a:r>
              <a:rPr lang="en-US" sz="2000" dirty="0" err="1"/>
              <a:t>tahun</a:t>
            </a:r>
            <a:r>
              <a:rPr lang="en-US" sz="2000" dirty="0"/>
              <a:t> 2023</a:t>
            </a:r>
          </a:p>
          <a:p>
            <a:pPr marL="342900" indent="-342900">
              <a:buAutoNum type="arabicPeriod" startAt="3"/>
            </a:pPr>
            <a:r>
              <a:rPr lang="en-US" sz="2000" dirty="0" err="1"/>
              <a:t>Pelatihan</a:t>
            </a:r>
            <a:r>
              <a:rPr lang="en-US" sz="2000" dirty="0"/>
              <a:t> </a:t>
            </a:r>
            <a:r>
              <a:rPr lang="en-US" sz="2000" dirty="0" err="1"/>
              <a:t>pembuatan</a:t>
            </a:r>
            <a:r>
              <a:rPr lang="en-US" sz="2000" dirty="0"/>
              <a:t> LED dan LKPS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prodi</a:t>
            </a:r>
            <a:endParaRPr lang="en-US" sz="2000" dirty="0"/>
          </a:p>
          <a:p>
            <a:pPr marL="342900" indent="-342900">
              <a:buAutoNum type="arabicPeriod" startAt="3"/>
            </a:pPr>
            <a:r>
              <a:rPr lang="en-US" sz="2000" dirty="0" err="1"/>
              <a:t>Pelatihan</a:t>
            </a:r>
            <a:r>
              <a:rPr lang="en-US" sz="2000" dirty="0"/>
              <a:t> Auditor AMI </a:t>
            </a:r>
            <a:r>
              <a:rPr lang="en-US" sz="2000" dirty="0" err="1"/>
              <a:t>baru</a:t>
            </a:r>
            <a:endParaRPr lang="en-ID" sz="2000" dirty="0"/>
          </a:p>
        </p:txBody>
      </p:sp>
      <p:pic>
        <p:nvPicPr>
          <p:cNvPr id="6" name="Graphic 5" descr="Badge 7 with solid fill">
            <a:extLst>
              <a:ext uri="{FF2B5EF4-FFF2-40B4-BE49-F238E27FC236}">
                <a16:creationId xmlns:a16="http://schemas.microsoft.com/office/drawing/2014/main" id="{F459EF11-60C7-4FE7-B609-ACB601855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0968" y="92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57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42473-6B99-4406-A696-28FB0C1D3CF4}"/>
              </a:ext>
            </a:extLst>
          </p:cNvPr>
          <p:cNvSpPr/>
          <p:nvPr/>
        </p:nvSpPr>
        <p:spPr>
          <a:xfrm>
            <a:off x="1499161" y="952555"/>
            <a:ext cx="826380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PENGUMUMAN KOMPETISI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ANTAR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 STUDI</a:t>
            </a:r>
          </a:p>
        </p:txBody>
      </p:sp>
    </p:spTree>
    <p:extLst>
      <p:ext uri="{BB962C8B-B14F-4D97-AF65-F5344CB8AC3E}">
        <p14:creationId xmlns:p14="http://schemas.microsoft.com/office/powerpoint/2010/main" val="1465036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andshake outline">
            <a:extLst>
              <a:ext uri="{FF2B5EF4-FFF2-40B4-BE49-F238E27FC236}">
                <a16:creationId xmlns:a16="http://schemas.microsoft.com/office/drawing/2014/main" id="{380943C9-BABD-44E7-8C44-B538FC445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2755" y="1894667"/>
            <a:ext cx="5967662" cy="32725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2AE5CD-C665-404D-B658-979EFAB9EC9F}"/>
              </a:ext>
            </a:extLst>
          </p:cNvPr>
          <p:cNvSpPr/>
          <p:nvPr/>
        </p:nvSpPr>
        <p:spPr>
          <a:xfrm>
            <a:off x="2979883" y="1433002"/>
            <a:ext cx="4713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Terima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kasih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74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503743"/>
              </p:ext>
            </p:extLst>
          </p:nvPr>
        </p:nvGraphicFramePr>
        <p:xfrm>
          <a:off x="345439" y="976393"/>
          <a:ext cx="11371279" cy="56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24C6FBB-7786-456B-BF6E-9FA2E658BB38}"/>
              </a:ext>
            </a:extLst>
          </p:cNvPr>
          <p:cNvSpPr txBox="1"/>
          <p:nvPr/>
        </p:nvSpPr>
        <p:spPr>
          <a:xfrm>
            <a:off x="2126712" y="267007"/>
            <a:ext cx="753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Capaian</a:t>
            </a:r>
            <a:r>
              <a:rPr lang="en-US" sz="2400" dirty="0"/>
              <a:t> 8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65301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127270"/>
              </p:ext>
            </p:extLst>
          </p:nvPr>
        </p:nvGraphicFramePr>
        <p:xfrm>
          <a:off x="356461" y="1198880"/>
          <a:ext cx="11096785" cy="565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94D18F-4846-4C32-89CD-6D635061719E}"/>
              </a:ext>
            </a:extLst>
          </p:cNvPr>
          <p:cNvSpPr txBox="1"/>
          <p:nvPr/>
        </p:nvSpPr>
        <p:spPr>
          <a:xfrm>
            <a:off x="2126712" y="267007"/>
            <a:ext cx="753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Capaian</a:t>
            </a:r>
            <a:r>
              <a:rPr lang="en-US" sz="2400" dirty="0"/>
              <a:t> 8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Pengabdian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Masyarakat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470602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174207"/>
              </p:ext>
            </p:extLst>
          </p:nvPr>
        </p:nvGraphicFramePr>
        <p:xfrm>
          <a:off x="0" y="495946"/>
          <a:ext cx="12191999" cy="619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53B164C-2A9F-44DA-9A0C-E669C593A469}"/>
              </a:ext>
            </a:extLst>
          </p:cNvPr>
          <p:cNvSpPr txBox="1"/>
          <p:nvPr/>
        </p:nvSpPr>
        <p:spPr>
          <a:xfrm>
            <a:off x="2154265" y="34281"/>
            <a:ext cx="753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Capaian</a:t>
            </a:r>
            <a:r>
              <a:rPr lang="en-US" sz="2400" dirty="0"/>
              <a:t> 18 </a:t>
            </a:r>
            <a:r>
              <a:rPr lang="en-US" sz="2400" dirty="0" err="1"/>
              <a:t>Standar</a:t>
            </a:r>
            <a:r>
              <a:rPr lang="en-US" sz="2400" dirty="0"/>
              <a:t> PT </a:t>
            </a:r>
            <a:r>
              <a:rPr lang="en-US" sz="2400" dirty="0" err="1"/>
              <a:t>Unika</a:t>
            </a:r>
            <a:r>
              <a:rPr lang="en-US" sz="2400" dirty="0"/>
              <a:t> </a:t>
            </a:r>
            <a:r>
              <a:rPr lang="en-US" sz="2400" dirty="0" err="1"/>
              <a:t>Atma</a:t>
            </a:r>
            <a:r>
              <a:rPr lang="en-US" sz="2400" dirty="0"/>
              <a:t> Jaya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99429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5C725-ADF7-4230-995D-E716CFC30B1C}"/>
              </a:ext>
            </a:extLst>
          </p:cNvPr>
          <p:cNvSpPr txBox="1"/>
          <p:nvPr/>
        </p:nvSpPr>
        <p:spPr>
          <a:xfrm>
            <a:off x="725836" y="1069386"/>
            <a:ext cx="107403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Temuan</a:t>
            </a:r>
            <a:r>
              <a:rPr lang="en-US" sz="2400" b="1" dirty="0"/>
              <a:t> </a:t>
            </a:r>
            <a:r>
              <a:rPr lang="en-US" sz="2400" b="1" dirty="0" err="1"/>
              <a:t>terkait</a:t>
            </a:r>
            <a:r>
              <a:rPr lang="en-US" sz="2400" b="1" dirty="0"/>
              <a:t> audit </a:t>
            </a:r>
            <a:r>
              <a:rPr lang="en-US" sz="2400" b="1" dirty="0" err="1"/>
              <a:t>mutu</a:t>
            </a:r>
            <a:r>
              <a:rPr lang="en-US" sz="2400" b="1" dirty="0"/>
              <a:t> internal yang </a:t>
            </a:r>
            <a:r>
              <a:rPr lang="en-US" sz="2400" b="1" dirty="0" err="1"/>
              <a:t>perlu</a:t>
            </a:r>
            <a:r>
              <a:rPr lang="en-US" sz="2400" b="1" dirty="0"/>
              <a:t> </a:t>
            </a:r>
            <a:r>
              <a:rPr lang="en-US" sz="2400" b="1" dirty="0" err="1"/>
              <a:t>perhatian</a:t>
            </a:r>
            <a:r>
              <a:rPr lang="en-US" sz="2400" b="1" dirty="0"/>
              <a:t> :</a:t>
            </a:r>
          </a:p>
          <a:p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 dan </a:t>
            </a:r>
            <a:r>
              <a:rPr lang="en-US" sz="2400" dirty="0" err="1"/>
              <a:t>Tendik</a:t>
            </a:r>
            <a:r>
              <a:rPr lang="en-US" sz="2400" dirty="0"/>
              <a:t> :  </a:t>
            </a:r>
          </a:p>
          <a:p>
            <a:pPr marL="449263" lvl="2">
              <a:lnSpc>
                <a:spcPct val="150000"/>
              </a:lnSpc>
            </a:pPr>
            <a:r>
              <a:rPr lang="en-US" sz="2400" dirty="0"/>
              <a:t>indicator </a:t>
            </a:r>
            <a:r>
              <a:rPr lang="en-US" sz="2400" dirty="0" err="1"/>
              <a:t>jumlah</a:t>
            </a:r>
            <a:r>
              <a:rPr lang="en-US" sz="2400" dirty="0"/>
              <a:t> minimal </a:t>
            </a:r>
            <a:r>
              <a:rPr lang="en-US" sz="2400" dirty="0" err="1"/>
              <a:t>dosen</a:t>
            </a:r>
            <a:r>
              <a:rPr lang="en-US" sz="2400" dirty="0"/>
              <a:t> homebase </a:t>
            </a:r>
            <a:r>
              <a:rPr lang="en-US" sz="2400" dirty="0" err="1"/>
              <a:t>prodi</a:t>
            </a:r>
            <a:r>
              <a:rPr lang="en-US" sz="2400" dirty="0"/>
              <a:t> 6, </a:t>
            </a:r>
            <a:r>
              <a:rPr lang="en-US" sz="2400" dirty="0" err="1"/>
              <a:t>tetapi</a:t>
            </a:r>
            <a:r>
              <a:rPr lang="en-US" sz="2400" dirty="0"/>
              <a:t> 60% </a:t>
            </a:r>
            <a:r>
              <a:rPr lang="en-US" sz="2400" dirty="0" err="1"/>
              <a:t>prodi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mentargetkan</a:t>
            </a:r>
            <a:r>
              <a:rPr lang="en-US" sz="2400" dirty="0"/>
              <a:t> 5 orang </a:t>
            </a:r>
            <a:r>
              <a:rPr lang="en-US" sz="2400" dirty="0" err="1"/>
              <a:t>dosen</a:t>
            </a:r>
            <a:endParaRPr lang="en-US" sz="2400" dirty="0"/>
          </a:p>
          <a:p>
            <a:pPr marL="457200" lvl="2" indent="-457200">
              <a:lnSpc>
                <a:spcPct val="150000"/>
              </a:lnSpc>
              <a:buAutoNum type="arabicPeriod" startAt="2"/>
            </a:pPr>
            <a:r>
              <a:rPr lang="en-US" sz="2400" dirty="0" err="1"/>
              <a:t>Standar</a:t>
            </a:r>
            <a:r>
              <a:rPr lang="en-US" sz="2400" dirty="0"/>
              <a:t>  Proses </a:t>
            </a:r>
            <a:r>
              <a:rPr lang="en-US" sz="2400" dirty="0" err="1"/>
              <a:t>Pembelajaran</a:t>
            </a:r>
            <a:r>
              <a:rPr lang="en-US" sz="2400" dirty="0"/>
              <a:t> : Sebagian </a:t>
            </a:r>
            <a:r>
              <a:rPr lang="en-US" sz="2400" dirty="0" err="1"/>
              <a:t>prodi</a:t>
            </a:r>
            <a:r>
              <a:rPr lang="en-US" sz="2400" dirty="0"/>
              <a:t>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RPS/R5</a:t>
            </a:r>
          </a:p>
          <a:p>
            <a:pPr marL="457200" lvl="2" indent="-457200">
              <a:lnSpc>
                <a:spcPct val="150000"/>
              </a:lnSpc>
              <a:buAutoNum type="arabicPeriod" startAt="2"/>
            </a:pPr>
            <a:r>
              <a:rPr lang="en-US" sz="2400" dirty="0" err="1"/>
              <a:t>Standar</a:t>
            </a:r>
            <a:r>
              <a:rPr lang="en-US" sz="2400" dirty="0"/>
              <a:t> Hasil </a:t>
            </a:r>
            <a:r>
              <a:rPr lang="en-US" sz="2400" dirty="0" err="1"/>
              <a:t>Pengabdian</a:t>
            </a:r>
            <a:r>
              <a:rPr lang="en-US" sz="2400" dirty="0"/>
              <a:t> pada </a:t>
            </a:r>
            <a:r>
              <a:rPr lang="en-US" sz="2400" dirty="0" err="1"/>
              <a:t>masyarakat</a:t>
            </a:r>
            <a:r>
              <a:rPr lang="en-US" sz="2400" dirty="0"/>
              <a:t> : </a:t>
            </a:r>
            <a:r>
              <a:rPr lang="en-US" sz="2400" dirty="0" err="1"/>
              <a:t>Fakultas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roadmap</a:t>
            </a:r>
          </a:p>
          <a:p>
            <a:pPr marL="457200" lvl="2" indent="-457200">
              <a:lnSpc>
                <a:spcPct val="150000"/>
              </a:lnSpc>
              <a:buAutoNum type="arabicPeriod" startAt="2"/>
            </a:pPr>
            <a:r>
              <a:rPr lang="en-US" sz="2400" dirty="0" err="1"/>
              <a:t>Standar</a:t>
            </a:r>
            <a:r>
              <a:rPr lang="en-US" sz="2400" dirty="0"/>
              <a:t> Tracer study :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prodi</a:t>
            </a:r>
            <a:r>
              <a:rPr lang="en-US" sz="2400" dirty="0"/>
              <a:t>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tracer study</a:t>
            </a:r>
          </a:p>
          <a:p>
            <a:pPr marL="342900" indent="-342900">
              <a:buAutoNum type="arabicPeriod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9922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3271AA-DDC7-4249-A6A2-C338B58246D3}"/>
              </a:ext>
            </a:extLst>
          </p:cNvPr>
          <p:cNvSpPr txBox="1"/>
          <p:nvPr/>
        </p:nvSpPr>
        <p:spPr>
          <a:xfrm>
            <a:off x="1673817" y="1937288"/>
            <a:ext cx="7439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Umpan</a:t>
            </a:r>
            <a:r>
              <a:rPr lang="en-US" sz="4000" dirty="0"/>
              <a:t> </a:t>
            </a:r>
            <a:r>
              <a:rPr lang="en-US" sz="4000" dirty="0" err="1"/>
              <a:t>Balik</a:t>
            </a:r>
            <a:r>
              <a:rPr lang="en-US" sz="4000" dirty="0"/>
              <a:t> </a:t>
            </a:r>
            <a:endParaRPr lang="en-ID" sz="4000" dirty="0"/>
          </a:p>
        </p:txBody>
      </p:sp>
      <p:pic>
        <p:nvPicPr>
          <p:cNvPr id="4" name="Graphic 3" descr="Badge with solid fill">
            <a:extLst>
              <a:ext uri="{FF2B5EF4-FFF2-40B4-BE49-F238E27FC236}">
                <a16:creationId xmlns:a16="http://schemas.microsoft.com/office/drawing/2014/main" id="{484A242B-88E1-404C-8206-59A6FA6F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6210" y="757989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F74029-9A06-4391-A424-08618022C0E6}"/>
              </a:ext>
            </a:extLst>
          </p:cNvPr>
          <p:cNvSpPr txBox="1"/>
          <p:nvPr/>
        </p:nvSpPr>
        <p:spPr>
          <a:xfrm>
            <a:off x="1518834" y="3111815"/>
            <a:ext cx="86635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dirty="0">
                <a:latin typeface="Abadi" panose="020B0604020202020204" pitchFamily="34" charset="0"/>
              </a:rPr>
              <a:t>Survey-survey </a:t>
            </a:r>
            <a:r>
              <a:rPr lang="en-ID" dirty="0" err="1">
                <a:latin typeface="Abadi" panose="020B0604020202020204" pitchFamily="34" charset="0"/>
              </a:rPr>
              <a:t>antara</a:t>
            </a:r>
            <a:r>
              <a:rPr lang="en-ID" dirty="0">
                <a:latin typeface="Abadi" panose="020B0604020202020204" pitchFamily="34" charset="0"/>
              </a:rPr>
              <a:t> lain :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ID" dirty="0" err="1">
                <a:latin typeface="Abadi" panose="020B0604020202020204" pitchFamily="34" charset="0"/>
              </a:rPr>
              <a:t>Intensi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mahasiswa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baru</a:t>
            </a:r>
            <a:r>
              <a:rPr lang="en-ID" dirty="0">
                <a:latin typeface="Abadi" panose="020B0604020202020204" pitchFamily="34" charset="0"/>
              </a:rPr>
              <a:t> Angkatan 2022,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ID" dirty="0" err="1">
                <a:latin typeface="Abadi" panose="020B0604020202020204" pitchFamily="34" charset="0"/>
              </a:rPr>
              <a:t>Layanan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Antar</a:t>
            </a:r>
            <a:r>
              <a:rPr lang="en-ID" dirty="0">
                <a:latin typeface="Abadi" panose="020B0604020202020204" pitchFamily="34" charset="0"/>
              </a:rPr>
              <a:t> Unit,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ID" dirty="0">
                <a:latin typeface="Abadi" panose="020B0604020202020204" pitchFamily="34" charset="0"/>
              </a:rPr>
              <a:t>Tata Kelola SDM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ID" dirty="0" err="1">
                <a:latin typeface="Abadi" panose="020B0604020202020204" pitchFamily="34" charset="0"/>
              </a:rPr>
              <a:t>Layanan</a:t>
            </a:r>
            <a:r>
              <a:rPr lang="en-ID" dirty="0">
                <a:latin typeface="Abadi" panose="020B0604020202020204" pitchFamily="34" charset="0"/>
              </a:rPr>
              <a:t> Non </a:t>
            </a:r>
            <a:r>
              <a:rPr lang="en-ID" dirty="0" err="1">
                <a:latin typeface="Abadi" panose="020B0604020202020204" pitchFamily="34" charset="0"/>
              </a:rPr>
              <a:t>Akademik</a:t>
            </a:r>
            <a:r>
              <a:rPr lang="en-ID" dirty="0">
                <a:latin typeface="Abadi" panose="020B0604020202020204" pitchFamily="34" charset="0"/>
              </a:rPr>
              <a:t> </a:t>
            </a:r>
            <a:r>
              <a:rPr lang="en-ID" dirty="0" err="1">
                <a:latin typeface="Abadi" panose="020B0604020202020204" pitchFamily="34" charset="0"/>
              </a:rPr>
              <a:t>Mahasiswa</a:t>
            </a:r>
            <a:endParaRPr lang="en-ID" dirty="0">
              <a:latin typeface="Abadi" panose="020B0604020202020204" pitchFamily="34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n-ID" dirty="0">
                <a:latin typeface="Abadi" panose="020B0604020202020204" pitchFamily="34" charset="0"/>
              </a:rPr>
              <a:t>Survey Mitra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0292679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7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2B665D2190DB43AEDC71A7D349BB15" ma:contentTypeVersion="8" ma:contentTypeDescription="Create a new document." ma:contentTypeScope="" ma:versionID="581c6dc4918117977d0108e43a056e27">
  <xsd:schema xmlns:xsd="http://www.w3.org/2001/XMLSchema" xmlns:xs="http://www.w3.org/2001/XMLSchema" xmlns:p="http://schemas.microsoft.com/office/2006/metadata/properties" xmlns:ns2="6c654997-9d90-485c-b4b1-f0e57af7dda6" targetNamespace="http://schemas.microsoft.com/office/2006/metadata/properties" ma:root="true" ma:fieldsID="1c7ec8cb1f97748609d085dcd68d2b05" ns2:_="">
    <xsd:import namespace="6c654997-9d90-485c-b4b1-f0e57af7dd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54997-9d90-485c-b4b1-f0e57af7d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C721F4-CF39-4BED-91B8-AD9F68115BFC}"/>
</file>

<file path=customXml/itemProps2.xml><?xml version="1.0" encoding="utf-8"?>
<ds:datastoreItem xmlns:ds="http://schemas.openxmlformats.org/officeDocument/2006/customXml" ds:itemID="{5CEF3CEE-A695-4ED2-BB43-4B6A469D2596}"/>
</file>

<file path=customXml/itemProps3.xml><?xml version="1.0" encoding="utf-8"?>
<ds:datastoreItem xmlns:ds="http://schemas.openxmlformats.org/officeDocument/2006/customXml" ds:itemID="{25F11049-9E59-4AED-9A14-8768F196E051}"/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2914</Words>
  <Application>Microsoft Office PowerPoint</Application>
  <PresentationFormat>Widescreen</PresentationFormat>
  <Paragraphs>1051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Abadi</vt:lpstr>
      <vt:lpstr>Arial</vt:lpstr>
      <vt:lpstr>Arial Narrow</vt:lpstr>
      <vt:lpstr>Calibri</vt:lpstr>
      <vt:lpstr>Calibri Light</vt:lpstr>
      <vt:lpstr>Helvetica</vt:lpstr>
      <vt:lpstr>Rockwell</vt:lpstr>
      <vt:lpstr>Times New Roman</vt:lpstr>
      <vt:lpstr>Trebuchet MS</vt:lpstr>
      <vt:lpstr>Wingdings</vt:lpstr>
      <vt:lpstr>Atlas</vt:lpstr>
      <vt:lpstr>Office Theme</vt:lpstr>
      <vt:lpstr>1_Office Theme</vt:lpstr>
      <vt:lpstr>2_Office Theme</vt:lpstr>
      <vt:lpstr>3_Custom Design</vt:lpstr>
      <vt:lpstr>1_Atlas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Intensi Mahasiswa Baru</vt:lpstr>
      <vt:lpstr>Tabel Rata-rata Intensi Mahasiswa Baru  Tahun 2017 - 2022</vt:lpstr>
      <vt:lpstr>TABEL PERBANDINGAN INTENSI MAHASISWA BARU  TAHUN 2017, 2018, 2019, 2020, 2021, 2022</vt:lpstr>
      <vt:lpstr>Survey Kepuasan Layanan Antar unit</vt:lpstr>
      <vt:lpstr>PowerPoint Presentation</vt:lpstr>
      <vt:lpstr>PowerPoint Presentation</vt:lpstr>
      <vt:lpstr>Survey Tata Kelola SDM</vt:lpstr>
      <vt:lpstr>PowerPoint Presentation</vt:lpstr>
      <vt:lpstr>PowerPoint Presentation</vt:lpstr>
      <vt:lpstr>Survey Kepuasan Mahasiswa – Layanan Non Akademik</vt:lpstr>
      <vt:lpstr>PowerPoint Presentation</vt:lpstr>
      <vt:lpstr>Rata rata Capaian Kepuasan Mahasiswa terhadap Fasilitas Non Akademik Per Fakultas</vt:lpstr>
      <vt:lpstr>Survey Kerjasama</vt:lpstr>
      <vt:lpstr>SURVEY MITRA KERJASAMA LPM &amp; BKAK</vt:lpstr>
      <vt:lpstr>SURVEY MITRA KERJASAMA LPPM</vt:lpstr>
      <vt:lpstr>SURVEY MITRA KERJASAMA INTERNATIONAL OFFICE</vt:lpstr>
      <vt:lpstr>SURVEY MITRA KERJASAMA INTERNATIONAL OFFICE</vt:lpstr>
      <vt:lpstr>SURVEY MITRA KERJASAMA INTERNATIONAL OFFICE</vt:lpstr>
      <vt:lpstr>PowerPoint Presentation</vt:lpstr>
      <vt:lpstr>RATA RATA IPK &amp; LAMA STUDI T.A. 2021/2022 – SARJANA</vt:lpstr>
      <vt:lpstr>RATA RATA IPK &amp; LAMA STUDI T.A. 2021/2022 – PROFESI </vt:lpstr>
      <vt:lpstr>PowerPoint Presentation</vt:lpstr>
      <vt:lpstr>PowerPoint Presentation</vt:lpstr>
      <vt:lpstr>Akreditasi</vt:lpstr>
      <vt:lpstr>AKREDITASI NASIONAL</vt:lpstr>
      <vt:lpstr>Akreditasi PT Unggul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RAPAT TINJAUAN MANAJEMEN</dc:title>
  <dc:creator>Maria Virgin Tapoona</dc:creator>
  <cp:lastModifiedBy>Maria Virgin Tapoona</cp:lastModifiedBy>
  <cp:revision>48</cp:revision>
  <cp:lastPrinted>2022-11-30T07:46:58Z</cp:lastPrinted>
  <dcterms:created xsi:type="dcterms:W3CDTF">2022-11-28T16:08:38Z</dcterms:created>
  <dcterms:modified xsi:type="dcterms:W3CDTF">2022-12-01T04:16:45Z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0x010100682B665D2190DB43AEDC71A7D349BB15</vt:lpwstr>
  </property>
</Properties>
</file>