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9" r:id="rId2"/>
    <p:sldId id="270" r:id="rId3"/>
    <p:sldId id="287" r:id="rId4"/>
    <p:sldId id="288" r:id="rId5"/>
    <p:sldId id="289" r:id="rId6"/>
    <p:sldId id="294" r:id="rId7"/>
    <p:sldId id="275" r:id="rId8"/>
    <p:sldId id="273" r:id="rId9"/>
    <p:sldId id="278" r:id="rId10"/>
    <p:sldId id="279" r:id="rId11"/>
    <p:sldId id="283" r:id="rId12"/>
    <p:sldId id="290" r:id="rId13"/>
    <p:sldId id="266" r:id="rId14"/>
    <p:sldId id="284" r:id="rId15"/>
    <p:sldId id="269" r:id="rId16"/>
    <p:sldId id="286" r:id="rId17"/>
    <p:sldId id="291" r:id="rId18"/>
    <p:sldId id="274" r:id="rId19"/>
    <p:sldId id="292" r:id="rId20"/>
    <p:sldId id="293" r:id="rId21"/>
    <p:sldId id="28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330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5854" autoAdjust="0"/>
    <p:restoredTop sz="92412"/>
  </p:normalViewPr>
  <p:slideViewPr>
    <p:cSldViewPr>
      <p:cViewPr varScale="1">
        <p:scale>
          <a:sx n="67" d="100"/>
          <a:sy n="67" d="100"/>
        </p:scale>
        <p:origin x="-906" y="-108"/>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74"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AAE7DA-10E5-488D-A9EE-391623D8D758}" type="datetimeFigureOut">
              <a:rPr lang="en-US" smtClean="0"/>
              <a:pPr/>
              <a:t>9/23/2019</a:t>
            </a:fld>
            <a:endParaRPr lang="en-US"/>
          </a:p>
        </p:txBody>
      </p:sp>
      <p:pic>
        <p:nvPicPr>
          <p:cNvPr id="8" name="Picture 7" descr="Guideline UAJ R0804-50.jpg"/>
          <p:cNvPicPr>
            <a:picLocks noChangeAspect="1"/>
          </p:cNvPicPr>
          <p:nvPr/>
        </p:nvPicPr>
        <p:blipFill rotWithShape="1">
          <a:blip r:embed="rId2"/>
          <a:srcRect t="87475" r="27425" b="2027"/>
          <a:stretch/>
        </p:blipFill>
        <p:spPr>
          <a:xfrm>
            <a:off x="0" y="8394583"/>
            <a:ext cx="4800600" cy="539984"/>
          </a:xfrm>
          <a:prstGeom prst="rect">
            <a:avLst/>
          </a:prstGeom>
        </p:spPr>
      </p:pic>
      <p:sp>
        <p:nvSpPr>
          <p:cNvPr id="9" name="Footer Placeholder 3"/>
          <p:cNvSpPr>
            <a:spLocks noGrp="1"/>
          </p:cNvSpPr>
          <p:nvPr>
            <p:ph type="ftr" sz="quarter" idx="2"/>
          </p:nvPr>
        </p:nvSpPr>
        <p:spPr>
          <a:xfrm>
            <a:off x="0" y="8833760"/>
            <a:ext cx="2971800" cy="303213"/>
          </a:xfrm>
          <a:prstGeom prst="rect">
            <a:avLst/>
          </a:prstGeom>
        </p:spPr>
        <p:txBody>
          <a:bodyPr vert="horz" lIns="91440" tIns="45720" rIns="91440" bIns="45720" rtlCol="0" anchor="b"/>
          <a:lstStyle>
            <a:lvl1pPr algn="l">
              <a:defRPr sz="1200"/>
            </a:lvl1pPr>
          </a:lstStyle>
          <a:p>
            <a:endParaRPr lang="en-US" dirty="0"/>
          </a:p>
        </p:txBody>
      </p:sp>
      <p:sp>
        <p:nvSpPr>
          <p:cNvPr id="10" name="Slide Number Placeholder 4"/>
          <p:cNvSpPr>
            <a:spLocks noGrp="1"/>
          </p:cNvSpPr>
          <p:nvPr>
            <p:ph type="sldNum" sz="quarter" idx="3"/>
          </p:nvPr>
        </p:nvSpPr>
        <p:spPr>
          <a:xfrm>
            <a:off x="3914775" y="8829674"/>
            <a:ext cx="770514" cy="303213"/>
          </a:xfrm>
          <a:prstGeom prst="rect">
            <a:avLst/>
          </a:prstGeom>
        </p:spPr>
        <p:txBody>
          <a:bodyPr vert="horz" lIns="91440" tIns="45720" rIns="91440" bIns="45720" rtlCol="0" anchor="b"/>
          <a:lstStyle>
            <a:lvl1pPr algn="r">
              <a:defRPr sz="1200"/>
            </a:lvl1pPr>
          </a:lstStyle>
          <a:p>
            <a:fld id="{B21EED70-3710-48DC-A9D9-64AC6AD383AA}" type="slidenum">
              <a:rPr lang="en-US" smtClean="0"/>
              <a:pPr/>
              <a:t>‹#›</a:t>
            </a:fld>
            <a:endParaRPr lang="en-US"/>
          </a:p>
        </p:txBody>
      </p:sp>
      <p:pic>
        <p:nvPicPr>
          <p:cNvPr id="11" name="Picture 2" descr="Z:\Data Sharing\Logo\Logo low Resolution.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646"/>
          <a:stretch/>
        </p:blipFill>
        <p:spPr bwMode="auto">
          <a:xfrm>
            <a:off x="4789805" y="8274050"/>
            <a:ext cx="1905000" cy="8089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1651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uideline UAJ R0804-50.jpg"/>
          <p:cNvPicPr>
            <a:picLocks noChangeAspect="1"/>
          </p:cNvPicPr>
          <p:nvPr/>
        </p:nvPicPr>
        <p:blipFill rotWithShape="1">
          <a:blip r:embed="rId2"/>
          <a:srcRect t="87475" r="27425" b="2027"/>
          <a:stretch/>
        </p:blipFill>
        <p:spPr>
          <a:xfrm>
            <a:off x="0" y="8394583"/>
            <a:ext cx="4800600" cy="539984"/>
          </a:xfrm>
          <a:prstGeom prst="rect">
            <a:avLst/>
          </a:prstGeom>
        </p:spPr>
      </p:pic>
      <p:sp>
        <p:nvSpPr>
          <p:cNvPr id="9" name="Footer Placeholder 3"/>
          <p:cNvSpPr>
            <a:spLocks noGrp="1"/>
          </p:cNvSpPr>
          <p:nvPr>
            <p:ph type="ftr" sz="quarter" idx="4"/>
          </p:nvPr>
        </p:nvSpPr>
        <p:spPr>
          <a:xfrm>
            <a:off x="0" y="8833760"/>
            <a:ext cx="2971800" cy="303213"/>
          </a:xfrm>
          <a:prstGeom prst="rect">
            <a:avLst/>
          </a:prstGeom>
        </p:spPr>
        <p:txBody>
          <a:bodyPr vert="horz" lIns="91440" tIns="45720" rIns="91440" bIns="45720" rtlCol="0" anchor="b"/>
          <a:lstStyle>
            <a:lvl1pPr algn="l">
              <a:defRPr sz="1200"/>
            </a:lvl1pPr>
          </a:lstStyle>
          <a:p>
            <a:endParaRPr lang="en-US" dirty="0"/>
          </a:p>
        </p:txBody>
      </p:sp>
      <p:sp>
        <p:nvSpPr>
          <p:cNvPr id="10" name="Slide Number Placeholder 4"/>
          <p:cNvSpPr>
            <a:spLocks noGrp="1"/>
          </p:cNvSpPr>
          <p:nvPr>
            <p:ph type="sldNum" sz="quarter" idx="5"/>
          </p:nvPr>
        </p:nvSpPr>
        <p:spPr>
          <a:xfrm>
            <a:off x="3914775" y="8829674"/>
            <a:ext cx="770514" cy="303213"/>
          </a:xfrm>
          <a:prstGeom prst="rect">
            <a:avLst/>
          </a:prstGeom>
        </p:spPr>
        <p:txBody>
          <a:bodyPr vert="horz" lIns="91440" tIns="45720" rIns="91440" bIns="45720" rtlCol="0" anchor="b"/>
          <a:lstStyle>
            <a:lvl1pPr algn="r">
              <a:defRPr sz="1200"/>
            </a:lvl1pPr>
          </a:lstStyle>
          <a:p>
            <a:fld id="{B21EED70-3710-48DC-A9D9-64AC6AD383AA}" type="slidenum">
              <a:rPr lang="en-US" smtClean="0"/>
              <a:pPr/>
              <a:t>‹#›</a:t>
            </a:fld>
            <a:endParaRPr lang="en-US"/>
          </a:p>
        </p:txBody>
      </p:sp>
      <p:pic>
        <p:nvPicPr>
          <p:cNvPr id="11" name="Picture 2" descr="Z:\Data Sharing\Logo\Logo low Resolution.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646"/>
          <a:stretch/>
        </p:blipFill>
        <p:spPr bwMode="auto">
          <a:xfrm>
            <a:off x="4789805" y="8274050"/>
            <a:ext cx="1905000" cy="8089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B9F797-33E3-4FCC-ACE5-C5AD07DB3CC6}" type="datetimeFigureOut">
              <a:rPr lang="en-US" smtClean="0"/>
              <a:pPr/>
              <a:t>9/23/2019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2483938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eSight is advanced assistive eyewear technology that enables people with central vision loss see and live independently. Using a cutting edge camera, smart algorithms and high resolution screens, eSight creates a crystal clear, real-time image of what is in front of you.</a:t>
            </a:r>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6</a:t>
            </a:fld>
            <a:endParaRPr lang="en-US"/>
          </a:p>
        </p:txBody>
      </p:sp>
    </p:spTree>
    <p:extLst>
      <p:ext uri="{BB962C8B-B14F-4D97-AF65-F5344CB8AC3E}">
        <p14:creationId xmlns="" xmlns:p14="http://schemas.microsoft.com/office/powerpoint/2010/main" val="353305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Johnny Matheny is the first person to attach a mind-controlled prosthetic limb directly to his skeleton. After losing his arm to cancer in 2008, Johnny signed up for a number of experimental surgeries to prepare himself to use a DARPA-funded prosthetic prototype. The Modular Prosthetic Limb, developed by the Johns Hopkins Applied Physics Laboratory, allows Johnny to regain almost complete range of motion through the Bluetooth-controlled arm.</a:t>
            </a:r>
            <a:endParaRPr lang="en-GB" dirty="0"/>
          </a:p>
          <a:p>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11</a:t>
            </a:fld>
            <a:endParaRPr lang="en-US"/>
          </a:p>
        </p:txBody>
      </p:sp>
    </p:spTree>
    <p:extLst>
      <p:ext uri="{BB962C8B-B14F-4D97-AF65-F5344CB8AC3E}">
        <p14:creationId xmlns="" xmlns:p14="http://schemas.microsoft.com/office/powerpoint/2010/main" val="166245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Orthoses, often referred to as orthotics, are passive devices worn by people to support an injured or weakened body part.  While many people will be familiar with the use of temporary braces after an injury, a significant proportion of orthotics are used for long term care to address multiple conditions. </a:t>
            </a:r>
          </a:p>
          <a:p>
            <a:r>
              <a:rPr lang="en-US" sz="1200" b="1" i="0" u="none" strike="noStrike" kern="1200" dirty="0">
                <a:solidFill>
                  <a:schemeClr val="tx1"/>
                </a:solidFill>
                <a:effectLst/>
                <a:latin typeface="+mn-lt"/>
                <a:ea typeface="+mn-ea"/>
                <a:cs typeface="+mn-cs"/>
              </a:rPr>
              <a:t>Reduce the long delivery time</a:t>
            </a:r>
            <a:r>
              <a:rPr lang="en-US" sz="1200" b="0"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Enhance the level of accuracy</a:t>
            </a:r>
            <a:r>
              <a:rPr lang="en-US" sz="1200" b="0"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Eliminate multiple visits</a:t>
            </a:r>
            <a:r>
              <a:rPr lang="en-US" sz="1200" b="0"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Enhance the limited design freedom</a:t>
            </a:r>
            <a:r>
              <a:rPr lang="en-US" sz="1200" b="0" i="0" u="none" strike="noStrike" kern="1200" dirty="0">
                <a:solidFill>
                  <a:schemeClr val="tx1"/>
                </a:solidFill>
                <a:effectLst/>
                <a:latin typeface="+mn-lt"/>
                <a:ea typeface="+mn-ea"/>
                <a:cs typeface="+mn-cs"/>
              </a:rPr>
              <a:t>: today I want to have blue ones which fits perfectly with the rest of my outfit</a:t>
            </a:r>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12</a:t>
            </a:fld>
            <a:endParaRPr lang="en-US"/>
          </a:p>
        </p:txBody>
      </p:sp>
    </p:spTree>
    <p:extLst>
      <p:ext uri="{BB962C8B-B14F-4D97-AF65-F5344CB8AC3E}">
        <p14:creationId xmlns="" xmlns:p14="http://schemas.microsoft.com/office/powerpoint/2010/main" val="36013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youtu.be</a:t>
            </a:r>
            <a:r>
              <a:rPr lang="en-GB" dirty="0"/>
              <a:t>/kpW9JcWxKq0</a:t>
            </a:r>
          </a:p>
          <a:p>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13</a:t>
            </a:fld>
            <a:endParaRPr lang="en-US"/>
          </a:p>
        </p:txBody>
      </p:sp>
    </p:spTree>
    <p:extLst>
      <p:ext uri="{BB962C8B-B14F-4D97-AF65-F5344CB8AC3E}">
        <p14:creationId xmlns="" xmlns:p14="http://schemas.microsoft.com/office/powerpoint/2010/main" val="88836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Organisation</a:t>
            </a:r>
            <a:r>
              <a:rPr lang="en-US" sz="1200" b="0" i="0" u="none" strike="noStrike" kern="1200" dirty="0">
                <a:solidFill>
                  <a:schemeClr val="tx1"/>
                </a:solidFill>
                <a:effectLst/>
                <a:latin typeface="+mn-lt"/>
                <a:ea typeface="+mn-ea"/>
                <a:cs typeface="+mn-cs"/>
              </a:rPr>
              <a:t> for Economic Cooperation and Development</a:t>
            </a:r>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18</a:t>
            </a:fld>
            <a:endParaRPr lang="en-US"/>
          </a:p>
        </p:txBody>
      </p:sp>
    </p:spTree>
    <p:extLst>
      <p:ext uri="{BB962C8B-B14F-4D97-AF65-F5344CB8AC3E}">
        <p14:creationId xmlns="" xmlns:p14="http://schemas.microsoft.com/office/powerpoint/2010/main" val="324434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universal design of your buildings?</a:t>
            </a:r>
          </a:p>
        </p:txBody>
      </p:sp>
      <p:sp>
        <p:nvSpPr>
          <p:cNvPr id="4" name="Slide Number Placeholder 3"/>
          <p:cNvSpPr>
            <a:spLocks noGrp="1"/>
          </p:cNvSpPr>
          <p:nvPr>
            <p:ph type="sldNum" sz="quarter" idx="5"/>
          </p:nvPr>
        </p:nvSpPr>
        <p:spPr/>
        <p:txBody>
          <a:bodyPr/>
          <a:lstStyle/>
          <a:p>
            <a:fld id="{B21EED70-3710-48DC-A9D9-64AC6AD383AA}" type="slidenum">
              <a:rPr lang="en-US" smtClean="0"/>
              <a:pPr/>
              <a:t>19</a:t>
            </a:fld>
            <a:endParaRPr lang="en-US"/>
          </a:p>
        </p:txBody>
      </p:sp>
    </p:spTree>
    <p:extLst>
      <p:ext uri="{BB962C8B-B14F-4D97-AF65-F5344CB8AC3E}">
        <p14:creationId xmlns="" xmlns:p14="http://schemas.microsoft.com/office/powerpoint/2010/main" val="85651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1EED70-3710-48DC-A9D9-64AC6AD383AA}" type="slidenum">
              <a:rPr lang="en-US" smtClean="0"/>
              <a:pPr/>
              <a:t>21</a:t>
            </a:fld>
            <a:endParaRPr lang="en-US"/>
          </a:p>
        </p:txBody>
      </p:sp>
    </p:spTree>
    <p:extLst>
      <p:ext uri="{BB962C8B-B14F-4D97-AF65-F5344CB8AC3E}">
        <p14:creationId xmlns="" xmlns:p14="http://schemas.microsoft.com/office/powerpoint/2010/main" val="1005720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PP-01.jpg"/>
          <p:cNvPicPr>
            <a:picLocks noChangeAspect="1"/>
          </p:cNvPicPr>
          <p:nvPr userDrawn="1"/>
        </p:nvPicPr>
        <p:blipFill rotWithShape="1">
          <a:blip r:embed="rId2"/>
          <a:srcRect l="972" t="16768" r="2083" b="9899"/>
          <a:stretch/>
        </p:blipFill>
        <p:spPr>
          <a:xfrm>
            <a:off x="0" y="1149926"/>
            <a:ext cx="8915400" cy="5029201"/>
          </a:xfrm>
          <a:prstGeom prst="rect">
            <a:avLst/>
          </a:prstGeom>
        </p:spPr>
      </p:pic>
      <p:pic>
        <p:nvPicPr>
          <p:cNvPr id="9" name="Picture 2" descr="Z:\Data Sharing\Logo\Logo low Resolution.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400800" y="76200"/>
            <a:ext cx="2362200" cy="11811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2"/>
          <p:cNvSpPr>
            <a:spLocks noGrp="1"/>
          </p:cNvSpPr>
          <p:nvPr>
            <p:ph type="title"/>
          </p:nvPr>
        </p:nvSpPr>
        <p:spPr>
          <a:xfrm>
            <a:off x="228600" y="1524000"/>
            <a:ext cx="5410200" cy="3048000"/>
          </a:xfrm>
        </p:spPr>
        <p:txBody>
          <a:bodyPr/>
          <a:lstStyle>
            <a:lvl1pPr algn="l">
              <a:defRPr>
                <a:solidFill>
                  <a:schemeClr val="bg1"/>
                </a:solidFill>
                <a:effectLst/>
                <a:latin typeface="Frutiger Bold" panose="020B0702020504020204" pitchFamily="34" charset="0"/>
              </a:defRPr>
            </a:lvl1pPr>
          </a:lstStyle>
          <a:p>
            <a:r>
              <a:rPr lang="en-US" dirty="0"/>
              <a:t>Click to edit Master title style</a:t>
            </a:r>
          </a:p>
        </p:txBody>
      </p:sp>
      <p:sp>
        <p:nvSpPr>
          <p:cNvPr id="6" name="Subtitle 2"/>
          <p:cNvSpPr>
            <a:spLocks noGrp="1"/>
          </p:cNvSpPr>
          <p:nvPr>
            <p:ph type="subTitle" idx="1"/>
          </p:nvPr>
        </p:nvSpPr>
        <p:spPr>
          <a:xfrm>
            <a:off x="228600" y="4648200"/>
            <a:ext cx="6400800" cy="990600"/>
          </a:xfrm>
        </p:spPr>
        <p:txBody>
          <a:bodyPr/>
          <a:lstStyle>
            <a:lvl1pPr marL="0" indent="0">
              <a:buNone/>
              <a:defRPr>
                <a:solidFill>
                  <a:schemeClr val="bg1">
                    <a:lumMod val="95000"/>
                  </a:schemeClr>
                </a:solidFill>
                <a:latin typeface="Frutiger Light Condensed" panose="020B0406020504020204" pitchFamily="34" charset="0"/>
              </a:defRPr>
            </a:lvl1pPr>
          </a:lstStyle>
          <a:p>
            <a:endParaRPr lang="en-US" dirty="0"/>
          </a:p>
        </p:txBody>
      </p:sp>
    </p:spTree>
    <p:extLst>
      <p:ext uri="{BB962C8B-B14F-4D97-AF65-F5344CB8AC3E}">
        <p14:creationId xmlns="" xmlns:p14="http://schemas.microsoft.com/office/powerpoint/2010/main" val="369139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2" descr="Z:\Data Sharing\Logo\Logo low Resolution.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705600" y="5791722"/>
            <a:ext cx="20574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Guideline UAJ R0804-50.jpg"/>
          <p:cNvPicPr>
            <a:picLocks noChangeAspect="1"/>
          </p:cNvPicPr>
          <p:nvPr userDrawn="1"/>
        </p:nvPicPr>
        <p:blipFill rotWithShape="1">
          <a:blip r:embed="rId3"/>
          <a:srcRect l="1186" t="87475" r="27426" b="2027"/>
          <a:stretch/>
        </p:blipFill>
        <p:spPr>
          <a:xfrm>
            <a:off x="0" y="5896722"/>
            <a:ext cx="6629400" cy="719978"/>
          </a:xfrm>
          <a:prstGeom prst="rect">
            <a:avLst/>
          </a:prstGeom>
        </p:spPr>
      </p:pic>
      <p:sp>
        <p:nvSpPr>
          <p:cNvPr id="3" name="Content Placeholder 2"/>
          <p:cNvSpPr>
            <a:spLocks noGrp="1"/>
          </p:cNvSpPr>
          <p:nvPr>
            <p:ph idx="1"/>
          </p:nvPr>
        </p:nvSpPr>
        <p:spPr>
          <a:xfrm>
            <a:off x="457200" y="1600201"/>
            <a:ext cx="8229600" cy="4419600"/>
          </a:xfrm>
        </p:spPr>
        <p:txBody>
          <a:bodyPr/>
          <a:lstStyle>
            <a:lvl1pPr>
              <a:defRPr>
                <a:latin typeface="Frutiger Light Condensed" panose="020B0406020504020204" pitchFamily="34" charset="0"/>
              </a:defRPr>
            </a:lvl1pPr>
            <a:lvl2pPr>
              <a:defRPr>
                <a:solidFill>
                  <a:schemeClr val="tx1">
                    <a:lumMod val="65000"/>
                    <a:lumOff val="35000"/>
                  </a:schemeClr>
                </a:solidFill>
                <a:latin typeface="Frutiger Light Condensed" panose="020B0406020504020204" pitchFamily="34" charset="0"/>
              </a:defRPr>
            </a:lvl2pPr>
            <a:lvl3pPr>
              <a:defRPr>
                <a:solidFill>
                  <a:schemeClr val="bg1">
                    <a:lumMod val="50000"/>
                  </a:schemeClr>
                </a:solidFill>
              </a:defRPr>
            </a:lvl3pPr>
            <a:lvl4pPr>
              <a:defRPr>
                <a:solidFill>
                  <a:schemeClr val="bg1">
                    <a:lumMod val="65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8"/>
          <p:cNvSpPr>
            <a:spLocks noGrp="1"/>
          </p:cNvSpPr>
          <p:nvPr>
            <p:ph type="title"/>
          </p:nvPr>
        </p:nvSpPr>
        <p:spPr/>
        <p:txBody>
          <a:bodyPr/>
          <a:lstStyle>
            <a:lvl1pPr algn="l">
              <a:defRPr lang="en-US" dirty="0">
                <a:solidFill>
                  <a:schemeClr val="accent6">
                    <a:lumMod val="75000"/>
                  </a:schemeClr>
                </a:solidFill>
                <a:latin typeface="Frutiger 57Cn" panose="020B0500000000000000" pitchFamily="34" charset="0"/>
              </a:defRPr>
            </a:lvl1pPr>
          </a:lstStyle>
          <a:p>
            <a:r>
              <a:rPr lang="en-US" dirty="0"/>
              <a:t>Click to edit Master title style</a:t>
            </a:r>
          </a:p>
        </p:txBody>
      </p:sp>
      <p:sp>
        <p:nvSpPr>
          <p:cNvPr id="10" name="Date Placeholder 9"/>
          <p:cNvSpPr>
            <a:spLocks noGrp="1"/>
          </p:cNvSpPr>
          <p:nvPr>
            <p:ph type="dt" sz="half" idx="10"/>
          </p:nvPr>
        </p:nvSpPr>
        <p:spPr>
          <a:xfrm>
            <a:off x="26096" y="6105091"/>
            <a:ext cx="2133600" cy="365125"/>
          </a:xfrm>
        </p:spPr>
        <p:txBody>
          <a:bodyPr/>
          <a:lstStyle>
            <a:lvl1pPr>
              <a:defRPr>
                <a:solidFill>
                  <a:schemeClr val="tx1"/>
                </a:solidFill>
              </a:defRPr>
            </a:lvl1pPr>
          </a:lstStyle>
          <a:p>
            <a:fld id="{A4303EFC-AAD9-4773-AE33-2B0A7AACE360}" type="datetimeFigureOut">
              <a:rPr lang="en-US" smtClean="0"/>
              <a:pPr/>
              <a:t>9/23/2019</a:t>
            </a:fld>
            <a:endParaRPr lang="en-US" dirty="0"/>
          </a:p>
        </p:txBody>
      </p:sp>
      <p:sp>
        <p:nvSpPr>
          <p:cNvPr id="11" name="Footer Placeholder 10"/>
          <p:cNvSpPr>
            <a:spLocks noGrp="1"/>
          </p:cNvSpPr>
          <p:nvPr>
            <p:ph type="ftr" sz="quarter" idx="11"/>
          </p:nvPr>
        </p:nvSpPr>
        <p:spPr>
          <a:xfrm>
            <a:off x="0" y="6492875"/>
            <a:ext cx="2895600" cy="365125"/>
          </a:xfrm>
        </p:spPr>
        <p:txBody>
          <a:bodyPr/>
          <a:lstStyle>
            <a:lvl1pPr algn="l">
              <a:defRPr/>
            </a:lvl1pPr>
          </a:lstStyle>
          <a:p>
            <a:endParaRPr lang="en-US" dirty="0"/>
          </a:p>
        </p:txBody>
      </p:sp>
      <p:sp>
        <p:nvSpPr>
          <p:cNvPr id="12" name="Slide Number Placeholder 11"/>
          <p:cNvSpPr>
            <a:spLocks noGrp="1"/>
          </p:cNvSpPr>
          <p:nvPr>
            <p:ph type="sldNum" sz="quarter" idx="12"/>
          </p:nvPr>
        </p:nvSpPr>
        <p:spPr>
          <a:xfrm>
            <a:off x="5638800" y="6105091"/>
            <a:ext cx="685800" cy="365125"/>
          </a:xfrm>
        </p:spPr>
        <p:txBody>
          <a:bodyPr/>
          <a:lstStyle>
            <a:lvl1pPr>
              <a:defRPr>
                <a:solidFill>
                  <a:schemeClr val="tx1"/>
                </a:solidFill>
              </a:defRPr>
            </a:lvl1pPr>
          </a:lstStyle>
          <a:p>
            <a:fld id="{3E9FAA8D-541E-4C3E-9BBF-A57DDA27DD93}" type="slidenum">
              <a:rPr lang="en-US" smtClean="0"/>
              <a:pPr/>
              <a:t>‹#›</a:t>
            </a:fld>
            <a:endParaRPr lang="en-US" dirty="0"/>
          </a:p>
        </p:txBody>
      </p:sp>
    </p:spTree>
    <p:extLst>
      <p:ext uri="{BB962C8B-B14F-4D97-AF65-F5344CB8AC3E}">
        <p14:creationId xmlns="" xmlns:p14="http://schemas.microsoft.com/office/powerpoint/2010/main" val="339716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6">
                    <a:lumMod val="75000"/>
                  </a:schemeClr>
                </a:solidFill>
                <a:latin typeface="Frutiger 57Cn" panose="020B0500000000000000"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114799"/>
          </a:xfrm>
        </p:spPr>
        <p:txBody>
          <a:bodyPr/>
          <a:lstStyle>
            <a:lvl1pPr>
              <a:defRPr sz="2800">
                <a:solidFill>
                  <a:schemeClr val="tx1"/>
                </a:solidFill>
                <a:latin typeface="Frutiger Light Condensed" panose="020B0406020504020204" pitchFamily="34" charset="0"/>
              </a:defRPr>
            </a:lvl1pPr>
            <a:lvl2pPr>
              <a:defRPr sz="2400">
                <a:solidFill>
                  <a:schemeClr val="tx1">
                    <a:lumMod val="75000"/>
                    <a:lumOff val="25000"/>
                  </a:schemeClr>
                </a:solidFill>
                <a:latin typeface="Frutiger Light Condensed" panose="020B0406020504020204" pitchFamily="34" charset="0"/>
              </a:defRPr>
            </a:lvl2pPr>
            <a:lvl3pPr>
              <a:defRPr sz="2000">
                <a:solidFill>
                  <a:schemeClr val="bg1">
                    <a:lumMod val="50000"/>
                  </a:schemeClr>
                </a:solidFill>
                <a:latin typeface="Frutiger Light Condensed" panose="020B0406020504020204" pitchFamily="34" charset="0"/>
              </a:defRPr>
            </a:lvl3pPr>
            <a:lvl4pPr>
              <a:defRPr sz="1800">
                <a:solidFill>
                  <a:schemeClr val="bg1">
                    <a:lumMod val="75000"/>
                  </a:schemeClr>
                </a:solidFill>
                <a:latin typeface="Frutiger Light Condensed" panose="020B0406020504020204" pitchFamily="34" charset="0"/>
              </a:defRPr>
            </a:lvl4pPr>
            <a:lvl5pPr>
              <a:defRPr sz="1800">
                <a:latin typeface="Frutiger Light Condensed" panose="020B0406020504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600201"/>
            <a:ext cx="4038600" cy="4114799"/>
          </a:xfrm>
        </p:spPr>
        <p:txBody>
          <a:bodyPr/>
          <a:lstStyle>
            <a:lvl1pPr>
              <a:defRPr sz="2800">
                <a:latin typeface="Frutiger Light Condensed" panose="020B0406020504020204" pitchFamily="34" charset="0"/>
              </a:defRPr>
            </a:lvl1pPr>
            <a:lvl2pPr>
              <a:defRPr sz="2400">
                <a:solidFill>
                  <a:schemeClr val="tx1">
                    <a:lumMod val="75000"/>
                    <a:lumOff val="25000"/>
                  </a:schemeClr>
                </a:solidFill>
                <a:latin typeface="Frutiger Light Condensed" panose="020B0406020504020204" pitchFamily="34" charset="0"/>
              </a:defRPr>
            </a:lvl2pPr>
            <a:lvl3pPr>
              <a:defRPr sz="2000">
                <a:solidFill>
                  <a:schemeClr val="tx1">
                    <a:lumMod val="65000"/>
                    <a:lumOff val="35000"/>
                  </a:schemeClr>
                </a:solidFill>
                <a:latin typeface="Frutiger Light Condensed" panose="020B0406020504020204" pitchFamily="34" charset="0"/>
              </a:defRPr>
            </a:lvl3pPr>
            <a:lvl4pPr>
              <a:defRPr sz="1800">
                <a:solidFill>
                  <a:schemeClr val="bg1">
                    <a:lumMod val="65000"/>
                  </a:schemeClr>
                </a:solidFill>
                <a:latin typeface="Frutiger Light Condensed" panose="020B0406020504020204" pitchFamily="34" charset="0"/>
              </a:defRPr>
            </a:lvl4pPr>
            <a:lvl5pPr>
              <a:defRPr sz="1800">
                <a:latin typeface="Frutiger Light Condensed" panose="020B0406020504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6" name="Picture 15" descr="Guideline UAJ R0804-50.jpg"/>
          <p:cNvPicPr>
            <a:picLocks noChangeAspect="1"/>
          </p:cNvPicPr>
          <p:nvPr userDrawn="1"/>
        </p:nvPicPr>
        <p:blipFill rotWithShape="1">
          <a:blip r:embed="rId2"/>
          <a:srcRect t="87475" r="27425" b="1842"/>
          <a:stretch/>
        </p:blipFill>
        <p:spPr>
          <a:xfrm>
            <a:off x="-6927" y="5896722"/>
            <a:ext cx="6636327" cy="732678"/>
          </a:xfrm>
          <a:prstGeom prst="rect">
            <a:avLst/>
          </a:prstGeom>
        </p:spPr>
      </p:pic>
      <p:sp>
        <p:nvSpPr>
          <p:cNvPr id="18" name="Date Placeholder 9"/>
          <p:cNvSpPr>
            <a:spLocks noGrp="1"/>
          </p:cNvSpPr>
          <p:nvPr>
            <p:ph type="dt" sz="half" idx="10"/>
          </p:nvPr>
        </p:nvSpPr>
        <p:spPr>
          <a:xfrm>
            <a:off x="26096" y="6105091"/>
            <a:ext cx="2133600" cy="365125"/>
          </a:xfrm>
        </p:spPr>
        <p:txBody>
          <a:bodyPr/>
          <a:lstStyle>
            <a:lvl1pPr>
              <a:defRPr>
                <a:solidFill>
                  <a:schemeClr val="tx1"/>
                </a:solidFill>
              </a:defRPr>
            </a:lvl1pPr>
          </a:lstStyle>
          <a:p>
            <a:fld id="{A4303EFC-AAD9-4773-AE33-2B0A7AACE360}" type="datetimeFigureOut">
              <a:rPr lang="en-US" smtClean="0"/>
              <a:pPr/>
              <a:t>9/23/2019</a:t>
            </a:fld>
            <a:endParaRPr lang="en-US" dirty="0"/>
          </a:p>
        </p:txBody>
      </p:sp>
      <p:sp>
        <p:nvSpPr>
          <p:cNvPr id="19" name="Footer Placeholder 10"/>
          <p:cNvSpPr>
            <a:spLocks noGrp="1"/>
          </p:cNvSpPr>
          <p:nvPr>
            <p:ph type="ftr" sz="quarter" idx="11"/>
          </p:nvPr>
        </p:nvSpPr>
        <p:spPr>
          <a:xfrm>
            <a:off x="0" y="6492875"/>
            <a:ext cx="2895600" cy="365125"/>
          </a:xfrm>
        </p:spPr>
        <p:txBody>
          <a:bodyPr/>
          <a:lstStyle>
            <a:lvl1pPr algn="l">
              <a:defRPr/>
            </a:lvl1pPr>
          </a:lstStyle>
          <a:p>
            <a:endParaRPr lang="en-US" dirty="0"/>
          </a:p>
        </p:txBody>
      </p:sp>
      <p:sp>
        <p:nvSpPr>
          <p:cNvPr id="20" name="Slide Number Placeholder 11"/>
          <p:cNvSpPr>
            <a:spLocks noGrp="1"/>
          </p:cNvSpPr>
          <p:nvPr>
            <p:ph type="sldNum" sz="quarter" idx="12"/>
          </p:nvPr>
        </p:nvSpPr>
        <p:spPr>
          <a:xfrm>
            <a:off x="5638800" y="6105091"/>
            <a:ext cx="685800" cy="365125"/>
          </a:xfrm>
        </p:spPr>
        <p:txBody>
          <a:bodyPr/>
          <a:lstStyle>
            <a:lvl1pPr>
              <a:defRPr>
                <a:solidFill>
                  <a:schemeClr val="tx1"/>
                </a:solidFill>
              </a:defRPr>
            </a:lvl1pPr>
          </a:lstStyle>
          <a:p>
            <a:fld id="{3E9FAA8D-541E-4C3E-9BBF-A57DDA27DD93}" type="slidenum">
              <a:rPr lang="en-US" smtClean="0"/>
              <a:pPr/>
              <a:t>‹#›</a:t>
            </a:fld>
            <a:endParaRPr lang="en-US" dirty="0"/>
          </a:p>
        </p:txBody>
      </p:sp>
      <p:pic>
        <p:nvPicPr>
          <p:cNvPr id="10" name="Picture 2" descr="Z:\Data Sharing\Logo\Logo low Resolution.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705600" y="5791722"/>
            <a:ext cx="2057400" cy="1028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364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lgn="l">
              <a:defRPr>
                <a:solidFill>
                  <a:schemeClr val="accent6">
                    <a:lumMod val="75000"/>
                  </a:schemeClr>
                </a:solidFill>
                <a:latin typeface="Frutiger 57Cn" panose="020B0500000000000000" pitchFamily="34" charset="0"/>
              </a:defRPr>
            </a:lvl1pPr>
          </a:lstStyle>
          <a:p>
            <a:r>
              <a:rPr lang="en-US" dirty="0"/>
              <a:t>Click to edit Master title style</a:t>
            </a:r>
          </a:p>
        </p:txBody>
      </p:sp>
      <p:pic>
        <p:nvPicPr>
          <p:cNvPr id="16" name="Picture 15" descr="Guideline UAJ R0804-50.jpg"/>
          <p:cNvPicPr>
            <a:picLocks noChangeAspect="1"/>
          </p:cNvPicPr>
          <p:nvPr userDrawn="1"/>
        </p:nvPicPr>
        <p:blipFill rotWithShape="1">
          <a:blip r:embed="rId2"/>
          <a:srcRect t="87475" r="27425" b="1842"/>
          <a:stretch/>
        </p:blipFill>
        <p:spPr>
          <a:xfrm>
            <a:off x="-6927" y="5896722"/>
            <a:ext cx="6636327" cy="732678"/>
          </a:xfrm>
          <a:prstGeom prst="rect">
            <a:avLst/>
          </a:prstGeom>
        </p:spPr>
      </p:pic>
      <p:sp>
        <p:nvSpPr>
          <p:cNvPr id="18" name="Date Placeholder 9"/>
          <p:cNvSpPr>
            <a:spLocks noGrp="1"/>
          </p:cNvSpPr>
          <p:nvPr>
            <p:ph type="dt" sz="half" idx="10"/>
          </p:nvPr>
        </p:nvSpPr>
        <p:spPr>
          <a:xfrm>
            <a:off x="26096" y="6105091"/>
            <a:ext cx="2133600" cy="365125"/>
          </a:xfrm>
        </p:spPr>
        <p:txBody>
          <a:bodyPr/>
          <a:lstStyle>
            <a:lvl1pPr>
              <a:defRPr>
                <a:solidFill>
                  <a:schemeClr val="tx1"/>
                </a:solidFill>
              </a:defRPr>
            </a:lvl1pPr>
          </a:lstStyle>
          <a:p>
            <a:fld id="{A4303EFC-AAD9-4773-AE33-2B0A7AACE360}" type="datetimeFigureOut">
              <a:rPr lang="en-US" smtClean="0"/>
              <a:pPr/>
              <a:t>9/23/2019</a:t>
            </a:fld>
            <a:endParaRPr lang="en-US" dirty="0"/>
          </a:p>
        </p:txBody>
      </p:sp>
      <p:sp>
        <p:nvSpPr>
          <p:cNvPr id="19" name="Footer Placeholder 10"/>
          <p:cNvSpPr>
            <a:spLocks noGrp="1"/>
          </p:cNvSpPr>
          <p:nvPr>
            <p:ph type="ftr" sz="quarter" idx="11"/>
          </p:nvPr>
        </p:nvSpPr>
        <p:spPr>
          <a:xfrm>
            <a:off x="0" y="6492875"/>
            <a:ext cx="2895600" cy="365125"/>
          </a:xfrm>
        </p:spPr>
        <p:txBody>
          <a:bodyPr/>
          <a:lstStyle>
            <a:lvl1pPr algn="l">
              <a:defRPr/>
            </a:lvl1pPr>
          </a:lstStyle>
          <a:p>
            <a:endParaRPr lang="en-US" dirty="0"/>
          </a:p>
        </p:txBody>
      </p:sp>
      <p:sp>
        <p:nvSpPr>
          <p:cNvPr id="20" name="Slide Number Placeholder 11"/>
          <p:cNvSpPr>
            <a:spLocks noGrp="1"/>
          </p:cNvSpPr>
          <p:nvPr>
            <p:ph type="sldNum" sz="quarter" idx="12"/>
          </p:nvPr>
        </p:nvSpPr>
        <p:spPr>
          <a:xfrm>
            <a:off x="5638800" y="6105091"/>
            <a:ext cx="685800" cy="365125"/>
          </a:xfrm>
        </p:spPr>
        <p:txBody>
          <a:bodyPr/>
          <a:lstStyle>
            <a:lvl1pPr>
              <a:defRPr>
                <a:solidFill>
                  <a:schemeClr val="tx1"/>
                </a:solidFill>
              </a:defRPr>
            </a:lvl1pPr>
          </a:lstStyle>
          <a:p>
            <a:fld id="{3E9FAA8D-541E-4C3E-9BBF-A57DDA27DD93}" type="slidenum">
              <a:rPr lang="en-US" smtClean="0"/>
              <a:pPr/>
              <a:t>‹#›</a:t>
            </a:fld>
            <a:endParaRPr lang="en-US" dirty="0"/>
          </a:p>
        </p:txBody>
      </p:sp>
      <p:pic>
        <p:nvPicPr>
          <p:cNvPr id="8" name="Picture 2" descr="Z:\Data Sharing\Logo\Logo low Resolution.jp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705600" y="5791722"/>
            <a:ext cx="2057400" cy="1028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9173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5" name="Picture 2" descr="Z:\Data Sharing\Logo\Logo low Resolution.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705600" y="5791722"/>
            <a:ext cx="20574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Guideline UAJ R0804-50.jpg"/>
          <p:cNvPicPr>
            <a:picLocks noChangeAspect="1"/>
          </p:cNvPicPr>
          <p:nvPr userDrawn="1"/>
        </p:nvPicPr>
        <p:blipFill rotWithShape="1">
          <a:blip r:embed="rId3"/>
          <a:srcRect t="87475" r="27425" b="2582"/>
          <a:stretch/>
        </p:blipFill>
        <p:spPr>
          <a:xfrm>
            <a:off x="-6927" y="5896722"/>
            <a:ext cx="6636327" cy="681878"/>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solidFill>
                  <a:schemeClr val="accent6">
                    <a:lumMod val="75000"/>
                  </a:schemeClr>
                </a:solidFill>
                <a:latin typeface="Frutiger Light Condensed" panose="020B0406020504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746749"/>
          </a:xfrm>
        </p:spPr>
        <p:txBody>
          <a:bodyPr/>
          <a:lstStyle>
            <a:lvl1pPr>
              <a:defRPr sz="3200">
                <a:latin typeface="Frutiger Light Condensed" panose="020B0406020504020204" pitchFamily="34" charset="0"/>
              </a:defRPr>
            </a:lvl1pPr>
            <a:lvl2pPr>
              <a:defRPr sz="2800">
                <a:solidFill>
                  <a:schemeClr val="tx1">
                    <a:lumMod val="75000"/>
                    <a:lumOff val="25000"/>
                  </a:schemeClr>
                </a:solidFill>
                <a:latin typeface="Frutiger Light Condensed" panose="020B0406020504020204" pitchFamily="34" charset="0"/>
              </a:defRPr>
            </a:lvl2pPr>
            <a:lvl3pPr>
              <a:defRPr sz="2400">
                <a:solidFill>
                  <a:schemeClr val="tx1">
                    <a:lumMod val="50000"/>
                    <a:lumOff val="50000"/>
                  </a:schemeClr>
                </a:solidFill>
                <a:latin typeface="Frutiger Light Condensed" panose="020B0406020504020204" pitchFamily="34" charset="0"/>
              </a:defRPr>
            </a:lvl3pPr>
            <a:lvl4pPr>
              <a:defRPr sz="2000">
                <a:solidFill>
                  <a:schemeClr val="bg1">
                    <a:lumMod val="65000"/>
                  </a:schemeClr>
                </a:solidFill>
                <a:latin typeface="Frutiger Light Condensed" panose="020B0406020504020204" pitchFamily="34" charset="0"/>
              </a:defRPr>
            </a:lvl4pPr>
            <a:lvl5pPr>
              <a:defRPr sz="2000">
                <a:latin typeface="Frutiger Light Condensed" panose="020B04060205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57200" y="1435101"/>
            <a:ext cx="3008313" cy="4394199"/>
          </a:xfrm>
        </p:spPr>
        <p:txBody>
          <a:bodyPr/>
          <a:lstStyle>
            <a:lvl1pPr marL="0" indent="0">
              <a:buNone/>
              <a:defRPr sz="1400">
                <a:latin typeface="Frutiger Light Condensed" panose="020B040602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Date Placeholder 9"/>
          <p:cNvSpPr>
            <a:spLocks noGrp="1"/>
          </p:cNvSpPr>
          <p:nvPr>
            <p:ph type="dt" sz="half" idx="10"/>
          </p:nvPr>
        </p:nvSpPr>
        <p:spPr>
          <a:xfrm>
            <a:off x="26096" y="6105091"/>
            <a:ext cx="2133600" cy="365125"/>
          </a:xfrm>
        </p:spPr>
        <p:txBody>
          <a:bodyPr/>
          <a:lstStyle>
            <a:lvl1pPr>
              <a:defRPr>
                <a:solidFill>
                  <a:schemeClr val="tx1"/>
                </a:solidFill>
              </a:defRPr>
            </a:lvl1pPr>
          </a:lstStyle>
          <a:p>
            <a:fld id="{A4303EFC-AAD9-4773-AE33-2B0A7AACE360}" type="datetimeFigureOut">
              <a:rPr lang="en-US" smtClean="0"/>
              <a:pPr/>
              <a:t>9/23/2019</a:t>
            </a:fld>
            <a:endParaRPr lang="en-US" dirty="0"/>
          </a:p>
        </p:txBody>
      </p:sp>
      <p:sp>
        <p:nvSpPr>
          <p:cNvPr id="13" name="Footer Placeholder 10"/>
          <p:cNvSpPr>
            <a:spLocks noGrp="1"/>
          </p:cNvSpPr>
          <p:nvPr>
            <p:ph type="ftr" sz="quarter" idx="11"/>
          </p:nvPr>
        </p:nvSpPr>
        <p:spPr>
          <a:xfrm>
            <a:off x="0" y="6492875"/>
            <a:ext cx="2895600" cy="365125"/>
          </a:xfrm>
        </p:spPr>
        <p:txBody>
          <a:bodyPr/>
          <a:lstStyle>
            <a:lvl1pPr algn="l">
              <a:defRPr/>
            </a:lvl1pPr>
          </a:lstStyle>
          <a:p>
            <a:endParaRPr lang="en-US" dirty="0"/>
          </a:p>
        </p:txBody>
      </p:sp>
      <p:sp>
        <p:nvSpPr>
          <p:cNvPr id="14" name="Slide Number Placeholder 11"/>
          <p:cNvSpPr>
            <a:spLocks noGrp="1"/>
          </p:cNvSpPr>
          <p:nvPr>
            <p:ph type="sldNum" sz="quarter" idx="12"/>
          </p:nvPr>
        </p:nvSpPr>
        <p:spPr>
          <a:xfrm>
            <a:off x="5638800" y="6105091"/>
            <a:ext cx="685800" cy="365125"/>
          </a:xfrm>
        </p:spPr>
        <p:txBody>
          <a:bodyPr/>
          <a:lstStyle>
            <a:lvl1pPr>
              <a:defRPr>
                <a:solidFill>
                  <a:schemeClr val="tx1"/>
                </a:solidFill>
              </a:defRPr>
            </a:lvl1pPr>
          </a:lstStyle>
          <a:p>
            <a:fld id="{3E9FAA8D-541E-4C3E-9BBF-A57DDA27DD93}" type="slidenum">
              <a:rPr lang="en-US" smtClean="0"/>
              <a:pPr/>
              <a:t>‹#›</a:t>
            </a:fld>
            <a:endParaRPr lang="en-US" dirty="0"/>
          </a:p>
        </p:txBody>
      </p:sp>
    </p:spTree>
    <p:extLst>
      <p:ext uri="{BB962C8B-B14F-4D97-AF65-F5344CB8AC3E}">
        <p14:creationId xmlns="" xmlns:p14="http://schemas.microsoft.com/office/powerpoint/2010/main" val="3638247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03EFC-AAD9-4773-AE33-2B0A7AACE360}" type="datetimeFigureOut">
              <a:rPr lang="en-US" smtClean="0"/>
              <a:pPr/>
              <a:t>9/23/2019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FAA8D-541E-4C3E-9BBF-A57DDA27DD93}" type="slidenum">
              <a:rPr lang="en-US" smtClean="0"/>
              <a:pPr/>
              <a:t>‹#›</a:t>
            </a:fld>
            <a:endParaRPr lang="en-US"/>
          </a:p>
        </p:txBody>
      </p:sp>
    </p:spTree>
    <p:extLst>
      <p:ext uri="{BB962C8B-B14F-4D97-AF65-F5344CB8AC3E}">
        <p14:creationId xmlns="" xmlns:p14="http://schemas.microsoft.com/office/powerpoint/2010/main" val="138532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en.wikipedia.org/wiki/Social_model_of_disabilit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d-ID" dirty="0"/>
              <a:t>Pemberdayaan masyarakat sensitif </a:t>
            </a:r>
            <a:r>
              <a:rPr lang="id-ID" dirty="0" err="1"/>
              <a:t>disabilitas</a:t>
            </a:r>
            <a:r>
              <a:rPr lang="id-ID" dirty="0"/>
              <a:t> dalam era revolusi industri 4.0</a:t>
            </a:r>
          </a:p>
        </p:txBody>
      </p:sp>
    </p:spTree>
    <p:extLst>
      <p:ext uri="{BB962C8B-B14F-4D97-AF65-F5344CB8AC3E}">
        <p14:creationId xmlns="" xmlns:p14="http://schemas.microsoft.com/office/powerpoint/2010/main" val="327168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3C33B21F-71D8-8C48-81F0-50F2E4A7800A}"/>
              </a:ext>
            </a:extLst>
          </p:cNvPr>
          <p:cNvPicPr>
            <a:picLocks noGrp="1" noChangeAspect="1"/>
          </p:cNvPicPr>
          <p:nvPr>
            <p:ph idx="1"/>
          </p:nvPr>
        </p:nvPicPr>
        <p:blipFill>
          <a:blip r:embed="rId2"/>
          <a:stretch>
            <a:fillRect/>
          </a:stretch>
        </p:blipFill>
        <p:spPr>
          <a:xfrm>
            <a:off x="304800" y="1295400"/>
            <a:ext cx="3276268" cy="4419600"/>
          </a:xfrm>
          <a:prstGeom prst="rect">
            <a:avLst/>
          </a:prstGeom>
        </p:spPr>
      </p:pic>
      <p:sp>
        <p:nvSpPr>
          <p:cNvPr id="3" name="Title 2">
            <a:extLst>
              <a:ext uri="{FF2B5EF4-FFF2-40B4-BE49-F238E27FC236}">
                <a16:creationId xmlns="" xmlns:a16="http://schemas.microsoft.com/office/drawing/2014/main" id="{8D7D6A7A-2B5D-A242-8EF0-F9B5FBA2E749}"/>
              </a:ext>
            </a:extLst>
          </p:cNvPr>
          <p:cNvSpPr>
            <a:spLocks noGrp="1"/>
          </p:cNvSpPr>
          <p:nvPr>
            <p:ph type="title"/>
          </p:nvPr>
        </p:nvSpPr>
        <p:spPr/>
        <p:txBody>
          <a:bodyPr/>
          <a:lstStyle/>
          <a:p>
            <a:r>
              <a:rPr lang="en-GB" dirty="0"/>
              <a:t>communication</a:t>
            </a:r>
          </a:p>
        </p:txBody>
      </p:sp>
      <p:sp>
        <p:nvSpPr>
          <p:cNvPr id="5" name="TextBox 4">
            <a:extLst>
              <a:ext uri="{FF2B5EF4-FFF2-40B4-BE49-F238E27FC236}">
                <a16:creationId xmlns="" xmlns:a16="http://schemas.microsoft.com/office/drawing/2014/main" id="{777A289C-E47F-1D48-A570-E88FFD3513B4}"/>
              </a:ext>
            </a:extLst>
          </p:cNvPr>
          <p:cNvSpPr txBox="1"/>
          <p:nvPr/>
        </p:nvSpPr>
        <p:spPr>
          <a:xfrm>
            <a:off x="457200" y="5791200"/>
            <a:ext cx="2895600" cy="246221"/>
          </a:xfrm>
          <a:prstGeom prst="rect">
            <a:avLst/>
          </a:prstGeom>
          <a:noFill/>
        </p:spPr>
        <p:txBody>
          <a:bodyPr wrap="square" rtlCol="0">
            <a:spAutoFit/>
          </a:bodyPr>
          <a:lstStyle/>
          <a:p>
            <a:r>
              <a:rPr lang="en-GB" sz="1000" dirty="0"/>
              <a:t>18</a:t>
            </a:r>
            <a:r>
              <a:rPr lang="en-GB" sz="1000" baseline="30000" dirty="0"/>
              <a:t>th</a:t>
            </a:r>
            <a:r>
              <a:rPr lang="en-GB" sz="1000" dirty="0"/>
              <a:t> century drawing of ear trumpets </a:t>
            </a:r>
          </a:p>
        </p:txBody>
      </p:sp>
      <p:pic>
        <p:nvPicPr>
          <p:cNvPr id="6" name="Picture 5">
            <a:extLst>
              <a:ext uri="{FF2B5EF4-FFF2-40B4-BE49-F238E27FC236}">
                <a16:creationId xmlns="" xmlns:a16="http://schemas.microsoft.com/office/drawing/2014/main" id="{116CFE1E-89E7-1843-B0B2-AF47D94FCF12}"/>
              </a:ext>
            </a:extLst>
          </p:cNvPr>
          <p:cNvPicPr>
            <a:picLocks noChangeAspect="1"/>
          </p:cNvPicPr>
          <p:nvPr/>
        </p:nvPicPr>
        <p:blipFill>
          <a:blip r:embed="rId3"/>
          <a:stretch>
            <a:fillRect/>
          </a:stretch>
        </p:blipFill>
        <p:spPr>
          <a:xfrm>
            <a:off x="4343400" y="914400"/>
            <a:ext cx="4267200" cy="4267200"/>
          </a:xfrm>
          <a:prstGeom prst="rect">
            <a:avLst/>
          </a:prstGeom>
        </p:spPr>
      </p:pic>
      <p:sp>
        <p:nvSpPr>
          <p:cNvPr id="7" name="TextBox 6">
            <a:extLst>
              <a:ext uri="{FF2B5EF4-FFF2-40B4-BE49-F238E27FC236}">
                <a16:creationId xmlns="" xmlns:a16="http://schemas.microsoft.com/office/drawing/2014/main" id="{069ADBB4-09DD-5747-ADB6-BABAB0EBC0E7}"/>
              </a:ext>
            </a:extLst>
          </p:cNvPr>
          <p:cNvSpPr txBox="1"/>
          <p:nvPr/>
        </p:nvSpPr>
        <p:spPr>
          <a:xfrm>
            <a:off x="5181600" y="5505194"/>
            <a:ext cx="3429000" cy="553998"/>
          </a:xfrm>
          <a:prstGeom prst="rect">
            <a:avLst/>
          </a:prstGeom>
          <a:noFill/>
        </p:spPr>
        <p:txBody>
          <a:bodyPr wrap="square" rtlCol="0">
            <a:spAutoFit/>
          </a:bodyPr>
          <a:lstStyle/>
          <a:p>
            <a:r>
              <a:rPr lang="en-US" sz="1000" dirty="0"/>
              <a:t>surgically implanted </a:t>
            </a:r>
            <a:r>
              <a:rPr lang="en-US" sz="1000" dirty="0" err="1"/>
              <a:t>neuroprosthetic</a:t>
            </a:r>
            <a:r>
              <a:rPr lang="en-US" sz="1000" dirty="0"/>
              <a:t> device that provides a sense of sound to a person with moderate to profound sensorineural hearing loss.</a:t>
            </a:r>
            <a:endParaRPr lang="en-GB" sz="1000" dirty="0"/>
          </a:p>
        </p:txBody>
      </p:sp>
    </p:spTree>
    <p:extLst>
      <p:ext uri="{BB962C8B-B14F-4D97-AF65-F5344CB8AC3E}">
        <p14:creationId xmlns="" xmlns:p14="http://schemas.microsoft.com/office/powerpoint/2010/main" val="265310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CAA5774-6134-E143-ACED-42BCCD54CA7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 xmlns:a16="http://schemas.microsoft.com/office/drawing/2014/main" id="{2A5EE2AB-D893-924A-A9CC-103007FBF335}"/>
              </a:ext>
            </a:extLst>
          </p:cNvPr>
          <p:cNvPicPr>
            <a:picLocks noGrp="1" noChangeAspect="1"/>
          </p:cNvPicPr>
          <p:nvPr>
            <p:ph sz="half" idx="1"/>
          </p:nvPr>
        </p:nvPicPr>
        <p:blipFill>
          <a:blip r:embed="rId3"/>
          <a:stretch>
            <a:fillRect/>
          </a:stretch>
        </p:blipFill>
        <p:spPr>
          <a:xfrm>
            <a:off x="0" y="1828800"/>
            <a:ext cx="4803394" cy="3200400"/>
          </a:xfrm>
          <a:prstGeom prst="rect">
            <a:avLst/>
          </a:prstGeom>
        </p:spPr>
      </p:pic>
      <p:pic>
        <p:nvPicPr>
          <p:cNvPr id="7" name="Content Placeholder 6">
            <a:extLst>
              <a:ext uri="{FF2B5EF4-FFF2-40B4-BE49-F238E27FC236}">
                <a16:creationId xmlns="" xmlns:a16="http://schemas.microsoft.com/office/drawing/2014/main" id="{DE18506D-43B7-6D41-A3A5-00306E897FBD}"/>
              </a:ext>
            </a:extLst>
          </p:cNvPr>
          <p:cNvPicPr>
            <a:picLocks noGrp="1" noChangeAspect="1"/>
          </p:cNvPicPr>
          <p:nvPr>
            <p:ph sz="half" idx="2"/>
          </p:nvPr>
        </p:nvPicPr>
        <p:blipFill>
          <a:blip r:embed="rId4"/>
          <a:stretch>
            <a:fillRect/>
          </a:stretch>
        </p:blipFill>
        <p:spPr>
          <a:xfrm>
            <a:off x="4648200" y="1752600"/>
            <a:ext cx="4426160" cy="3480990"/>
          </a:xfrm>
          <a:prstGeom prst="rect">
            <a:avLst/>
          </a:prstGeom>
        </p:spPr>
      </p:pic>
    </p:spTree>
    <p:extLst>
      <p:ext uri="{BB962C8B-B14F-4D97-AF65-F5344CB8AC3E}">
        <p14:creationId xmlns="" xmlns:p14="http://schemas.microsoft.com/office/powerpoint/2010/main" val="363166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A27D5C-4EB4-7D44-8855-EA189B41383A}"/>
              </a:ext>
            </a:extLst>
          </p:cNvPr>
          <p:cNvSpPr>
            <a:spLocks noGrp="1"/>
          </p:cNvSpPr>
          <p:nvPr>
            <p:ph type="title"/>
          </p:nvPr>
        </p:nvSpPr>
        <p:spPr/>
        <p:txBody>
          <a:bodyPr/>
          <a:lstStyle/>
          <a:p>
            <a:r>
              <a:rPr lang="en-GB" dirty="0"/>
              <a:t>3 D printing </a:t>
            </a:r>
          </a:p>
        </p:txBody>
      </p:sp>
      <p:pic>
        <p:nvPicPr>
          <p:cNvPr id="5" name="Content Placeholder 4">
            <a:extLst>
              <a:ext uri="{FF2B5EF4-FFF2-40B4-BE49-F238E27FC236}">
                <a16:creationId xmlns="" xmlns:a16="http://schemas.microsoft.com/office/drawing/2014/main" id="{BC5B69CE-2A95-6A46-9218-A519C04FF293}"/>
              </a:ext>
            </a:extLst>
          </p:cNvPr>
          <p:cNvPicPr>
            <a:picLocks noGrp="1" noChangeAspect="1"/>
          </p:cNvPicPr>
          <p:nvPr>
            <p:ph sz="half" idx="1"/>
          </p:nvPr>
        </p:nvPicPr>
        <p:blipFill>
          <a:blip r:embed="rId3" cstate="print"/>
          <a:stretch>
            <a:fillRect/>
          </a:stretch>
        </p:blipFill>
        <p:spPr>
          <a:xfrm>
            <a:off x="76200" y="1676781"/>
            <a:ext cx="4038600" cy="2271712"/>
          </a:xfrm>
          <a:prstGeom prst="rect">
            <a:avLst/>
          </a:prstGeom>
        </p:spPr>
      </p:pic>
      <p:pic>
        <p:nvPicPr>
          <p:cNvPr id="9" name="Content Placeholder 8">
            <a:extLst>
              <a:ext uri="{FF2B5EF4-FFF2-40B4-BE49-F238E27FC236}">
                <a16:creationId xmlns="" xmlns:a16="http://schemas.microsoft.com/office/drawing/2014/main" id="{F691D84B-E960-5E45-8E63-6420BAB947CE}"/>
              </a:ext>
            </a:extLst>
          </p:cNvPr>
          <p:cNvPicPr>
            <a:picLocks noGrp="1" noChangeAspect="1"/>
          </p:cNvPicPr>
          <p:nvPr>
            <p:ph sz="half" idx="2"/>
          </p:nvPr>
        </p:nvPicPr>
        <p:blipFill>
          <a:blip r:embed="rId4"/>
          <a:stretch>
            <a:fillRect/>
          </a:stretch>
        </p:blipFill>
        <p:spPr>
          <a:xfrm>
            <a:off x="4242942" y="3109375"/>
            <a:ext cx="4643599" cy="2910425"/>
          </a:xfrm>
          <a:prstGeom prst="rect">
            <a:avLst/>
          </a:prstGeom>
        </p:spPr>
      </p:pic>
      <p:pic>
        <p:nvPicPr>
          <p:cNvPr id="10" name="Picture 9">
            <a:extLst>
              <a:ext uri="{FF2B5EF4-FFF2-40B4-BE49-F238E27FC236}">
                <a16:creationId xmlns="" xmlns:a16="http://schemas.microsoft.com/office/drawing/2014/main" id="{22C5E00C-5A9F-3641-A0ED-0B0E6EFFA6BC}"/>
              </a:ext>
            </a:extLst>
          </p:cNvPr>
          <p:cNvPicPr>
            <a:picLocks noChangeAspect="1"/>
          </p:cNvPicPr>
          <p:nvPr/>
        </p:nvPicPr>
        <p:blipFill>
          <a:blip r:embed="rId5" cstate="print"/>
          <a:stretch>
            <a:fillRect/>
          </a:stretch>
        </p:blipFill>
        <p:spPr>
          <a:xfrm>
            <a:off x="4319143" y="112925"/>
            <a:ext cx="4495799" cy="2996450"/>
          </a:xfrm>
          <a:prstGeom prst="rect">
            <a:avLst/>
          </a:prstGeom>
        </p:spPr>
      </p:pic>
    </p:spTree>
    <p:extLst>
      <p:ext uri="{BB962C8B-B14F-4D97-AF65-F5344CB8AC3E}">
        <p14:creationId xmlns="" xmlns:p14="http://schemas.microsoft.com/office/powerpoint/2010/main" val="22755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F0016C-A5A7-CB42-A633-2807E6F44C8D}"/>
              </a:ext>
            </a:extLst>
          </p:cNvPr>
          <p:cNvSpPr>
            <a:spLocks noGrp="1"/>
          </p:cNvSpPr>
          <p:nvPr>
            <p:ph idx="1"/>
          </p:nvPr>
        </p:nvSpPr>
        <p:spPr/>
        <p:txBody>
          <a:bodyPr/>
          <a:lstStyle/>
          <a:p>
            <a:r>
              <a:rPr lang="en-GB" dirty="0"/>
              <a:t>This is bringing together digital, physical and biological systems</a:t>
            </a:r>
          </a:p>
          <a:p>
            <a:endParaRPr lang="en-GB" dirty="0"/>
          </a:p>
          <a:p>
            <a:r>
              <a:rPr lang="en-GB" dirty="0"/>
              <a:t>One of the features of the industrial revolution 4.0: it does not change what we are doing, it changes us</a:t>
            </a:r>
          </a:p>
          <a:p>
            <a:endParaRPr lang="en-GB" dirty="0"/>
          </a:p>
        </p:txBody>
      </p:sp>
      <p:sp>
        <p:nvSpPr>
          <p:cNvPr id="3" name="Title 2">
            <a:extLst>
              <a:ext uri="{FF2B5EF4-FFF2-40B4-BE49-F238E27FC236}">
                <a16:creationId xmlns="" xmlns:a16="http://schemas.microsoft.com/office/drawing/2014/main" id="{578A9BAF-407A-9640-BCBC-1CED01D2F156}"/>
              </a:ext>
            </a:extLst>
          </p:cNvPr>
          <p:cNvSpPr>
            <a:spLocks noGrp="1"/>
          </p:cNvSpPr>
          <p:nvPr>
            <p:ph type="title"/>
          </p:nvPr>
        </p:nvSpPr>
        <p:spPr/>
        <p:txBody>
          <a:bodyPr/>
          <a:lstStyle/>
          <a:p>
            <a:r>
              <a:rPr lang="en-GB" dirty="0"/>
              <a:t>4</a:t>
            </a:r>
            <a:r>
              <a:rPr lang="en-GB" baseline="30000" dirty="0"/>
              <a:t>th</a:t>
            </a:r>
            <a:r>
              <a:rPr lang="en-GB" dirty="0"/>
              <a:t> industrial revolution</a:t>
            </a:r>
          </a:p>
        </p:txBody>
      </p:sp>
    </p:spTree>
    <p:extLst>
      <p:ext uri="{BB962C8B-B14F-4D97-AF65-F5344CB8AC3E}">
        <p14:creationId xmlns="" xmlns:p14="http://schemas.microsoft.com/office/powerpoint/2010/main" val="404477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2ABA7FE-6E11-1E4B-AFED-1D5BE62830C4}"/>
              </a:ext>
            </a:extLst>
          </p:cNvPr>
          <p:cNvSpPr>
            <a:spLocks noGrp="1"/>
          </p:cNvSpPr>
          <p:nvPr>
            <p:ph idx="1"/>
          </p:nvPr>
        </p:nvSpPr>
        <p:spPr>
          <a:xfrm>
            <a:off x="304800" y="381000"/>
            <a:ext cx="8382000" cy="5638801"/>
          </a:xfrm>
        </p:spPr>
        <p:txBody>
          <a:bodyPr/>
          <a:lstStyle/>
          <a:p>
            <a:pPr marL="0" indent="0">
              <a:buNone/>
            </a:pPr>
            <a:r>
              <a:rPr lang="en-GB" dirty="0"/>
              <a:t>Technology exists, but</a:t>
            </a:r>
          </a:p>
          <a:p>
            <a:pPr marL="0" indent="0">
              <a:buNone/>
            </a:pPr>
            <a:endParaRPr lang="en-GB" dirty="0"/>
          </a:p>
          <a:p>
            <a:pPr marL="0" indent="0">
              <a:buNone/>
            </a:pPr>
            <a:endParaRPr lang="en-GB" dirty="0"/>
          </a:p>
          <a:p>
            <a:pPr marL="0" indent="0">
              <a:buNone/>
            </a:pPr>
            <a:r>
              <a:rPr lang="en-GB" dirty="0"/>
              <a:t>How to get it to the people and to implement it</a:t>
            </a:r>
          </a:p>
          <a:p>
            <a:pPr marL="0" indent="0">
              <a:buNone/>
            </a:pPr>
            <a:endParaRPr lang="en-GB" dirty="0"/>
          </a:p>
          <a:p>
            <a:pPr marL="0" indent="0">
              <a:buNone/>
            </a:pPr>
            <a:r>
              <a:rPr lang="en-GB" dirty="0"/>
              <a:t>On the scale we need and we can afford</a:t>
            </a:r>
          </a:p>
          <a:p>
            <a:pPr marL="0" indent="0">
              <a:buNone/>
            </a:pPr>
            <a:endParaRPr lang="en-GB" dirty="0"/>
          </a:p>
          <a:p>
            <a:pPr marL="0" indent="0">
              <a:buNone/>
            </a:pPr>
            <a:r>
              <a:rPr lang="en-GB" dirty="0"/>
              <a:t>How to make most of the opportunities</a:t>
            </a:r>
          </a:p>
        </p:txBody>
      </p:sp>
    </p:spTree>
    <p:extLst>
      <p:ext uri="{BB962C8B-B14F-4D97-AF65-F5344CB8AC3E}">
        <p14:creationId xmlns="" xmlns:p14="http://schemas.microsoft.com/office/powerpoint/2010/main" val="26189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2133DBF-0A06-C74E-A2D2-90804EE6A129}"/>
              </a:ext>
            </a:extLst>
          </p:cNvPr>
          <p:cNvSpPr>
            <a:spLocks noGrp="1"/>
          </p:cNvSpPr>
          <p:nvPr>
            <p:ph idx="1"/>
          </p:nvPr>
        </p:nvSpPr>
        <p:spPr/>
        <p:txBody>
          <a:bodyPr/>
          <a:lstStyle/>
          <a:p>
            <a:r>
              <a:rPr lang="en-GB" dirty="0"/>
              <a:t>Technology to improve functions like seeing, hearing, walking, communication</a:t>
            </a:r>
          </a:p>
          <a:p>
            <a:r>
              <a:rPr lang="en-GB" dirty="0"/>
              <a:t>Opportunities for work at home</a:t>
            </a:r>
          </a:p>
          <a:p>
            <a:endParaRPr lang="en-GB" dirty="0"/>
          </a:p>
        </p:txBody>
      </p:sp>
      <p:sp>
        <p:nvSpPr>
          <p:cNvPr id="3" name="Title 2">
            <a:extLst>
              <a:ext uri="{FF2B5EF4-FFF2-40B4-BE49-F238E27FC236}">
                <a16:creationId xmlns="" xmlns:a16="http://schemas.microsoft.com/office/drawing/2014/main" id="{8E5F28E9-B38B-3243-8E9C-2E613B271A99}"/>
              </a:ext>
            </a:extLst>
          </p:cNvPr>
          <p:cNvSpPr>
            <a:spLocks noGrp="1"/>
          </p:cNvSpPr>
          <p:nvPr>
            <p:ph type="title"/>
          </p:nvPr>
        </p:nvSpPr>
        <p:spPr/>
        <p:txBody>
          <a:bodyPr>
            <a:normAutofit fontScale="90000"/>
          </a:bodyPr>
          <a:lstStyle/>
          <a:p>
            <a:r>
              <a:rPr lang="en-GB" dirty="0"/>
              <a:t>Industrial revolution 4.0 and disability</a:t>
            </a:r>
          </a:p>
        </p:txBody>
      </p:sp>
    </p:spTree>
    <p:extLst>
      <p:ext uri="{BB962C8B-B14F-4D97-AF65-F5344CB8AC3E}">
        <p14:creationId xmlns="" xmlns:p14="http://schemas.microsoft.com/office/powerpoint/2010/main" val="55791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06EC396F-B579-4E41-B0DB-CF367E7D657E}"/>
              </a:ext>
            </a:extLst>
          </p:cNvPr>
          <p:cNvPicPr>
            <a:picLocks noGrp="1" noChangeAspect="1"/>
          </p:cNvPicPr>
          <p:nvPr>
            <p:ph idx="1"/>
          </p:nvPr>
        </p:nvPicPr>
        <p:blipFill>
          <a:blip r:embed="rId2"/>
          <a:stretch>
            <a:fillRect/>
          </a:stretch>
        </p:blipFill>
        <p:spPr>
          <a:xfrm>
            <a:off x="133401" y="1219200"/>
            <a:ext cx="9010599" cy="3954063"/>
          </a:xfrm>
          <a:prstGeom prst="rect">
            <a:avLst/>
          </a:prstGeom>
        </p:spPr>
      </p:pic>
      <p:sp>
        <p:nvSpPr>
          <p:cNvPr id="3" name="Title 2">
            <a:extLst>
              <a:ext uri="{FF2B5EF4-FFF2-40B4-BE49-F238E27FC236}">
                <a16:creationId xmlns="" xmlns:a16="http://schemas.microsoft.com/office/drawing/2014/main" id="{0E14157D-A29B-F542-959D-A2F1E8B2466A}"/>
              </a:ext>
            </a:extLst>
          </p:cNvPr>
          <p:cNvSpPr>
            <a:spLocks noGrp="1"/>
          </p:cNvSpPr>
          <p:nvPr>
            <p:ph type="title"/>
          </p:nvPr>
        </p:nvSpPr>
        <p:spPr/>
        <p:txBody>
          <a:bodyPr/>
          <a:lstStyle/>
          <a:p>
            <a:r>
              <a:rPr lang="en-GB" dirty="0"/>
              <a:t>Data</a:t>
            </a:r>
          </a:p>
        </p:txBody>
      </p:sp>
      <p:sp>
        <p:nvSpPr>
          <p:cNvPr id="5" name="TextBox 4">
            <a:extLst>
              <a:ext uri="{FF2B5EF4-FFF2-40B4-BE49-F238E27FC236}">
                <a16:creationId xmlns="" xmlns:a16="http://schemas.microsoft.com/office/drawing/2014/main" id="{85B0408C-02A0-FA42-B6B3-D6081F0F2505}"/>
              </a:ext>
            </a:extLst>
          </p:cNvPr>
          <p:cNvSpPr txBox="1"/>
          <p:nvPr/>
        </p:nvSpPr>
        <p:spPr>
          <a:xfrm>
            <a:off x="838200" y="5867400"/>
            <a:ext cx="2286000" cy="369332"/>
          </a:xfrm>
          <a:prstGeom prst="rect">
            <a:avLst/>
          </a:prstGeom>
          <a:noFill/>
        </p:spPr>
        <p:txBody>
          <a:bodyPr wrap="square" rtlCol="0">
            <a:spAutoFit/>
          </a:bodyPr>
          <a:lstStyle/>
          <a:p>
            <a:r>
              <a:rPr lang="en-GB" dirty="0"/>
              <a:t>Image: CBM</a:t>
            </a:r>
          </a:p>
        </p:txBody>
      </p:sp>
    </p:spTree>
    <p:extLst>
      <p:ext uri="{BB962C8B-B14F-4D97-AF65-F5344CB8AC3E}">
        <p14:creationId xmlns="" xmlns:p14="http://schemas.microsoft.com/office/powerpoint/2010/main" val="98523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494213E7-EBB3-3344-AE1F-11619B34DD9C}"/>
              </a:ext>
            </a:extLst>
          </p:cNvPr>
          <p:cNvSpPr>
            <a:spLocks noGrp="1"/>
          </p:cNvSpPr>
          <p:nvPr>
            <p:ph idx="1"/>
          </p:nvPr>
        </p:nvSpPr>
        <p:spPr/>
        <p:txBody>
          <a:bodyPr>
            <a:normAutofit fontScale="70000" lnSpcReduction="20000"/>
          </a:bodyPr>
          <a:lstStyle/>
          <a:p>
            <a:pPr marL="0" indent="0">
              <a:buNone/>
            </a:pPr>
            <a:r>
              <a:rPr lang="en-US" dirty="0"/>
              <a:t>The CRPD adopts a </a:t>
            </a:r>
            <a:r>
              <a:rPr lang="en-US" dirty="0">
                <a:hlinkClick r:id="rId2" tooltip="Social model of disability"/>
              </a:rPr>
              <a:t>social model of disability</a:t>
            </a:r>
            <a:r>
              <a:rPr lang="en-US" dirty="0"/>
              <a:t>, but does not offer a specific definition. </a:t>
            </a:r>
          </a:p>
          <a:p>
            <a:pPr marL="0" indent="0">
              <a:buNone/>
            </a:pPr>
            <a:r>
              <a:rPr lang="en-US" dirty="0"/>
              <a:t>The Convention's preamble (e) explains that the Convention </a:t>
            </a:r>
            <a:r>
              <a:rPr lang="en-US" dirty="0" err="1"/>
              <a:t>recognises</a:t>
            </a:r>
            <a:r>
              <a:rPr lang="en-US" dirty="0"/>
              <a:t>:</a:t>
            </a:r>
          </a:p>
          <a:p>
            <a:r>
              <a:rPr lang="en-US" dirty="0"/>
              <a:t>...that disability is an evolving concept and that disability results from the interaction between persons with impairments and attitudinal and environmental barriers that hinders their full and effective participation in society on an equal basis with others</a:t>
            </a:r>
          </a:p>
          <a:p>
            <a:endParaRPr lang="en-US" dirty="0"/>
          </a:p>
          <a:p>
            <a:r>
              <a:rPr lang="en-US" dirty="0"/>
              <a:t>Persons with disabilities include those who have long-term physical, mental, intellectual or sensory impairments which in interaction with various barriers may hinder their full and effective participation in society on an equal basis with others.</a:t>
            </a:r>
          </a:p>
          <a:p>
            <a:endParaRPr lang="en-GB" dirty="0"/>
          </a:p>
        </p:txBody>
      </p:sp>
      <p:sp>
        <p:nvSpPr>
          <p:cNvPr id="3" name="Title 2">
            <a:extLst>
              <a:ext uri="{FF2B5EF4-FFF2-40B4-BE49-F238E27FC236}">
                <a16:creationId xmlns="" xmlns:a16="http://schemas.microsoft.com/office/drawing/2014/main" id="{8CA2F6EB-F3BE-B04B-9FDA-4971D1878B99}"/>
              </a:ext>
            </a:extLst>
          </p:cNvPr>
          <p:cNvSpPr>
            <a:spLocks noGrp="1"/>
          </p:cNvSpPr>
          <p:nvPr>
            <p:ph type="title"/>
          </p:nvPr>
        </p:nvSpPr>
        <p:spPr/>
        <p:txBody>
          <a:bodyPr/>
          <a:lstStyle/>
          <a:p>
            <a:r>
              <a:rPr lang="en-GB" dirty="0"/>
              <a:t>Definition of disability</a:t>
            </a:r>
          </a:p>
        </p:txBody>
      </p:sp>
    </p:spTree>
    <p:extLst>
      <p:ext uri="{BB962C8B-B14F-4D97-AF65-F5344CB8AC3E}">
        <p14:creationId xmlns="" xmlns:p14="http://schemas.microsoft.com/office/powerpoint/2010/main" val="3285219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BEDA21A-E4A5-4548-AD9F-8ACDA0DC9DF9}"/>
              </a:ext>
            </a:extLst>
          </p:cNvPr>
          <p:cNvSpPr>
            <a:spLocks noGrp="1"/>
          </p:cNvSpPr>
          <p:nvPr>
            <p:ph idx="1"/>
          </p:nvPr>
        </p:nvSpPr>
        <p:spPr/>
        <p:txBody>
          <a:bodyPr/>
          <a:lstStyle/>
          <a:p>
            <a:r>
              <a:rPr lang="en-GB" dirty="0"/>
              <a:t>Disability inclusion comes from the head and from the heart</a:t>
            </a:r>
          </a:p>
          <a:p>
            <a:endParaRPr lang="en-GB" dirty="0"/>
          </a:p>
          <a:p>
            <a:r>
              <a:rPr lang="en-US" dirty="0"/>
              <a:t>Multiple studies have shown that disability inclusion in the workplace results in higher revenue, net income and profit margins, while the cost of disability exclusion in OECD countries is an estimated 7%.</a:t>
            </a:r>
          </a:p>
          <a:p>
            <a:endParaRPr lang="en-GB" dirty="0"/>
          </a:p>
        </p:txBody>
      </p:sp>
      <p:sp>
        <p:nvSpPr>
          <p:cNvPr id="3" name="Title 2">
            <a:extLst>
              <a:ext uri="{FF2B5EF4-FFF2-40B4-BE49-F238E27FC236}">
                <a16:creationId xmlns="" xmlns:a16="http://schemas.microsoft.com/office/drawing/2014/main" id="{9221145F-8CE5-B14F-9E58-81E59E0AA0DF}"/>
              </a:ext>
            </a:extLst>
          </p:cNvPr>
          <p:cNvSpPr>
            <a:spLocks noGrp="1"/>
          </p:cNvSpPr>
          <p:nvPr>
            <p:ph type="title"/>
          </p:nvPr>
        </p:nvSpPr>
        <p:spPr/>
        <p:txBody>
          <a:bodyPr/>
          <a:lstStyle/>
          <a:p>
            <a:r>
              <a:rPr lang="en-GB" dirty="0"/>
              <a:t>Disability inclusion is good business</a:t>
            </a:r>
          </a:p>
        </p:txBody>
      </p:sp>
    </p:spTree>
    <p:extLst>
      <p:ext uri="{BB962C8B-B14F-4D97-AF65-F5344CB8AC3E}">
        <p14:creationId xmlns="" xmlns:p14="http://schemas.microsoft.com/office/powerpoint/2010/main" val="166100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97B168E-00B9-AF47-910A-A8D409DA51DD}"/>
              </a:ext>
            </a:extLst>
          </p:cNvPr>
          <p:cNvSpPr>
            <a:spLocks noGrp="1"/>
          </p:cNvSpPr>
          <p:nvPr>
            <p:ph type="title"/>
          </p:nvPr>
        </p:nvSpPr>
        <p:spPr/>
        <p:txBody>
          <a:bodyPr/>
          <a:lstStyle/>
          <a:p>
            <a:r>
              <a:rPr lang="en-GB" dirty="0"/>
              <a:t>Disability inclusion in education</a:t>
            </a:r>
          </a:p>
        </p:txBody>
      </p:sp>
      <p:pic>
        <p:nvPicPr>
          <p:cNvPr id="4" name="Content Placeholder 3">
            <a:extLst>
              <a:ext uri="{FF2B5EF4-FFF2-40B4-BE49-F238E27FC236}">
                <a16:creationId xmlns="" xmlns:a16="http://schemas.microsoft.com/office/drawing/2014/main" id="{DF9A0C07-50E6-4241-98F6-5483D5F5F172}"/>
              </a:ext>
            </a:extLst>
          </p:cNvPr>
          <p:cNvPicPr>
            <a:picLocks noGrp="1" noChangeAspect="1"/>
          </p:cNvPicPr>
          <p:nvPr>
            <p:ph sz="half" idx="1"/>
          </p:nvPr>
        </p:nvPicPr>
        <p:blipFill>
          <a:blip r:embed="rId3" cstate="print"/>
          <a:stretch>
            <a:fillRect/>
          </a:stretch>
        </p:blipFill>
        <p:spPr>
          <a:xfrm>
            <a:off x="7282543" y="0"/>
            <a:ext cx="1828800" cy="844475"/>
          </a:xfrm>
          <a:prstGeom prst="rect">
            <a:avLst/>
          </a:prstGeom>
        </p:spPr>
      </p:pic>
      <p:sp>
        <p:nvSpPr>
          <p:cNvPr id="5" name="Content Placeholder 4">
            <a:extLst>
              <a:ext uri="{FF2B5EF4-FFF2-40B4-BE49-F238E27FC236}">
                <a16:creationId xmlns="" xmlns:a16="http://schemas.microsoft.com/office/drawing/2014/main" id="{364C8F11-6F27-ED44-B979-5A4C5179ECEF}"/>
              </a:ext>
            </a:extLst>
          </p:cNvPr>
          <p:cNvSpPr>
            <a:spLocks noGrp="1"/>
          </p:cNvSpPr>
          <p:nvPr>
            <p:ph sz="half" idx="2"/>
          </p:nvPr>
        </p:nvSpPr>
        <p:spPr>
          <a:xfrm>
            <a:off x="457200" y="1600201"/>
            <a:ext cx="8229600" cy="4114799"/>
          </a:xfrm>
        </p:spPr>
        <p:txBody>
          <a:bodyPr/>
          <a:lstStyle/>
          <a:p>
            <a:r>
              <a:rPr lang="en-GB" dirty="0"/>
              <a:t>Number of students with disabilities at your universities</a:t>
            </a:r>
          </a:p>
          <a:p>
            <a:r>
              <a:rPr lang="en-GB" dirty="0"/>
              <a:t>Universal design in education</a:t>
            </a:r>
          </a:p>
          <a:p>
            <a:r>
              <a:rPr lang="en-GB" dirty="0"/>
              <a:t>Accessible website </a:t>
            </a:r>
          </a:p>
          <a:p>
            <a:r>
              <a:rPr lang="en-GB" dirty="0"/>
              <a:t>Information for students with disabilities</a:t>
            </a:r>
          </a:p>
          <a:p>
            <a:endParaRPr lang="en-GB" dirty="0"/>
          </a:p>
        </p:txBody>
      </p:sp>
    </p:spTree>
    <p:extLst>
      <p:ext uri="{BB962C8B-B14F-4D97-AF65-F5344CB8AC3E}">
        <p14:creationId xmlns="" xmlns:p14="http://schemas.microsoft.com/office/powerpoint/2010/main" val="256995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53703D0-8012-294B-9924-ED9F3E420F4C}"/>
              </a:ext>
            </a:extLst>
          </p:cNvPr>
          <p:cNvSpPr>
            <a:spLocks noGrp="1"/>
          </p:cNvSpPr>
          <p:nvPr>
            <p:ph type="title"/>
          </p:nvPr>
        </p:nvSpPr>
        <p:spPr/>
        <p:txBody>
          <a:bodyPr/>
          <a:lstStyle/>
          <a:p>
            <a:r>
              <a:rPr lang="en-GB" dirty="0"/>
              <a:t>Visual impairment</a:t>
            </a:r>
          </a:p>
        </p:txBody>
      </p:sp>
      <p:pic>
        <p:nvPicPr>
          <p:cNvPr id="4" name="Content Placeholder 3">
            <a:extLst>
              <a:ext uri="{FF2B5EF4-FFF2-40B4-BE49-F238E27FC236}">
                <a16:creationId xmlns="" xmlns:a16="http://schemas.microsoft.com/office/drawing/2014/main" id="{6D7D6C01-5CFC-D64D-9CC4-6F7F5CDE2FB2}"/>
              </a:ext>
            </a:extLst>
          </p:cNvPr>
          <p:cNvPicPr>
            <a:picLocks noGrp="1" noChangeAspect="1"/>
          </p:cNvPicPr>
          <p:nvPr>
            <p:ph sz="half" idx="1"/>
          </p:nvPr>
        </p:nvPicPr>
        <p:blipFill>
          <a:blip r:embed="rId2"/>
          <a:stretch>
            <a:fillRect/>
          </a:stretch>
        </p:blipFill>
        <p:spPr>
          <a:xfrm>
            <a:off x="76200" y="381000"/>
            <a:ext cx="8809441" cy="5373500"/>
          </a:xfrm>
          <a:prstGeom prst="rect">
            <a:avLst/>
          </a:prstGeom>
        </p:spPr>
      </p:pic>
      <p:pic>
        <p:nvPicPr>
          <p:cNvPr id="6" name="Content Placeholder 3">
            <a:extLst>
              <a:ext uri="{FF2B5EF4-FFF2-40B4-BE49-F238E27FC236}">
                <a16:creationId xmlns="" xmlns:a16="http://schemas.microsoft.com/office/drawing/2014/main" id="{6FD13A14-936B-9547-A2C9-2DEDEE01697B}"/>
              </a:ext>
            </a:extLst>
          </p:cNvPr>
          <p:cNvPicPr>
            <a:picLocks noGrp="1" noChangeAspect="1"/>
          </p:cNvPicPr>
          <p:nvPr>
            <p:ph sz="half" idx="2"/>
          </p:nvPr>
        </p:nvPicPr>
        <p:blipFill>
          <a:blip r:embed="rId3"/>
          <a:stretch>
            <a:fillRect/>
          </a:stretch>
        </p:blipFill>
        <p:spPr>
          <a:xfrm>
            <a:off x="87351" y="63647"/>
            <a:ext cx="8809441" cy="6801787"/>
          </a:xfrm>
          <a:prstGeom prst="rect">
            <a:avLst/>
          </a:prstGeom>
        </p:spPr>
      </p:pic>
    </p:spTree>
    <p:extLst>
      <p:ext uri="{BB962C8B-B14F-4D97-AF65-F5344CB8AC3E}">
        <p14:creationId xmlns="" xmlns:p14="http://schemas.microsoft.com/office/powerpoint/2010/main" val="18206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1947A606-1D0D-BE4B-B1D0-5729CE46EC10}"/>
              </a:ext>
            </a:extLst>
          </p:cNvPr>
          <p:cNvSpPr>
            <a:spLocks noGrp="1"/>
          </p:cNvSpPr>
          <p:nvPr>
            <p:ph idx="1"/>
          </p:nvPr>
        </p:nvSpPr>
        <p:spPr/>
        <p:txBody>
          <a:bodyPr/>
          <a:lstStyle/>
          <a:p>
            <a:pPr marL="0" indent="0">
              <a:buNone/>
            </a:pPr>
            <a:r>
              <a:rPr lang="en-GB" dirty="0"/>
              <a:t>Exiting opportunities</a:t>
            </a:r>
          </a:p>
          <a:p>
            <a:endParaRPr lang="en-GB" dirty="0"/>
          </a:p>
          <a:p>
            <a:endParaRPr lang="en-GB" dirty="0"/>
          </a:p>
          <a:p>
            <a:pPr marL="0" indent="0">
              <a:buNone/>
            </a:pPr>
            <a:r>
              <a:rPr lang="en-GB" dirty="0"/>
              <a:t>But, how to ensure people with disabilities have equal access to education, jobs, leisure? </a:t>
            </a:r>
          </a:p>
          <a:p>
            <a:pPr marL="0" indent="0">
              <a:buNone/>
            </a:pPr>
            <a:endParaRPr lang="en-GB" dirty="0"/>
          </a:p>
          <a:p>
            <a:pPr marL="0" indent="0">
              <a:buNone/>
            </a:pPr>
            <a:r>
              <a:rPr lang="en-GB" dirty="0"/>
              <a:t>You can be a change-maker!</a:t>
            </a:r>
          </a:p>
        </p:txBody>
      </p:sp>
      <p:sp>
        <p:nvSpPr>
          <p:cNvPr id="5" name="Title 4">
            <a:extLst>
              <a:ext uri="{FF2B5EF4-FFF2-40B4-BE49-F238E27FC236}">
                <a16:creationId xmlns="" xmlns:a16="http://schemas.microsoft.com/office/drawing/2014/main" id="{541B532F-AF0F-A145-9674-21D15D60284A}"/>
              </a:ext>
            </a:extLst>
          </p:cNvPr>
          <p:cNvSpPr>
            <a:spLocks noGrp="1"/>
          </p:cNvSpPr>
          <p:nvPr>
            <p:ph type="title"/>
          </p:nvPr>
        </p:nvSpPr>
        <p:spPr>
          <a:xfrm>
            <a:off x="228600" y="274638"/>
            <a:ext cx="8458200" cy="1143000"/>
          </a:xfrm>
        </p:spPr>
        <p:txBody>
          <a:bodyPr>
            <a:normAutofit fontScale="90000"/>
          </a:bodyPr>
          <a:lstStyle/>
          <a:p>
            <a:r>
              <a:rPr lang="en-GB" dirty="0"/>
              <a:t>Disabled persons and industrial revolution 4.0</a:t>
            </a:r>
          </a:p>
        </p:txBody>
      </p:sp>
    </p:spTree>
    <p:extLst>
      <p:ext uri="{BB962C8B-B14F-4D97-AF65-F5344CB8AC3E}">
        <p14:creationId xmlns="" xmlns:p14="http://schemas.microsoft.com/office/powerpoint/2010/main" val="2376383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09C310D6-B384-3045-9812-25C4CEEE2AB2}"/>
              </a:ext>
            </a:extLst>
          </p:cNvPr>
          <p:cNvPicPr>
            <a:picLocks noGrp="1" noChangeAspect="1"/>
          </p:cNvPicPr>
          <p:nvPr>
            <p:ph idx="1"/>
          </p:nvPr>
        </p:nvPicPr>
        <p:blipFill>
          <a:blip r:embed="rId3"/>
          <a:stretch>
            <a:fillRect/>
          </a:stretch>
        </p:blipFill>
        <p:spPr>
          <a:xfrm>
            <a:off x="457200" y="2034268"/>
            <a:ext cx="8229600" cy="3551464"/>
          </a:xfrm>
          <a:prstGeom prst="rect">
            <a:avLst/>
          </a:prstGeom>
        </p:spPr>
      </p:pic>
      <p:sp>
        <p:nvSpPr>
          <p:cNvPr id="3" name="Title 2">
            <a:extLst>
              <a:ext uri="{FF2B5EF4-FFF2-40B4-BE49-F238E27FC236}">
                <a16:creationId xmlns="" xmlns:a16="http://schemas.microsoft.com/office/drawing/2014/main" id="{E5C68F25-CB3F-3844-82C1-4F097E1AE991}"/>
              </a:ext>
            </a:extLst>
          </p:cNvPr>
          <p:cNvSpPr>
            <a:spLocks noGrp="1"/>
          </p:cNvSpPr>
          <p:nvPr>
            <p:ph type="title"/>
          </p:nvPr>
        </p:nvSpPr>
        <p:spPr/>
        <p:txBody>
          <a:bodyPr/>
          <a:lstStyle/>
          <a:p>
            <a:endParaRPr lang="en-GB" dirty="0"/>
          </a:p>
        </p:txBody>
      </p:sp>
      <p:sp>
        <p:nvSpPr>
          <p:cNvPr id="5" name="TextBox 4">
            <a:extLst>
              <a:ext uri="{FF2B5EF4-FFF2-40B4-BE49-F238E27FC236}">
                <a16:creationId xmlns="" xmlns:a16="http://schemas.microsoft.com/office/drawing/2014/main" id="{85594124-9790-B54C-81CB-2C4F3D351351}"/>
              </a:ext>
            </a:extLst>
          </p:cNvPr>
          <p:cNvSpPr txBox="1"/>
          <p:nvPr/>
        </p:nvSpPr>
        <p:spPr>
          <a:xfrm>
            <a:off x="457200" y="5833030"/>
            <a:ext cx="1965508" cy="369332"/>
          </a:xfrm>
          <a:prstGeom prst="rect">
            <a:avLst/>
          </a:prstGeom>
          <a:noFill/>
        </p:spPr>
        <p:txBody>
          <a:bodyPr wrap="square" rtlCol="0">
            <a:spAutoFit/>
          </a:bodyPr>
          <a:lstStyle/>
          <a:p>
            <a:r>
              <a:rPr lang="en-GB" dirty="0"/>
              <a:t>Image: Reuters</a:t>
            </a:r>
          </a:p>
        </p:txBody>
      </p:sp>
    </p:spTree>
    <p:extLst>
      <p:ext uri="{BB962C8B-B14F-4D97-AF65-F5344CB8AC3E}">
        <p14:creationId xmlns="" xmlns:p14="http://schemas.microsoft.com/office/powerpoint/2010/main" val="339353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2F5BA6-3D76-E647-8F97-FB3ACA078239}"/>
              </a:ext>
            </a:extLst>
          </p:cNvPr>
          <p:cNvSpPr>
            <a:spLocks noGrp="1"/>
          </p:cNvSpPr>
          <p:nvPr>
            <p:ph type="title"/>
          </p:nvPr>
        </p:nvSpPr>
        <p:spPr/>
        <p:txBody>
          <a:bodyPr/>
          <a:lstStyle/>
          <a:p>
            <a:endParaRPr lang="en-GB"/>
          </a:p>
        </p:txBody>
      </p:sp>
      <p:pic>
        <p:nvPicPr>
          <p:cNvPr id="6" name="Content Placeholder 5">
            <a:extLst>
              <a:ext uri="{FF2B5EF4-FFF2-40B4-BE49-F238E27FC236}">
                <a16:creationId xmlns="" xmlns:a16="http://schemas.microsoft.com/office/drawing/2014/main" id="{5846CE0F-DF3E-BA43-A316-15C73EF06518}"/>
              </a:ext>
            </a:extLst>
          </p:cNvPr>
          <p:cNvPicPr>
            <a:picLocks noGrp="1" noChangeAspect="1"/>
          </p:cNvPicPr>
          <p:nvPr>
            <p:ph sz="half" idx="1"/>
          </p:nvPr>
        </p:nvPicPr>
        <p:blipFill>
          <a:blip r:embed="rId2"/>
          <a:stretch>
            <a:fillRect/>
          </a:stretch>
        </p:blipFill>
        <p:spPr>
          <a:xfrm>
            <a:off x="457200" y="152400"/>
            <a:ext cx="8531713" cy="5625560"/>
          </a:xfrm>
          <a:prstGeom prst="rect">
            <a:avLst/>
          </a:prstGeom>
        </p:spPr>
      </p:pic>
      <p:pic>
        <p:nvPicPr>
          <p:cNvPr id="7" name="Content Placeholder 6">
            <a:extLst>
              <a:ext uri="{FF2B5EF4-FFF2-40B4-BE49-F238E27FC236}">
                <a16:creationId xmlns="" xmlns:a16="http://schemas.microsoft.com/office/drawing/2014/main" id="{DDAAE219-86AE-2E4D-9BD0-FB083306558F}"/>
              </a:ext>
            </a:extLst>
          </p:cNvPr>
          <p:cNvPicPr>
            <a:picLocks noGrp="1" noChangeAspect="1"/>
          </p:cNvPicPr>
          <p:nvPr>
            <p:ph sz="half" idx="2"/>
          </p:nvPr>
        </p:nvPicPr>
        <p:blipFill>
          <a:blip r:embed="rId3"/>
          <a:stretch>
            <a:fillRect/>
          </a:stretch>
        </p:blipFill>
        <p:spPr>
          <a:xfrm>
            <a:off x="35559" y="10886"/>
            <a:ext cx="9374994" cy="6238633"/>
          </a:xfrm>
          <a:prstGeom prst="rect">
            <a:avLst/>
          </a:prstGeom>
        </p:spPr>
      </p:pic>
    </p:spTree>
    <p:extLst>
      <p:ext uri="{BB962C8B-B14F-4D97-AF65-F5344CB8AC3E}">
        <p14:creationId xmlns="" xmlns:p14="http://schemas.microsoft.com/office/powerpoint/2010/main" val="38506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B82F10-B42E-3D44-8370-EEFCB8FCDD8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0D559AE8-45B1-E545-9263-88C17BF28CF0}"/>
              </a:ext>
            </a:extLst>
          </p:cNvPr>
          <p:cNvPicPr>
            <a:picLocks noGrp="1" noChangeAspect="1"/>
          </p:cNvPicPr>
          <p:nvPr>
            <p:ph sz="half" idx="1"/>
          </p:nvPr>
        </p:nvPicPr>
        <p:blipFill>
          <a:blip r:embed="rId2"/>
          <a:stretch>
            <a:fillRect/>
          </a:stretch>
        </p:blipFill>
        <p:spPr>
          <a:xfrm>
            <a:off x="762000" y="-228600"/>
            <a:ext cx="7086600" cy="7086600"/>
          </a:xfrm>
          <a:prstGeom prst="rect">
            <a:avLst/>
          </a:prstGeom>
        </p:spPr>
      </p:pic>
      <p:sp>
        <p:nvSpPr>
          <p:cNvPr id="8" name="Content Placeholder 7">
            <a:extLst>
              <a:ext uri="{FF2B5EF4-FFF2-40B4-BE49-F238E27FC236}">
                <a16:creationId xmlns="" xmlns:a16="http://schemas.microsoft.com/office/drawing/2014/main" id="{7122E931-3515-D94B-83E2-EBFD3A5838EA}"/>
              </a:ext>
            </a:extLst>
          </p:cNvPr>
          <p:cNvSpPr>
            <a:spLocks noGrp="1"/>
          </p:cNvSpPr>
          <p:nvPr>
            <p:ph sz="half" idx="2"/>
          </p:nvPr>
        </p:nvSpPr>
        <p:spPr/>
        <p:txBody>
          <a:bodyPr/>
          <a:lstStyle/>
          <a:p>
            <a:endParaRPr lang="en-GB" dirty="0"/>
          </a:p>
        </p:txBody>
      </p:sp>
    </p:spTree>
    <p:extLst>
      <p:ext uri="{BB962C8B-B14F-4D97-AF65-F5344CB8AC3E}">
        <p14:creationId xmlns="" xmlns:p14="http://schemas.microsoft.com/office/powerpoint/2010/main" val="268495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CC7281-C905-E34C-8ED4-F8068298BEC2}"/>
              </a:ext>
            </a:extLst>
          </p:cNvPr>
          <p:cNvSpPr>
            <a:spLocks noGrp="1"/>
          </p:cNvSpPr>
          <p:nvPr>
            <p:ph type="title"/>
          </p:nvPr>
        </p:nvSpPr>
        <p:spPr/>
        <p:txBody>
          <a:bodyPr/>
          <a:lstStyle/>
          <a:p>
            <a:endParaRPr lang="en-GB"/>
          </a:p>
        </p:txBody>
      </p:sp>
      <p:pic>
        <p:nvPicPr>
          <p:cNvPr id="5" name="Content Placeholder 5">
            <a:extLst>
              <a:ext uri="{FF2B5EF4-FFF2-40B4-BE49-F238E27FC236}">
                <a16:creationId xmlns="" xmlns:a16="http://schemas.microsoft.com/office/drawing/2014/main" id="{5F7ABB65-C569-F94B-83EF-54EF3FF0CBE9}"/>
              </a:ext>
            </a:extLst>
          </p:cNvPr>
          <p:cNvPicPr>
            <a:picLocks noGrp="1" noChangeAspect="1"/>
          </p:cNvPicPr>
          <p:nvPr>
            <p:ph sz="half" idx="1"/>
          </p:nvPr>
        </p:nvPicPr>
        <p:blipFill>
          <a:blip r:embed="rId2"/>
          <a:stretch>
            <a:fillRect/>
          </a:stretch>
        </p:blipFill>
        <p:spPr>
          <a:xfrm>
            <a:off x="146081" y="1600201"/>
            <a:ext cx="4197319" cy="3705583"/>
          </a:xfrm>
          <a:prstGeom prst="rect">
            <a:avLst/>
          </a:prstGeom>
        </p:spPr>
      </p:pic>
      <p:sp>
        <p:nvSpPr>
          <p:cNvPr id="8" name="Content Placeholder 7">
            <a:extLst>
              <a:ext uri="{FF2B5EF4-FFF2-40B4-BE49-F238E27FC236}">
                <a16:creationId xmlns="" xmlns:a16="http://schemas.microsoft.com/office/drawing/2014/main" id="{0ACF34DE-6531-1645-8538-1542BDB96D84}"/>
              </a:ext>
            </a:extLst>
          </p:cNvPr>
          <p:cNvSpPr>
            <a:spLocks noGrp="1"/>
          </p:cNvSpPr>
          <p:nvPr>
            <p:ph sz="half" idx="2"/>
          </p:nvPr>
        </p:nvSpPr>
        <p:spPr/>
        <p:txBody>
          <a:bodyPr/>
          <a:lstStyle/>
          <a:p>
            <a:endParaRPr lang="en-GB"/>
          </a:p>
        </p:txBody>
      </p:sp>
      <p:pic>
        <p:nvPicPr>
          <p:cNvPr id="9" name="Picture 8">
            <a:extLst>
              <a:ext uri="{FF2B5EF4-FFF2-40B4-BE49-F238E27FC236}">
                <a16:creationId xmlns="" xmlns:a16="http://schemas.microsoft.com/office/drawing/2014/main" id="{168CDFA6-F2B7-A540-95DB-C4DEB38A5063}"/>
              </a:ext>
            </a:extLst>
          </p:cNvPr>
          <p:cNvPicPr>
            <a:picLocks noChangeAspect="1"/>
          </p:cNvPicPr>
          <p:nvPr/>
        </p:nvPicPr>
        <p:blipFill>
          <a:blip r:embed="rId3"/>
          <a:stretch>
            <a:fillRect/>
          </a:stretch>
        </p:blipFill>
        <p:spPr>
          <a:xfrm>
            <a:off x="4572000" y="1752600"/>
            <a:ext cx="4448757" cy="3189675"/>
          </a:xfrm>
          <a:prstGeom prst="rect">
            <a:avLst/>
          </a:prstGeom>
        </p:spPr>
      </p:pic>
    </p:spTree>
    <p:extLst>
      <p:ext uri="{BB962C8B-B14F-4D97-AF65-F5344CB8AC3E}">
        <p14:creationId xmlns="" xmlns:p14="http://schemas.microsoft.com/office/powerpoint/2010/main" val="138427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EA43D5C-AF81-3D42-80CB-E6F8E9516817}"/>
              </a:ext>
            </a:extLst>
          </p:cNvPr>
          <p:cNvSpPr>
            <a:spLocks noGrp="1"/>
          </p:cNvSpPr>
          <p:nvPr>
            <p:ph type="title"/>
          </p:nvPr>
        </p:nvSpPr>
        <p:spPr/>
        <p:txBody>
          <a:bodyPr>
            <a:normAutofit fontScale="90000"/>
          </a:bodyPr>
          <a:lstStyle/>
          <a:p>
            <a:r>
              <a:rPr lang="en-US" dirty="0"/>
              <a:t>Smart glasses: eSight, NuEyes and Aira</a:t>
            </a:r>
            <a:br>
              <a:rPr lang="en-US" dirty="0"/>
            </a:br>
            <a:endParaRPr lang="en-GB" dirty="0"/>
          </a:p>
        </p:txBody>
      </p:sp>
      <p:sp>
        <p:nvSpPr>
          <p:cNvPr id="5" name="TextBox 4">
            <a:extLst>
              <a:ext uri="{FF2B5EF4-FFF2-40B4-BE49-F238E27FC236}">
                <a16:creationId xmlns="" xmlns:a16="http://schemas.microsoft.com/office/drawing/2014/main" id="{1716DC07-A22E-2E41-989B-522D93FCA379}"/>
              </a:ext>
            </a:extLst>
          </p:cNvPr>
          <p:cNvSpPr txBox="1"/>
          <p:nvPr/>
        </p:nvSpPr>
        <p:spPr>
          <a:xfrm>
            <a:off x="642095" y="6324600"/>
            <a:ext cx="3548905" cy="246221"/>
          </a:xfrm>
          <a:prstGeom prst="rect">
            <a:avLst/>
          </a:prstGeom>
          <a:noFill/>
        </p:spPr>
        <p:txBody>
          <a:bodyPr wrap="square" rtlCol="0">
            <a:spAutoFit/>
          </a:bodyPr>
          <a:lstStyle/>
          <a:p>
            <a:r>
              <a:rPr lang="en-GB" sz="1000" dirty="0"/>
              <a:t>https://</a:t>
            </a:r>
            <a:r>
              <a:rPr lang="en-GB" sz="1000" dirty="0" err="1"/>
              <a:t>esighteyewear.com</a:t>
            </a:r>
            <a:endParaRPr lang="en-GB" sz="1000" dirty="0"/>
          </a:p>
        </p:txBody>
      </p:sp>
      <p:pic>
        <p:nvPicPr>
          <p:cNvPr id="8" name="Content Placeholder 7">
            <a:extLst>
              <a:ext uri="{FF2B5EF4-FFF2-40B4-BE49-F238E27FC236}">
                <a16:creationId xmlns="" xmlns:a16="http://schemas.microsoft.com/office/drawing/2014/main" id="{B7FABD06-B559-4646-AF52-3758244D25F0}"/>
              </a:ext>
            </a:extLst>
          </p:cNvPr>
          <p:cNvPicPr>
            <a:picLocks noGrp="1" noChangeAspect="1"/>
          </p:cNvPicPr>
          <p:nvPr>
            <p:ph idx="1"/>
          </p:nvPr>
        </p:nvPicPr>
        <p:blipFill>
          <a:blip r:embed="rId3"/>
          <a:stretch>
            <a:fillRect/>
          </a:stretch>
        </p:blipFill>
        <p:spPr>
          <a:xfrm>
            <a:off x="642095" y="1219200"/>
            <a:ext cx="7640391" cy="4800600"/>
          </a:xfrm>
          <a:prstGeom prst="rect">
            <a:avLst/>
          </a:prstGeom>
        </p:spPr>
      </p:pic>
    </p:spTree>
    <p:extLst>
      <p:ext uri="{BB962C8B-B14F-4D97-AF65-F5344CB8AC3E}">
        <p14:creationId xmlns="" xmlns:p14="http://schemas.microsoft.com/office/powerpoint/2010/main" val="117265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F8BCDA-26FD-484C-BCBC-988E8E0B3ED1}"/>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 xmlns:a16="http://schemas.microsoft.com/office/drawing/2014/main" id="{36CFD7E4-0993-E048-874F-8FCF5915662C}"/>
              </a:ext>
            </a:extLst>
          </p:cNvPr>
          <p:cNvPicPr>
            <a:picLocks noGrp="1" noChangeAspect="1"/>
          </p:cNvPicPr>
          <p:nvPr>
            <p:ph sz="half" idx="1"/>
          </p:nvPr>
        </p:nvPicPr>
        <p:blipFill>
          <a:blip r:embed="rId2"/>
          <a:stretch>
            <a:fillRect/>
          </a:stretch>
        </p:blipFill>
        <p:spPr>
          <a:xfrm>
            <a:off x="685800" y="698770"/>
            <a:ext cx="7592122" cy="5694092"/>
          </a:xfrm>
          <a:prstGeom prst="rect">
            <a:avLst/>
          </a:prstGeom>
        </p:spPr>
      </p:pic>
      <p:sp>
        <p:nvSpPr>
          <p:cNvPr id="5" name="Rectangle 4">
            <a:extLst>
              <a:ext uri="{FF2B5EF4-FFF2-40B4-BE49-F238E27FC236}">
                <a16:creationId xmlns="" xmlns:a16="http://schemas.microsoft.com/office/drawing/2014/main" id="{A94C8839-13C0-B548-9805-11B1BA86F8F5}"/>
              </a:ext>
            </a:extLst>
          </p:cNvPr>
          <p:cNvSpPr/>
          <p:nvPr/>
        </p:nvSpPr>
        <p:spPr>
          <a:xfrm>
            <a:off x="1371600" y="6392862"/>
            <a:ext cx="4876800" cy="246221"/>
          </a:xfrm>
          <a:prstGeom prst="rect">
            <a:avLst/>
          </a:prstGeom>
        </p:spPr>
        <p:txBody>
          <a:bodyPr wrap="square">
            <a:spAutoFit/>
          </a:bodyPr>
          <a:lstStyle/>
          <a:p>
            <a:r>
              <a:rPr lang="en-GB" sz="1000" dirty="0"/>
              <a:t>https://</a:t>
            </a:r>
            <a:r>
              <a:rPr lang="en-GB" sz="1000" dirty="0" err="1"/>
              <a:t>www.wheelchairnet.org</a:t>
            </a:r>
            <a:r>
              <a:rPr lang="en-GB" sz="1000" dirty="0"/>
              <a:t>/WCN_WCU/</a:t>
            </a:r>
            <a:r>
              <a:rPr lang="en-GB" sz="1000" dirty="0" err="1"/>
              <a:t>SlideLectures</a:t>
            </a:r>
            <a:r>
              <a:rPr lang="en-GB" sz="1000" dirty="0"/>
              <a:t>/</a:t>
            </a:r>
            <a:r>
              <a:rPr lang="en-GB" sz="1000" dirty="0" err="1"/>
              <a:t>Sawatzky</a:t>
            </a:r>
            <a:r>
              <a:rPr lang="en-GB" sz="1000" dirty="0"/>
              <a:t>/</a:t>
            </a:r>
            <a:r>
              <a:rPr lang="en-GB" sz="1000" dirty="0" err="1"/>
              <a:t>WC_history.html</a:t>
            </a:r>
            <a:endParaRPr lang="en-GB" sz="1000" dirty="0"/>
          </a:p>
        </p:txBody>
      </p:sp>
      <p:sp>
        <p:nvSpPr>
          <p:cNvPr id="9" name="Content Placeholder 8">
            <a:extLst>
              <a:ext uri="{FF2B5EF4-FFF2-40B4-BE49-F238E27FC236}">
                <a16:creationId xmlns="" xmlns:a16="http://schemas.microsoft.com/office/drawing/2014/main" id="{7C5A5E37-D50F-994D-A83B-A2386240E603}"/>
              </a:ext>
            </a:extLst>
          </p:cNvPr>
          <p:cNvSpPr>
            <a:spLocks noGrp="1"/>
          </p:cNvSpPr>
          <p:nvPr>
            <p:ph sz="half" idx="2"/>
          </p:nvPr>
        </p:nvSpPr>
        <p:spPr/>
        <p:txBody>
          <a:bodyPr/>
          <a:lstStyle/>
          <a:p>
            <a:endParaRPr lang="en-GB" dirty="0"/>
          </a:p>
        </p:txBody>
      </p:sp>
    </p:spTree>
    <p:extLst>
      <p:ext uri="{BB962C8B-B14F-4D97-AF65-F5344CB8AC3E}">
        <p14:creationId xmlns="" xmlns:p14="http://schemas.microsoft.com/office/powerpoint/2010/main" val="313651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1F37427-B2A3-1946-9815-3E86F37ED9FE}"/>
              </a:ext>
            </a:extLst>
          </p:cNvPr>
          <p:cNvSpPr>
            <a:spLocks noGrp="1"/>
          </p:cNvSpPr>
          <p:nvPr>
            <p:ph type="title"/>
          </p:nvPr>
        </p:nvSpPr>
        <p:spPr/>
        <p:txBody>
          <a:bodyPr/>
          <a:lstStyle/>
          <a:p>
            <a:r>
              <a:rPr lang="en-GB" dirty="0"/>
              <a:t>Mobility</a:t>
            </a:r>
          </a:p>
        </p:txBody>
      </p:sp>
      <p:pic>
        <p:nvPicPr>
          <p:cNvPr id="4" name="Content Placeholder 3">
            <a:extLst>
              <a:ext uri="{FF2B5EF4-FFF2-40B4-BE49-F238E27FC236}">
                <a16:creationId xmlns="" xmlns:a16="http://schemas.microsoft.com/office/drawing/2014/main" id="{DBAB4560-9347-7544-AD2E-9DCB75E2650C}"/>
              </a:ext>
            </a:extLst>
          </p:cNvPr>
          <p:cNvPicPr>
            <a:picLocks noGrp="1" noChangeAspect="1"/>
          </p:cNvPicPr>
          <p:nvPr>
            <p:ph sz="half" idx="1"/>
          </p:nvPr>
        </p:nvPicPr>
        <p:blipFill>
          <a:blip r:embed="rId2"/>
          <a:stretch>
            <a:fillRect/>
          </a:stretch>
        </p:blipFill>
        <p:spPr>
          <a:xfrm>
            <a:off x="76200" y="1257300"/>
            <a:ext cx="4419600" cy="4419600"/>
          </a:xfrm>
          <a:prstGeom prst="rect">
            <a:avLst/>
          </a:prstGeom>
        </p:spPr>
      </p:pic>
      <p:pic>
        <p:nvPicPr>
          <p:cNvPr id="6" name="Content Placeholder 5">
            <a:extLst>
              <a:ext uri="{FF2B5EF4-FFF2-40B4-BE49-F238E27FC236}">
                <a16:creationId xmlns="" xmlns:a16="http://schemas.microsoft.com/office/drawing/2014/main" id="{AD27159B-5315-2D44-9FE2-2B40F069BD90}"/>
              </a:ext>
            </a:extLst>
          </p:cNvPr>
          <p:cNvPicPr>
            <a:picLocks noGrp="1" noChangeAspect="1"/>
          </p:cNvPicPr>
          <p:nvPr>
            <p:ph sz="half" idx="2"/>
          </p:nvPr>
        </p:nvPicPr>
        <p:blipFill>
          <a:blip r:embed="rId3"/>
          <a:stretch>
            <a:fillRect/>
          </a:stretch>
        </p:blipFill>
        <p:spPr>
          <a:xfrm>
            <a:off x="4800600" y="685800"/>
            <a:ext cx="4038600" cy="2103437"/>
          </a:xfrm>
          <a:prstGeom prst="rect">
            <a:avLst/>
          </a:prstGeom>
        </p:spPr>
      </p:pic>
      <p:sp>
        <p:nvSpPr>
          <p:cNvPr id="5" name="Rectangle 4">
            <a:extLst>
              <a:ext uri="{FF2B5EF4-FFF2-40B4-BE49-F238E27FC236}">
                <a16:creationId xmlns="" xmlns:a16="http://schemas.microsoft.com/office/drawing/2014/main" id="{C00BCA01-5D54-3142-8FEC-613499450838}"/>
              </a:ext>
            </a:extLst>
          </p:cNvPr>
          <p:cNvSpPr/>
          <p:nvPr/>
        </p:nvSpPr>
        <p:spPr>
          <a:xfrm>
            <a:off x="914400" y="5791200"/>
            <a:ext cx="2895600" cy="553998"/>
          </a:xfrm>
          <a:prstGeom prst="rect">
            <a:avLst/>
          </a:prstGeom>
        </p:spPr>
        <p:txBody>
          <a:bodyPr wrap="square">
            <a:spAutoFit/>
          </a:bodyPr>
          <a:lstStyle/>
          <a:p>
            <a:r>
              <a:rPr lang="en-GB" sz="1000" dirty="0"/>
              <a:t>https://</a:t>
            </a:r>
            <a:r>
              <a:rPr lang="en-GB" sz="1000" dirty="0" err="1"/>
              <a:t>www.dezeen.com</a:t>
            </a:r>
            <a:r>
              <a:rPr lang="en-GB" sz="1000" dirty="0"/>
              <a:t>/2016/05/03/go-wheelchair-layer-benjamin-hubert-3d-printing-clerkenwell-design-week/</a:t>
            </a:r>
          </a:p>
        </p:txBody>
      </p:sp>
      <p:pic>
        <p:nvPicPr>
          <p:cNvPr id="7" name="Content Placeholder 3">
            <a:extLst>
              <a:ext uri="{FF2B5EF4-FFF2-40B4-BE49-F238E27FC236}">
                <a16:creationId xmlns="" xmlns:a16="http://schemas.microsoft.com/office/drawing/2014/main" id="{99794DED-14A2-5D49-8A59-7AC9A31DE24E}"/>
              </a:ext>
            </a:extLst>
          </p:cNvPr>
          <p:cNvPicPr>
            <a:picLocks noChangeAspect="1"/>
          </p:cNvPicPr>
          <p:nvPr/>
        </p:nvPicPr>
        <p:blipFill>
          <a:blip r:embed="rId4" cstate="print"/>
          <a:stretch>
            <a:fillRect/>
          </a:stretch>
        </p:blipFill>
        <p:spPr>
          <a:xfrm>
            <a:off x="5257800" y="3048000"/>
            <a:ext cx="3048000" cy="3048000"/>
          </a:xfrm>
          <a:prstGeom prst="rect">
            <a:avLst/>
          </a:prstGeom>
        </p:spPr>
      </p:pic>
    </p:spTree>
    <p:extLst>
      <p:ext uri="{BB962C8B-B14F-4D97-AF65-F5344CB8AC3E}">
        <p14:creationId xmlns="" xmlns:p14="http://schemas.microsoft.com/office/powerpoint/2010/main" val="251840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804DD04D-03F2-364E-92E2-31ADA6999724}"/>
              </a:ext>
            </a:extLst>
          </p:cNvPr>
          <p:cNvPicPr>
            <a:picLocks noGrp="1" noChangeAspect="1"/>
          </p:cNvPicPr>
          <p:nvPr>
            <p:ph idx="1"/>
          </p:nvPr>
        </p:nvPicPr>
        <p:blipFill>
          <a:blip r:embed="rId2"/>
          <a:stretch>
            <a:fillRect/>
          </a:stretch>
        </p:blipFill>
        <p:spPr>
          <a:xfrm>
            <a:off x="4495800" y="1417638"/>
            <a:ext cx="4795595" cy="2707191"/>
          </a:xfrm>
          <a:prstGeom prst="rect">
            <a:avLst/>
          </a:prstGeom>
        </p:spPr>
      </p:pic>
      <p:sp>
        <p:nvSpPr>
          <p:cNvPr id="3" name="Title 2">
            <a:extLst>
              <a:ext uri="{FF2B5EF4-FFF2-40B4-BE49-F238E27FC236}">
                <a16:creationId xmlns="" xmlns:a16="http://schemas.microsoft.com/office/drawing/2014/main" id="{6CE93C57-D910-CE47-8C2F-8DA1BD8C04C3}"/>
              </a:ext>
            </a:extLst>
          </p:cNvPr>
          <p:cNvSpPr>
            <a:spLocks noGrp="1"/>
          </p:cNvSpPr>
          <p:nvPr>
            <p:ph type="title"/>
          </p:nvPr>
        </p:nvSpPr>
        <p:spPr/>
        <p:txBody>
          <a:bodyPr/>
          <a:lstStyle/>
          <a:p>
            <a:r>
              <a:rPr lang="en-US" dirty="0"/>
              <a:t>robotic exoskeleton</a:t>
            </a:r>
            <a:endParaRPr lang="en-GB" dirty="0"/>
          </a:p>
        </p:txBody>
      </p:sp>
      <p:sp>
        <p:nvSpPr>
          <p:cNvPr id="5" name="Rectangle 4">
            <a:extLst>
              <a:ext uri="{FF2B5EF4-FFF2-40B4-BE49-F238E27FC236}">
                <a16:creationId xmlns="" xmlns:a16="http://schemas.microsoft.com/office/drawing/2014/main" id="{DA1EE7A7-44E1-2A4D-A916-96ADF0335743}"/>
              </a:ext>
            </a:extLst>
          </p:cNvPr>
          <p:cNvSpPr/>
          <p:nvPr/>
        </p:nvSpPr>
        <p:spPr>
          <a:xfrm>
            <a:off x="381000" y="6457890"/>
            <a:ext cx="5791200" cy="246221"/>
          </a:xfrm>
          <a:prstGeom prst="rect">
            <a:avLst/>
          </a:prstGeom>
        </p:spPr>
        <p:txBody>
          <a:bodyPr wrap="square">
            <a:spAutoFit/>
          </a:bodyPr>
          <a:lstStyle/>
          <a:p>
            <a:r>
              <a:rPr lang="en-GB" sz="1000" dirty="0"/>
              <a:t>https://</a:t>
            </a:r>
            <a:r>
              <a:rPr lang="en-GB" sz="1000" dirty="0" err="1"/>
              <a:t>www.cbsnews.com</a:t>
            </a:r>
            <a:r>
              <a:rPr lang="en-GB" sz="1000" dirty="0"/>
              <a:t>/news/robotic-exoskeletons-helping-paraplegics-walk-again/</a:t>
            </a:r>
          </a:p>
        </p:txBody>
      </p:sp>
      <p:pic>
        <p:nvPicPr>
          <p:cNvPr id="6" name="Picture 5">
            <a:extLst>
              <a:ext uri="{FF2B5EF4-FFF2-40B4-BE49-F238E27FC236}">
                <a16:creationId xmlns="" xmlns:a16="http://schemas.microsoft.com/office/drawing/2014/main" id="{8EB733ED-7A22-444E-BE41-15472504C7F6}"/>
              </a:ext>
            </a:extLst>
          </p:cNvPr>
          <p:cNvPicPr>
            <a:picLocks noChangeAspect="1"/>
          </p:cNvPicPr>
          <p:nvPr/>
        </p:nvPicPr>
        <p:blipFill>
          <a:blip r:embed="rId3"/>
          <a:stretch>
            <a:fillRect/>
          </a:stretch>
        </p:blipFill>
        <p:spPr>
          <a:xfrm>
            <a:off x="228599" y="2514600"/>
            <a:ext cx="4589417" cy="2590800"/>
          </a:xfrm>
          <a:prstGeom prst="rect">
            <a:avLst/>
          </a:prstGeom>
        </p:spPr>
      </p:pic>
    </p:spTree>
    <p:extLst>
      <p:ext uri="{BB962C8B-B14F-4D97-AF65-F5344CB8AC3E}">
        <p14:creationId xmlns="" xmlns:p14="http://schemas.microsoft.com/office/powerpoint/2010/main" val="195048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7500</TotalTime>
  <Words>440</Words>
  <Application>Microsoft Macintosh PowerPoint</Application>
  <PresentationFormat>On-screen Show (4:3)</PresentationFormat>
  <Paragraphs>70</Paragraphs>
  <Slides>21</Slides>
  <Notes>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Pemberdayaan masyarakat sensitif disabilitas dalam era revolusi industri 4.0</vt:lpstr>
      <vt:lpstr>Visual impairment</vt:lpstr>
      <vt:lpstr>Slide 3</vt:lpstr>
      <vt:lpstr>Slide 4</vt:lpstr>
      <vt:lpstr>Slide 5</vt:lpstr>
      <vt:lpstr>Smart glasses: eSight, NuEyes and Aira </vt:lpstr>
      <vt:lpstr>Slide 7</vt:lpstr>
      <vt:lpstr>Mobility</vt:lpstr>
      <vt:lpstr>robotic exoskeleton</vt:lpstr>
      <vt:lpstr>communication</vt:lpstr>
      <vt:lpstr>Slide 11</vt:lpstr>
      <vt:lpstr>3 D printing </vt:lpstr>
      <vt:lpstr>4th industrial revolution</vt:lpstr>
      <vt:lpstr>Slide 14</vt:lpstr>
      <vt:lpstr>Industrial revolution 4.0 and disability</vt:lpstr>
      <vt:lpstr>Data</vt:lpstr>
      <vt:lpstr>Definition of disability</vt:lpstr>
      <vt:lpstr>Disability inclusion is good business</vt:lpstr>
      <vt:lpstr>Disability inclusion in education</vt:lpstr>
      <vt:lpstr>Disabled persons and industrial revolution 4.0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KW-1108</dc:creator>
  <cp:lastModifiedBy>LabKom22</cp:lastModifiedBy>
  <cp:revision>105</cp:revision>
  <cp:lastPrinted>2019-02-15T01:03:47Z</cp:lastPrinted>
  <dcterms:created xsi:type="dcterms:W3CDTF">2016-04-18T10:34:46Z</dcterms:created>
  <dcterms:modified xsi:type="dcterms:W3CDTF">2019-09-23T08:57:51Z</dcterms:modified>
</cp:coreProperties>
</file>