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1" r:id="rId5"/>
    <p:sldId id="270" r:id="rId6"/>
    <p:sldId id="266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64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6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Hasil%20Survey%20Org%20Tu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20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</a:rPr>
              <a:t>Bagaimana bentuk keterlibatan </a:t>
            </a:r>
            <a:r>
              <a:rPr lang="en-US" sz="2000" b="1" i="0" u="none" strike="noStrike" kern="1200" spc="0" baseline="0" dirty="0" err="1">
                <a:solidFill>
                  <a:schemeClr val="accent2">
                    <a:lumMod val="75000"/>
                  </a:schemeClr>
                </a:solidFill>
              </a:rPr>
              <a:t>Orangtua</a:t>
            </a:r>
            <a:r>
              <a:rPr lang="id-ID" sz="20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</a:rPr>
              <a:t> dalam proses studi </a:t>
            </a:r>
            <a:r>
              <a:rPr lang="en-US" sz="2000" b="1" i="0" u="none" strike="noStrike" kern="1200" spc="0" baseline="0" dirty="0" err="1">
                <a:solidFill>
                  <a:schemeClr val="accent2">
                    <a:lumMod val="75000"/>
                  </a:schemeClr>
                </a:solidFill>
              </a:rPr>
              <a:t>Mahasiswa</a:t>
            </a:r>
            <a:r>
              <a:rPr lang="id-ID" sz="20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b="1" i="0" u="none" strike="noStrike" kern="1200" spc="0" baseline="0" dirty="0">
              <a:solidFill>
                <a:schemeClr val="accent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PRESENTASE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20B3-402C-81D9-29381690519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0B3-402C-81D9-29381690519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0B3-402C-81D9-293816905197}"/>
              </c:ext>
            </c:extLst>
          </c:dPt>
          <c:cat>
            <c:strRef>
              <c:f>Sheet1!$A$2:$A$5</c:f>
              <c:strCache>
                <c:ptCount val="3"/>
                <c:pt idx="0">
                  <c:v>Teratur Memantau</c:v>
                </c:pt>
                <c:pt idx="1">
                  <c:v>Bertindak Bila Ada Kesulitan</c:v>
                </c:pt>
                <c:pt idx="2">
                  <c:v>Mempercayakan Penuh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0.42105263157894735</c:v>
                </c:pt>
                <c:pt idx="1">
                  <c:v>0.16118421052631579</c:v>
                </c:pt>
                <c:pt idx="2">
                  <c:v>0.41776315789473684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B3-402C-81D9-29381690519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Teratur Memantau</c:v>
                </c:pt>
                <c:pt idx="1">
                  <c:v>Bertindak Bila Ada Kesulitan</c:v>
                </c:pt>
                <c:pt idx="2">
                  <c:v>Mempercayakan Penuh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0B3-402C-81D9-293816905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9108559"/>
        <c:axId val="1569109519"/>
      </c:barChart>
      <c:catAx>
        <c:axId val="156910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109519"/>
        <c:crosses val="autoZero"/>
        <c:auto val="1"/>
        <c:lblAlgn val="ctr"/>
        <c:lblOffset val="100"/>
        <c:noMultiLvlLbl val="0"/>
      </c:catAx>
      <c:valAx>
        <c:axId val="156910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108559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Grafik Tingkat Kepuasan Orang Tua Wisudawan di FT (N=40)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FT!$Z$42</c:f>
              <c:strCache>
                <c:ptCount val="1"/>
                <c:pt idx="0">
                  <c:v>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FT!$Y$43:$Y$57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FT!$Z$43:$Z$57</c:f>
            </c:numRef>
          </c:val>
          <c:extLst>
            <c:ext xmlns:c16="http://schemas.microsoft.com/office/drawing/2014/chart" uri="{C3380CC4-5D6E-409C-BE32-E72D297353CC}">
              <c16:uniqueId val="{00000000-427E-4947-BD85-3147316ECFA8}"/>
            </c:ext>
          </c:extLst>
        </c:ser>
        <c:ser>
          <c:idx val="1"/>
          <c:order val="1"/>
          <c:tx>
            <c:strRef>
              <c:f>FT!$AA$42</c:f>
              <c:strCache>
                <c:ptCount val="1"/>
                <c:pt idx="0">
                  <c:v>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FT!$Y$43:$Y$57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FT!$AA$43:$AA$57</c:f>
            </c:numRef>
          </c:val>
          <c:extLst>
            <c:ext xmlns:c16="http://schemas.microsoft.com/office/drawing/2014/chart" uri="{C3380CC4-5D6E-409C-BE32-E72D297353CC}">
              <c16:uniqueId val="{00000001-427E-4947-BD85-3147316ECFA8}"/>
            </c:ext>
          </c:extLst>
        </c:ser>
        <c:ser>
          <c:idx val="2"/>
          <c:order val="2"/>
          <c:tx>
            <c:strRef>
              <c:f>FT!$AB$42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FT!$Y$43:$Y$57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FT!$AB$43:$AB$57</c:f>
            </c:numRef>
          </c:val>
          <c:extLst>
            <c:ext xmlns:c16="http://schemas.microsoft.com/office/drawing/2014/chart" uri="{C3380CC4-5D6E-409C-BE32-E72D297353CC}">
              <c16:uniqueId val="{00000002-427E-4947-BD85-3147316ECFA8}"/>
            </c:ext>
          </c:extLst>
        </c:ser>
        <c:ser>
          <c:idx val="3"/>
          <c:order val="3"/>
          <c:tx>
            <c:strRef>
              <c:f>FT!$AC$42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FT!$Y$43:$Y$57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FT!$AC$43:$AC$57</c:f>
            </c:numRef>
          </c:val>
          <c:extLst>
            <c:ext xmlns:c16="http://schemas.microsoft.com/office/drawing/2014/chart" uri="{C3380CC4-5D6E-409C-BE32-E72D297353CC}">
              <c16:uniqueId val="{00000003-427E-4947-BD85-3147316ECFA8}"/>
            </c:ext>
          </c:extLst>
        </c:ser>
        <c:ser>
          <c:idx val="4"/>
          <c:order val="4"/>
          <c:tx>
            <c:strRef>
              <c:f>FT!$AD$42</c:f>
              <c:strCache>
                <c:ptCount val="1"/>
                <c:pt idx="0">
                  <c:v>MTE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FT!$Y$43:$Y$57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FT!$AD$43:$AD$57</c:f>
            </c:numRef>
          </c:val>
          <c:extLst>
            <c:ext xmlns:c16="http://schemas.microsoft.com/office/drawing/2014/chart" uri="{C3380CC4-5D6E-409C-BE32-E72D297353CC}">
              <c16:uniqueId val="{00000004-427E-4947-BD85-3147316ECFA8}"/>
            </c:ext>
          </c:extLst>
        </c:ser>
        <c:ser>
          <c:idx val="5"/>
          <c:order val="5"/>
          <c:tx>
            <c:strRef>
              <c:f>FT!$AE$42</c:f>
              <c:strCache>
                <c:ptCount val="1"/>
                <c:pt idx="0">
                  <c:v>TOTAL FT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76200" dir="18900000" sy="23000" kx="-1200000" algn="bl" rotWithShape="0">
                <a:schemeClr val="accent1">
                  <a:lumMod val="75000"/>
                  <a:alpha val="20000"/>
                </a:scheme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427E-4947-BD85-3147316ECFA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27E-4947-BD85-3147316ECFA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427E-4947-BD85-3147316ECFA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27E-4947-BD85-3147316ECFA8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427E-4947-BD85-3147316ECFA8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27E-4947-BD85-3147316ECFA8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C-427E-4947-BD85-3147316ECFA8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427E-4947-BD85-3147316ECFA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E-427E-4947-BD85-3147316ECFA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427E-4947-BD85-3147316ECFA8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0-427E-4947-BD85-3147316ECFA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427E-4947-BD85-3147316ECFA8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accent1">
                    <a:lumMod val="75000"/>
                    <a:alpha val="20000"/>
                  </a:scheme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2-427E-4947-BD85-3147316ECFA8}"/>
              </c:ext>
            </c:extLst>
          </c:dPt>
          <c:cat>
            <c:strRef>
              <c:f>FT!$Y$43:$Y$57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FT!$AE$43:$AE$57</c:f>
              <c:numCache>
                <c:formatCode>0.00</c:formatCode>
                <c:ptCount val="15"/>
                <c:pt idx="0">
                  <c:v>3.4319999999999999</c:v>
                </c:pt>
                <c:pt idx="1">
                  <c:v>3.37</c:v>
                </c:pt>
                <c:pt idx="2">
                  <c:v>3.4359999999999999</c:v>
                </c:pt>
                <c:pt idx="3">
                  <c:v>3.3119999999999998</c:v>
                </c:pt>
                <c:pt idx="4">
                  <c:v>3.2380000000000004</c:v>
                </c:pt>
                <c:pt idx="5">
                  <c:v>3.4159999999999995</c:v>
                </c:pt>
                <c:pt idx="6">
                  <c:v>3.3119999999999998</c:v>
                </c:pt>
                <c:pt idx="7">
                  <c:v>3.41</c:v>
                </c:pt>
                <c:pt idx="8">
                  <c:v>3.3899999999999997</c:v>
                </c:pt>
                <c:pt idx="9">
                  <c:v>3.4479999999999995</c:v>
                </c:pt>
                <c:pt idx="10">
                  <c:v>3.4039999999999999</c:v>
                </c:pt>
                <c:pt idx="11">
                  <c:v>3.5539999999999998</c:v>
                </c:pt>
                <c:pt idx="12">
                  <c:v>3.4879999999999995</c:v>
                </c:pt>
                <c:pt idx="13">
                  <c:v>3.3379999999999996</c:v>
                </c:pt>
                <c:pt idx="14">
                  <c:v>3.3460000000000001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7E-4947-BD85-3147316EC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439039"/>
        <c:axId val="618459199"/>
      </c:barChart>
      <c:catAx>
        <c:axId val="61843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59199"/>
        <c:crosses val="autoZero"/>
        <c:auto val="1"/>
        <c:lblAlgn val="ctr"/>
        <c:lblOffset val="100"/>
        <c:noMultiLvlLbl val="0"/>
      </c:catAx>
      <c:valAx>
        <c:axId val="61845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390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Grafik Tingkat Kepuasan Orang Tua Wisudawan di FTB (N=22)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FTB!$X$26</c:f>
              <c:strCache>
                <c:ptCount val="1"/>
                <c:pt idx="0">
                  <c:v>BIOTEK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FTB!$W$27:$W$41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FTB!$X$27:$X$41</c:f>
            </c:numRef>
          </c:val>
          <c:extLst>
            <c:ext xmlns:c16="http://schemas.microsoft.com/office/drawing/2014/chart" uri="{C3380CC4-5D6E-409C-BE32-E72D297353CC}">
              <c16:uniqueId val="{00000000-2E16-4069-B5B3-294F58E0993F}"/>
            </c:ext>
          </c:extLst>
        </c:ser>
        <c:ser>
          <c:idx val="1"/>
          <c:order val="1"/>
          <c:tx>
            <c:strRef>
              <c:f>FTB!$Y$26</c:f>
              <c:strCache>
                <c:ptCount val="1"/>
                <c:pt idx="0">
                  <c:v>TEKPANG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FTB!$W$27:$W$41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FTB!$Y$27:$Y$41</c:f>
            </c:numRef>
          </c:val>
          <c:extLst>
            <c:ext xmlns:c16="http://schemas.microsoft.com/office/drawing/2014/chart" uri="{C3380CC4-5D6E-409C-BE32-E72D297353CC}">
              <c16:uniqueId val="{00000001-2E16-4069-B5B3-294F58E0993F}"/>
            </c:ext>
          </c:extLst>
        </c:ser>
        <c:ser>
          <c:idx val="2"/>
          <c:order val="2"/>
          <c:tx>
            <c:strRef>
              <c:f>FTB!$Z$26</c:f>
              <c:strCache>
                <c:ptCount val="1"/>
                <c:pt idx="0">
                  <c:v>TOTAL FTB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schemeClr val="tx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E16-4069-B5B3-294F58E0993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2E16-4069-B5B3-294F58E0993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E16-4069-B5B3-294F58E0993F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2E16-4069-B5B3-294F58E0993F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E16-4069-B5B3-294F58E0993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2E16-4069-B5B3-294F58E0993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E16-4069-B5B3-294F58E0993F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2E16-4069-B5B3-294F58E0993F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E16-4069-B5B3-294F58E0993F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C-2E16-4069-B5B3-294F58E0993F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2E16-4069-B5B3-294F58E0993F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E-2E16-4069-B5B3-294F58E0993F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2E16-4069-B5B3-294F58E0993F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0-2E16-4069-B5B3-294F58E0993F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schemeClr val="tx1"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2E16-4069-B5B3-294F58E0993F}"/>
              </c:ext>
            </c:extLst>
          </c:dPt>
          <c:cat>
            <c:strRef>
              <c:f>FTB!$W$27:$W$41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FTB!$Z$27:$Z$41</c:f>
              <c:numCache>
                <c:formatCode>0.00</c:formatCode>
                <c:ptCount val="15"/>
                <c:pt idx="0">
                  <c:v>3.46</c:v>
                </c:pt>
                <c:pt idx="1">
                  <c:v>3.24</c:v>
                </c:pt>
                <c:pt idx="2">
                  <c:v>3.41</c:v>
                </c:pt>
                <c:pt idx="3">
                  <c:v>3.46</c:v>
                </c:pt>
                <c:pt idx="4">
                  <c:v>3.46</c:v>
                </c:pt>
                <c:pt idx="5">
                  <c:v>3.3650000000000002</c:v>
                </c:pt>
                <c:pt idx="6">
                  <c:v>3.29</c:v>
                </c:pt>
                <c:pt idx="7">
                  <c:v>3.3650000000000002</c:v>
                </c:pt>
                <c:pt idx="8">
                  <c:v>3.2149999999999999</c:v>
                </c:pt>
                <c:pt idx="9">
                  <c:v>3.3650000000000002</c:v>
                </c:pt>
                <c:pt idx="10">
                  <c:v>3.39</c:v>
                </c:pt>
                <c:pt idx="11">
                  <c:v>3.6349999999999998</c:v>
                </c:pt>
                <c:pt idx="12">
                  <c:v>3.4850000000000003</c:v>
                </c:pt>
                <c:pt idx="13">
                  <c:v>3.1950000000000003</c:v>
                </c:pt>
                <c:pt idx="14">
                  <c:v>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6-4069-B5B3-294F58E09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234560"/>
        <c:axId val="1655238880"/>
      </c:barChart>
      <c:catAx>
        <c:axId val="165523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238880"/>
        <c:crosses val="autoZero"/>
        <c:auto val="1"/>
        <c:lblAlgn val="ctr"/>
        <c:lblOffset val="100"/>
        <c:noMultiLvlLbl val="0"/>
      </c:catAx>
      <c:valAx>
        <c:axId val="16552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234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5140101588548E-2"/>
          <c:y val="4.3874497061839983E-2"/>
          <c:w val="0.94351181900053094"/>
          <c:h val="0.797312169458162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Website: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9-41A6-BAAA-91FE266EEDC1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Instagram: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9-41A6-BAAA-91FE266EEDC1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Tiktok: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9-41A6-BAAA-91FE266EEDC1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Youtube: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79-41A6-BAAA-91FE266EEDC1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Facebook: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79-41A6-BAAA-91FE266EEDC1}"/>
            </c:ext>
          </c:extLst>
        </c:ser>
        <c:ser>
          <c:idx val="5"/>
          <c:order val="5"/>
          <c:tx>
            <c:strRef>
              <c:f>Sheet1!$A$6</c:f>
              <c:strCache>
                <c:ptCount val="1"/>
                <c:pt idx="0">
                  <c:v>Twitter: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79-41A6-BAAA-91FE266EEDC1}"/>
            </c:ext>
          </c:extLst>
        </c:ser>
        <c:ser>
          <c:idx val="6"/>
          <c:order val="6"/>
          <c:tx>
            <c:strRef>
              <c:f>Sheet1!$A$7</c:f>
              <c:strCache>
                <c:ptCount val="1"/>
                <c:pt idx="0">
                  <c:v>Kerabat/Keluarga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Sheet1!$B$7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79-41A6-BAAA-91FE266EEDC1}"/>
            </c:ext>
          </c:extLst>
        </c:ser>
        <c:ser>
          <c:idx val="7"/>
          <c:order val="7"/>
          <c:tx>
            <c:strRef>
              <c:f>Sheet1!$A$8</c:f>
              <c:strCache>
                <c:ptCount val="1"/>
                <c:pt idx="0">
                  <c:v>Gereja: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Sheet1!$B$8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79-41A6-BAAA-91FE266EEDC1}"/>
            </c:ext>
          </c:extLst>
        </c:ser>
        <c:ser>
          <c:idx val="8"/>
          <c:order val="8"/>
          <c:tx>
            <c:strRef>
              <c:f>Sheet1!$A$9</c:f>
              <c:strCache>
                <c:ptCount val="1"/>
                <c:pt idx="0">
                  <c:v>Sekolah: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A1B-40FC-9CBC-41DF2C1DF2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Sheet1!$B$9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79-41A6-BAAA-91FE266EEDC1}"/>
            </c:ext>
          </c:extLst>
        </c:ser>
        <c:ser>
          <c:idx val="9"/>
          <c:order val="9"/>
          <c:tx>
            <c:strRef>
              <c:f>Sheet1!$A$10</c:f>
              <c:strCache>
                <c:ptCount val="1"/>
                <c:pt idx="0">
                  <c:v>Lainnya: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Sheet1!$B$10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79-41A6-BAAA-91FE266EEDC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82582239"/>
        <c:axId val="382579839"/>
      </c:barChart>
      <c:catAx>
        <c:axId val="382582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579839"/>
        <c:crosses val="autoZero"/>
        <c:auto val="1"/>
        <c:lblAlgn val="ctr"/>
        <c:lblOffset val="100"/>
        <c:noMultiLvlLbl val="0"/>
      </c:catAx>
      <c:valAx>
        <c:axId val="382579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58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Grafik Tingkat Kepuasan Orang Tua Wisudawan di Universitas (N=304)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'RATA-RATA'!$D$4</c:f>
              <c:strCache>
                <c:ptCount val="1"/>
                <c:pt idx="0">
                  <c:v>UNIV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/>
              <a:lightRig rig="soft" dir="t"/>
            </a:scene3d>
            <a:sp3d prstMaterial="matte"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176F-4634-B435-1314BC1EB12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76F-4634-B435-1314BC1EB124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176F-4634-B435-1314BC1EB12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F7B-4B78-AD87-965D04048FF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76F-4634-B435-1314BC1EB124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8-176F-4634-B435-1314BC1EB124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76F-4634-B435-1314BC1EB12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176F-4634-B435-1314BC1EB12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176F-4634-B435-1314BC1EB124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F7B-4B78-AD87-965D04048FF8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176F-4634-B435-1314BC1EB124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176F-4634-B435-1314BC1EB124}"/>
              </c:ext>
            </c:extLst>
          </c:dPt>
          <c:dPt>
            <c:idx val="14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sof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176F-4634-B435-1314BC1EB124}"/>
              </c:ext>
            </c:extLst>
          </c:dPt>
          <c:cat>
            <c:strRef>
              <c:f>'RATA-RATA'!$C$5:$C$19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'RATA-RATA'!$D$5:$D$19</c:f>
              <c:numCache>
                <c:formatCode>0.00</c:formatCode>
                <c:ptCount val="15"/>
                <c:pt idx="0">
                  <c:v>3.45</c:v>
                </c:pt>
                <c:pt idx="1">
                  <c:v>3.39</c:v>
                </c:pt>
                <c:pt idx="2">
                  <c:v>3.47</c:v>
                </c:pt>
                <c:pt idx="3">
                  <c:v>3.44</c:v>
                </c:pt>
                <c:pt idx="4">
                  <c:v>3.36</c:v>
                </c:pt>
                <c:pt idx="5">
                  <c:v>3.51</c:v>
                </c:pt>
                <c:pt idx="6">
                  <c:v>3.42</c:v>
                </c:pt>
                <c:pt idx="7">
                  <c:v>3.46</c:v>
                </c:pt>
                <c:pt idx="8">
                  <c:v>3.43</c:v>
                </c:pt>
                <c:pt idx="9">
                  <c:v>3.48</c:v>
                </c:pt>
                <c:pt idx="10">
                  <c:v>3.53</c:v>
                </c:pt>
                <c:pt idx="11">
                  <c:v>3.68</c:v>
                </c:pt>
                <c:pt idx="12">
                  <c:v>3.6</c:v>
                </c:pt>
                <c:pt idx="13">
                  <c:v>3.44</c:v>
                </c:pt>
                <c:pt idx="14">
                  <c:v>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7B-4B78-AD87-965D04048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30"/>
        <c:axId val="41564336"/>
        <c:axId val="41565296"/>
      </c:barChart>
      <c:catAx>
        <c:axId val="4156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65296"/>
        <c:crosses val="autoZero"/>
        <c:auto val="1"/>
        <c:lblAlgn val="ctr"/>
        <c:lblOffset val="100"/>
        <c:noMultiLvlLbl val="0"/>
      </c:catAx>
      <c:valAx>
        <c:axId val="4156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64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Grafik Tingkat Kepuasan Orang Tua Wisudawan di FEB (N=73)</a:t>
            </a:r>
          </a:p>
        </c:rich>
      </c:tx>
      <c:layout>
        <c:manualLayout>
          <c:xMode val="edge"/>
          <c:yMode val="edge"/>
          <c:x val="0.21998759031777418"/>
          <c:y val="2.2187745269487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FEB!$W$79:$W$93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FEB!$X$79:$X$93</c:f>
            </c:numRef>
          </c:val>
          <c:extLst>
            <c:ext xmlns:c16="http://schemas.microsoft.com/office/drawing/2014/chart" uri="{C3380CC4-5D6E-409C-BE32-E72D297353CC}">
              <c16:uniqueId val="{00000000-6CDD-4088-A193-F887B5C29BA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FEB!$W$79:$W$93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FEB!$Y$79:$Y$93</c:f>
            </c:numRef>
          </c:val>
          <c:extLst>
            <c:ext xmlns:c16="http://schemas.microsoft.com/office/drawing/2014/chart" uri="{C3380CC4-5D6E-409C-BE32-E72D297353CC}">
              <c16:uniqueId val="{00000001-6CDD-4088-A193-F887B5C29BA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FEB!$W$79:$W$93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FEB!$Z$79:$Z$93</c:f>
            </c:numRef>
          </c:val>
          <c:extLst>
            <c:ext xmlns:c16="http://schemas.microsoft.com/office/drawing/2014/chart" uri="{C3380CC4-5D6E-409C-BE32-E72D297353CC}">
              <c16:uniqueId val="{00000002-6CDD-4088-A193-F887B5C29BA7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FEB!$W$79:$W$93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FEB!$AA$79:$AA$93</c:f>
            </c:numRef>
          </c:val>
          <c:extLst>
            <c:ext xmlns:c16="http://schemas.microsoft.com/office/drawing/2014/chart" uri="{C3380CC4-5D6E-409C-BE32-E72D297353CC}">
              <c16:uniqueId val="{00000003-6CDD-4088-A193-F887B5C29BA7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FEB!$W$79:$W$93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FEB!$AB$79:$AB$93</c:f>
            </c:numRef>
          </c:val>
          <c:extLst>
            <c:ext xmlns:c16="http://schemas.microsoft.com/office/drawing/2014/chart" uri="{C3380CC4-5D6E-409C-BE32-E72D297353CC}">
              <c16:uniqueId val="{00000004-6CDD-4088-A193-F887B5C29BA7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6CDD-4088-A193-F887B5C29B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CDD-4088-A193-F887B5C29BA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CDD-4088-A193-F887B5C29BA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CDD-4088-A193-F887B5C29BA7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6CDD-4088-A193-F887B5C29BA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6CDD-4088-A193-F887B5C29BA7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6CDD-4088-A193-F887B5C29BA7}"/>
              </c:ext>
            </c:extLst>
          </c:dPt>
          <c:dPt>
            <c:idx val="7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6CDD-4088-A193-F887B5C29BA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6CDD-4088-A193-F887B5C29BA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6CDD-4088-A193-F887B5C29BA7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6CDD-4088-A193-F887B5C29BA7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6CDD-4088-A193-F887B5C29BA7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6CDD-4088-A193-F887B5C29BA7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6CDD-4088-A193-F887B5C29BA7}"/>
              </c:ext>
            </c:extLst>
          </c:dPt>
          <c:cat>
            <c:strRef>
              <c:f>FEB!$W$79:$W$93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FEB!$AC$79:$AC$93</c:f>
              <c:numCache>
                <c:formatCode>0.00</c:formatCode>
                <c:ptCount val="15"/>
                <c:pt idx="0">
                  <c:v>3.6459999999999999</c:v>
                </c:pt>
                <c:pt idx="1">
                  <c:v>3.6280000000000001</c:v>
                </c:pt>
                <c:pt idx="2">
                  <c:v>3.6940000000000004</c:v>
                </c:pt>
                <c:pt idx="3">
                  <c:v>3.6079999999999997</c:v>
                </c:pt>
                <c:pt idx="4">
                  <c:v>3.5460000000000003</c:v>
                </c:pt>
                <c:pt idx="5">
                  <c:v>3.6779999999999999</c:v>
                </c:pt>
                <c:pt idx="6">
                  <c:v>3.63</c:v>
                </c:pt>
                <c:pt idx="7">
                  <c:v>3.6640000000000001</c:v>
                </c:pt>
                <c:pt idx="8">
                  <c:v>3.62</c:v>
                </c:pt>
                <c:pt idx="9">
                  <c:v>3.6640000000000001</c:v>
                </c:pt>
                <c:pt idx="10">
                  <c:v>3.726</c:v>
                </c:pt>
                <c:pt idx="11">
                  <c:v>3.75</c:v>
                </c:pt>
                <c:pt idx="12">
                  <c:v>3.72</c:v>
                </c:pt>
                <c:pt idx="13">
                  <c:v>3.6259999999999999</c:v>
                </c:pt>
                <c:pt idx="14">
                  <c:v>3.6159999999999997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6CDD-4088-A193-F887B5C29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375008"/>
        <c:axId val="987860624"/>
      </c:barChart>
      <c:catAx>
        <c:axId val="99037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860624"/>
        <c:crosses val="autoZero"/>
        <c:auto val="1"/>
        <c:lblAlgn val="ctr"/>
        <c:lblOffset val="100"/>
        <c:noMultiLvlLbl val="0"/>
      </c:catAx>
      <c:valAx>
        <c:axId val="98786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375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3">
          <a:lumMod val="40000"/>
          <a:lumOff val="60000"/>
        </a:schemeClr>
      </a:solidFill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 err="1">
                <a:solidFill>
                  <a:prstClr val="black"/>
                </a:solidFill>
              </a:rPr>
              <a:t>Grafik</a:t>
            </a:r>
            <a:r>
              <a:rPr lang="en-US" sz="1600" b="1" i="0" u="none" strike="noStrike" kern="1200" spc="0" baseline="0" dirty="0">
                <a:solidFill>
                  <a:prstClr val="black"/>
                </a:solidFill>
              </a:rPr>
              <a:t> Tingkat </a:t>
            </a:r>
            <a:r>
              <a:rPr lang="en-US" sz="1600" b="1" i="0" u="none" strike="noStrike" kern="1200" spc="0" baseline="0" dirty="0" err="1">
                <a:solidFill>
                  <a:prstClr val="black"/>
                </a:solidFill>
              </a:rPr>
              <a:t>Kepuasan</a:t>
            </a:r>
            <a:r>
              <a:rPr lang="en-US" sz="1600" b="1" i="0" u="none" strike="noStrike" kern="1200" spc="0" baseline="0" dirty="0">
                <a:solidFill>
                  <a:prstClr val="black"/>
                </a:solidFill>
              </a:rPr>
              <a:t> Orang </a:t>
            </a:r>
            <a:r>
              <a:rPr lang="en-US" sz="1600" b="1" i="0" u="none" strike="noStrike" kern="1200" spc="0" baseline="0" dirty="0" err="1">
                <a:solidFill>
                  <a:prstClr val="black"/>
                </a:solidFill>
              </a:rPr>
              <a:t>Tua</a:t>
            </a:r>
            <a:r>
              <a:rPr lang="en-US" sz="1600" b="1" i="0" u="none" strike="noStrike" kern="1200" spc="0" baseline="0" dirty="0">
                <a:solidFill>
                  <a:prstClr val="black"/>
                </a:solidFill>
              </a:rPr>
              <a:t> </a:t>
            </a:r>
            <a:r>
              <a:rPr lang="en-US" sz="1600" b="1" i="0" u="none" strike="noStrike" kern="1200" spc="0" baseline="0" dirty="0" err="1">
                <a:solidFill>
                  <a:prstClr val="black"/>
                </a:solidFill>
              </a:rPr>
              <a:t>Wisudawan</a:t>
            </a:r>
            <a:r>
              <a:rPr lang="en-US" sz="1600" b="1" i="0" u="none" strike="noStrike" kern="1200" spc="0" baseline="0" dirty="0">
                <a:solidFill>
                  <a:prstClr val="black"/>
                </a:solidFill>
              </a:rPr>
              <a:t> di FH (N=42)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FH!$W$41</c:f>
              <c:strCache>
                <c:ptCount val="1"/>
                <c:pt idx="0">
                  <c:v>TOTAL FH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19C-4F7F-B282-7CE0E484632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19C-4F7F-B282-7CE0E484632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19C-4F7F-B282-7CE0E4846327}"/>
              </c:ext>
            </c:extLst>
          </c:dPt>
          <c:dPt>
            <c:idx val="3"/>
            <c:invertIfNegative val="0"/>
            <c:bubble3D val="0"/>
            <c:spPr>
              <a:solidFill>
                <a:srgbClr val="FF311B"/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19C-4F7F-B282-7CE0E4846327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E19C-4F7F-B282-7CE0E484632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E19C-4F7F-B282-7CE0E4846327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E19C-4F7F-B282-7CE0E4846327}"/>
              </c:ext>
            </c:extLst>
          </c:dPt>
          <c:dPt>
            <c:idx val="8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E19C-4F7F-B282-7CE0E4846327}"/>
              </c:ext>
            </c:extLst>
          </c:dPt>
          <c:dPt>
            <c:idx val="9"/>
            <c:invertIfNegative val="0"/>
            <c:bubble3D val="0"/>
            <c:spPr>
              <a:solidFill>
                <a:srgbClr val="FF311B"/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E19C-4F7F-B282-7CE0E4846327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E19C-4F7F-B282-7CE0E484632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E19C-4F7F-B282-7CE0E484632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E19C-4F7F-B282-7CE0E4846327}"/>
              </c:ext>
            </c:extLst>
          </c:dPt>
          <c:dPt>
            <c:idx val="14"/>
            <c:invertIfNegative val="0"/>
            <c:bubble3D val="0"/>
            <c:spPr>
              <a:solidFill>
                <a:srgbClr val="FF311B"/>
              </a:solidFill>
              <a:ln>
                <a:noFill/>
              </a:ln>
              <a:effectLst>
                <a:glow rad="63500">
                  <a:schemeClr val="bg1">
                    <a:lumMod val="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E19C-4F7F-B282-7CE0E4846327}"/>
              </c:ext>
            </c:extLst>
          </c:dPt>
          <c:cat>
            <c:strRef>
              <c:f>FH!$T$42:$T$56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FH!$W$42:$W$56</c:f>
              <c:numCache>
                <c:formatCode>0.00</c:formatCode>
                <c:ptCount val="15"/>
                <c:pt idx="0">
                  <c:v>3.3149999999999999</c:v>
                </c:pt>
                <c:pt idx="1">
                  <c:v>3.2750000000000004</c:v>
                </c:pt>
                <c:pt idx="2">
                  <c:v>3.29</c:v>
                </c:pt>
                <c:pt idx="3">
                  <c:v>3.3449999999999998</c:v>
                </c:pt>
                <c:pt idx="4">
                  <c:v>3.23</c:v>
                </c:pt>
                <c:pt idx="5">
                  <c:v>3.395</c:v>
                </c:pt>
                <c:pt idx="6">
                  <c:v>3.3250000000000002</c:v>
                </c:pt>
                <c:pt idx="7">
                  <c:v>3.395</c:v>
                </c:pt>
                <c:pt idx="8">
                  <c:v>3.4400000000000004</c:v>
                </c:pt>
                <c:pt idx="9">
                  <c:v>3.47</c:v>
                </c:pt>
                <c:pt idx="10">
                  <c:v>3.4849999999999999</c:v>
                </c:pt>
                <c:pt idx="11">
                  <c:v>3.5599999999999996</c:v>
                </c:pt>
                <c:pt idx="12">
                  <c:v>3.5</c:v>
                </c:pt>
                <c:pt idx="13">
                  <c:v>3.2450000000000001</c:v>
                </c:pt>
                <c:pt idx="14">
                  <c:v>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19C-4F7F-B282-7CE0E4846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907152"/>
        <c:axId val="1256911472"/>
      </c:barChart>
      <c:catAx>
        <c:axId val="125690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911472"/>
        <c:crosses val="autoZero"/>
        <c:auto val="1"/>
        <c:lblAlgn val="ctr"/>
        <c:lblOffset val="100"/>
        <c:noMultiLvlLbl val="0"/>
      </c:catAx>
      <c:valAx>
        <c:axId val="125691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907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Grafik</a:t>
            </a:r>
            <a:r>
              <a:rPr lang="en-US" sz="1600" dirty="0"/>
              <a:t> Tingkat </a:t>
            </a:r>
            <a:r>
              <a:rPr lang="en-US" sz="1600" dirty="0" err="1"/>
              <a:t>Kepuasan</a:t>
            </a:r>
            <a:r>
              <a:rPr lang="en-US" sz="1600" dirty="0"/>
              <a:t> Orang Tua </a:t>
            </a:r>
            <a:r>
              <a:rPr lang="en-US" sz="1600" dirty="0" err="1"/>
              <a:t>Wisudawan</a:t>
            </a:r>
            <a:r>
              <a:rPr lang="en-US" sz="1600" dirty="0"/>
              <a:t> di FIABIKOM (N=23)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FIABIKOM!$V$26</c:f>
              <c:strCache>
                <c:ptCount val="1"/>
                <c:pt idx="0">
                  <c:v>ILKOM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FIABIKOM!$U$27:$U$41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FIABIKOM!$V$27:$V$41</c:f>
            </c:numRef>
          </c:val>
          <c:extLst>
            <c:ext xmlns:c16="http://schemas.microsoft.com/office/drawing/2014/chart" uri="{C3380CC4-5D6E-409C-BE32-E72D297353CC}">
              <c16:uniqueId val="{00000000-91F2-46A4-9327-6AEF78E78422}"/>
            </c:ext>
          </c:extLst>
        </c:ser>
        <c:ser>
          <c:idx val="1"/>
          <c:order val="1"/>
          <c:tx>
            <c:strRef>
              <c:f>FIABIKOM!$W$26</c:f>
              <c:strCache>
                <c:ptCount val="1"/>
                <c:pt idx="0">
                  <c:v>ABI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FIABIKOM!$U$27:$U$41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FIABIKOM!$W$27:$W$41</c:f>
            </c:numRef>
          </c:val>
          <c:extLst>
            <c:ext xmlns:c16="http://schemas.microsoft.com/office/drawing/2014/chart" uri="{C3380CC4-5D6E-409C-BE32-E72D297353CC}">
              <c16:uniqueId val="{00000001-91F2-46A4-9327-6AEF78E78422}"/>
            </c:ext>
          </c:extLst>
        </c:ser>
        <c:ser>
          <c:idx val="2"/>
          <c:order val="2"/>
          <c:tx>
            <c:strRef>
              <c:f>FIABIKOM!$X$26</c:f>
              <c:strCache>
                <c:ptCount val="1"/>
                <c:pt idx="0">
                  <c:v>MAB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FIABIKOM!$U$27:$U$41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FIABIKOM!$X$27:$X$41</c:f>
            </c:numRef>
          </c:val>
          <c:extLst>
            <c:ext xmlns:c16="http://schemas.microsoft.com/office/drawing/2014/chart" uri="{C3380CC4-5D6E-409C-BE32-E72D297353CC}">
              <c16:uniqueId val="{00000002-91F2-46A4-9327-6AEF78E78422}"/>
            </c:ext>
          </c:extLst>
        </c:ser>
        <c:ser>
          <c:idx val="3"/>
          <c:order val="3"/>
          <c:tx>
            <c:strRef>
              <c:f>FIABIKOM!$Y$26</c:f>
              <c:strCache>
                <c:ptCount val="1"/>
                <c:pt idx="0">
                  <c:v>TOTAL FIA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63500" dist="50800" dir="1200000">
                <a:prstClr val="black">
                  <a:alpha val="50000"/>
                </a:prstClr>
              </a:innerShdw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D-91F2-46A4-9327-6AEF78E7842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E-91F2-46A4-9327-6AEF78E7842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F-91F2-46A4-9327-6AEF78E7842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C-91F2-46A4-9327-6AEF78E78422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B-91F2-46A4-9327-6AEF78E7842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A-91F2-46A4-9327-6AEF78E78422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9-91F2-46A4-9327-6AEF78E7842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8-91F2-46A4-9327-6AEF78E78422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91F2-46A4-9327-6AEF78E78422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6-91F2-46A4-9327-6AEF78E78422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91F2-46A4-9327-6AEF78E78422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200000">
                  <a:prstClr val="black">
                    <a:alpha val="50000"/>
                  </a:prstClr>
                </a:inn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4-91F2-46A4-9327-6AEF78E78422}"/>
              </c:ext>
            </c:extLst>
          </c:dPt>
          <c:cat>
            <c:strRef>
              <c:f>FIABIKOM!$U$27:$U$41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FIABIKOM!$Y$27:$Y$41</c:f>
              <c:numCache>
                <c:formatCode>0.00</c:formatCode>
                <c:ptCount val="15"/>
                <c:pt idx="0">
                  <c:v>3.2633333333333332</c:v>
                </c:pt>
                <c:pt idx="1">
                  <c:v>3.2633333333333332</c:v>
                </c:pt>
                <c:pt idx="2">
                  <c:v>3.4433333333333334</c:v>
                </c:pt>
                <c:pt idx="3">
                  <c:v>3.31</c:v>
                </c:pt>
                <c:pt idx="4">
                  <c:v>3.2633333333333332</c:v>
                </c:pt>
                <c:pt idx="5">
                  <c:v>3.5233333333333334</c:v>
                </c:pt>
                <c:pt idx="6">
                  <c:v>3.2633333333333332</c:v>
                </c:pt>
                <c:pt idx="7">
                  <c:v>3.4766666666666666</c:v>
                </c:pt>
                <c:pt idx="8">
                  <c:v>3.6266666666666669</c:v>
                </c:pt>
                <c:pt idx="9">
                  <c:v>3.2133333333333334</c:v>
                </c:pt>
                <c:pt idx="10">
                  <c:v>3.3566666666666669</c:v>
                </c:pt>
                <c:pt idx="11">
                  <c:v>3.8166666666666664</c:v>
                </c:pt>
                <c:pt idx="12">
                  <c:v>3.5700000000000003</c:v>
                </c:pt>
                <c:pt idx="13">
                  <c:v>3.4466666666666668</c:v>
                </c:pt>
                <c:pt idx="14">
                  <c:v>3.6766666666666663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F2-46A4-9327-6AEF78E78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946736"/>
        <c:axId val="1474929456"/>
      </c:barChart>
      <c:catAx>
        <c:axId val="147494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929456"/>
        <c:crosses val="autoZero"/>
        <c:auto val="1"/>
        <c:lblAlgn val="ctr"/>
        <c:lblOffset val="100"/>
        <c:noMultiLvlLbl val="0"/>
      </c:catAx>
      <c:valAx>
        <c:axId val="14749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946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Grafik Tingkat Kepuasan Orang Tua Wisudawan di FKIK (N=22)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FKIK!$X$26</c:f>
              <c:strCache>
                <c:ptCount val="1"/>
                <c:pt idx="0">
                  <c:v>FARMASI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FKIK!$W$27:$W$41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FKIK!$X$27:$X$41</c:f>
            </c:numRef>
          </c:val>
          <c:extLst>
            <c:ext xmlns:c16="http://schemas.microsoft.com/office/drawing/2014/chart" uri="{C3380CC4-5D6E-409C-BE32-E72D297353CC}">
              <c16:uniqueId val="{00000000-6ED8-4178-AB42-9DD9A535287C}"/>
            </c:ext>
          </c:extLst>
        </c:ser>
        <c:ser>
          <c:idx val="1"/>
          <c:order val="1"/>
          <c:tx>
            <c:strRef>
              <c:f>FKIK!$Y$26</c:f>
              <c:strCache>
                <c:ptCount val="1"/>
                <c:pt idx="0">
                  <c:v>KEDOKTERAN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FKIK!$W$27:$W$41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FKIK!$Y$27:$Y$41</c:f>
            </c:numRef>
          </c:val>
          <c:extLst>
            <c:ext xmlns:c16="http://schemas.microsoft.com/office/drawing/2014/chart" uri="{C3380CC4-5D6E-409C-BE32-E72D297353CC}">
              <c16:uniqueId val="{00000001-6ED8-4178-AB42-9DD9A535287C}"/>
            </c:ext>
          </c:extLst>
        </c:ser>
        <c:ser>
          <c:idx val="2"/>
          <c:order val="2"/>
          <c:tx>
            <c:strRef>
              <c:f>FKIK!$Z$26</c:f>
              <c:strCache>
                <c:ptCount val="1"/>
                <c:pt idx="0">
                  <c:v>MBIOMEDIK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FKIK!$W$27:$W$41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FKIK!$Z$27:$Z$41</c:f>
            </c:numRef>
          </c:val>
          <c:extLst>
            <c:ext xmlns:c16="http://schemas.microsoft.com/office/drawing/2014/chart" uri="{C3380CC4-5D6E-409C-BE32-E72D297353CC}">
              <c16:uniqueId val="{00000002-6ED8-4178-AB42-9DD9A535287C}"/>
            </c:ext>
          </c:extLst>
        </c:ser>
        <c:ser>
          <c:idx val="3"/>
          <c:order val="3"/>
          <c:tx>
            <c:strRef>
              <c:f>FKIK!$AA$26</c:f>
              <c:strCache>
                <c:ptCount val="1"/>
                <c:pt idx="0">
                  <c:v>TOTAL FKIK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4-6ED8-4178-AB42-9DD9A535287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6ED8-4178-AB42-9DD9A535287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6ED8-4178-AB42-9DD9A535287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6ED8-4178-AB42-9DD9A535287C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8-6ED8-4178-AB42-9DD9A535287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6ED8-4178-AB42-9DD9A535287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A-6ED8-4178-AB42-9DD9A535287C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6ED8-4178-AB42-9DD9A535287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C-6ED8-4178-AB42-9DD9A535287C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6ED8-4178-AB42-9DD9A535287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E-6ED8-4178-AB42-9DD9A535287C}"/>
              </c:ext>
            </c:extLst>
          </c:dPt>
          <c:dPt>
            <c:idx val="12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F-6ED8-4178-AB42-9DD9A535287C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0-6ED8-4178-AB42-9DD9A535287C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1-6ED8-4178-AB42-9DD9A535287C}"/>
              </c:ext>
            </c:extLst>
          </c:dPt>
          <c:cat>
            <c:strRef>
              <c:f>FKIK!$W$27:$W$41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FKIK!$AA$27:$AA$41</c:f>
              <c:numCache>
                <c:formatCode>0.00</c:formatCode>
                <c:ptCount val="15"/>
                <c:pt idx="0">
                  <c:v>3.6766666666666663</c:v>
                </c:pt>
                <c:pt idx="1">
                  <c:v>3.6433333333333331</c:v>
                </c:pt>
                <c:pt idx="2">
                  <c:v>3.7399999999999998</c:v>
                </c:pt>
                <c:pt idx="3">
                  <c:v>3.6766666666666663</c:v>
                </c:pt>
                <c:pt idx="4">
                  <c:v>3.6433333333333331</c:v>
                </c:pt>
                <c:pt idx="5">
                  <c:v>3.69</c:v>
                </c:pt>
                <c:pt idx="6">
                  <c:v>3.3433333333333333</c:v>
                </c:pt>
                <c:pt idx="7">
                  <c:v>3.3433333333333333</c:v>
                </c:pt>
                <c:pt idx="8">
                  <c:v>3.31</c:v>
                </c:pt>
                <c:pt idx="9">
                  <c:v>3.7399999999999998</c:v>
                </c:pt>
                <c:pt idx="10">
                  <c:v>3.7733333333333334</c:v>
                </c:pt>
                <c:pt idx="11">
                  <c:v>3.9033333333333338</c:v>
                </c:pt>
                <c:pt idx="12">
                  <c:v>3.8200000000000003</c:v>
                </c:pt>
                <c:pt idx="13">
                  <c:v>3.3433333333333333</c:v>
                </c:pt>
                <c:pt idx="14">
                  <c:v>3.7733333333333334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D8-4178-AB42-9DD9A5352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707280"/>
        <c:axId val="1436707760"/>
      </c:barChart>
      <c:catAx>
        <c:axId val="143670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707760"/>
        <c:crosses val="autoZero"/>
        <c:auto val="1"/>
        <c:lblAlgn val="ctr"/>
        <c:lblOffset val="100"/>
        <c:noMultiLvlLbl val="0"/>
      </c:catAx>
      <c:valAx>
        <c:axId val="143670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707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Tabel Tingkat Kepuasan Orang Tua Wisudawan di FP (N=59)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FP!$W$65</c:f>
              <c:strCache>
                <c:ptCount val="1"/>
                <c:pt idx="0">
                  <c:v>PSI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FP!$V$66:$V$80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FP!$W$66:$W$80</c:f>
            </c:numRef>
          </c:val>
          <c:extLst>
            <c:ext xmlns:c16="http://schemas.microsoft.com/office/drawing/2014/chart" uri="{C3380CC4-5D6E-409C-BE32-E72D297353CC}">
              <c16:uniqueId val="{00000000-9D3D-4F40-8D42-2BDDE1BC9F6E}"/>
            </c:ext>
          </c:extLst>
        </c:ser>
        <c:ser>
          <c:idx val="1"/>
          <c:order val="1"/>
          <c:tx>
            <c:strRef>
              <c:f>FP!$X$65</c:f>
              <c:strCache>
                <c:ptCount val="1"/>
                <c:pt idx="0">
                  <c:v>M.PSI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FP!$V$66:$V$80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FP!$X$66:$X$80</c:f>
            </c:numRef>
          </c:val>
          <c:extLst>
            <c:ext xmlns:c16="http://schemas.microsoft.com/office/drawing/2014/chart" uri="{C3380CC4-5D6E-409C-BE32-E72D297353CC}">
              <c16:uniqueId val="{00000001-9D3D-4F40-8D42-2BDDE1BC9F6E}"/>
            </c:ext>
          </c:extLst>
        </c:ser>
        <c:ser>
          <c:idx val="2"/>
          <c:order val="2"/>
          <c:tx>
            <c:strRef>
              <c:f>FP!$Y$65</c:f>
              <c:strCache>
                <c:ptCount val="1"/>
                <c:pt idx="0">
                  <c:v>TOTAL FP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D3D-4F40-8D42-2BDDE1BC9F6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4-9D3D-4F40-8D42-2BDDE1BC9F6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D3D-4F40-8D42-2BDDE1BC9F6E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6-9D3D-4F40-8D42-2BDDE1BC9F6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9D3D-4F40-8D42-2BDDE1BC9F6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8-9D3D-4F40-8D42-2BDDE1BC9F6E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9D3D-4F40-8D42-2BDDE1BC9F6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A-9D3D-4F40-8D42-2BDDE1BC9F6E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9D3D-4F40-8D42-2BDDE1BC9F6E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C-9D3D-4F40-8D42-2BDDE1BC9F6E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9D3D-4F40-8D42-2BDDE1BC9F6E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E-9D3D-4F40-8D42-2BDDE1BC9F6E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9D3D-4F40-8D42-2BDDE1BC9F6E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0-9D3D-4F40-8D42-2BDDE1BC9F6E}"/>
              </c:ext>
            </c:extLst>
          </c:dPt>
          <c:cat>
            <c:strRef>
              <c:f>FP!$V$66:$V$80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akademik.​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FP!$Y$66:$Y$80</c:f>
              <c:numCache>
                <c:formatCode>0.00</c:formatCode>
                <c:ptCount val="15"/>
                <c:pt idx="0">
                  <c:v>3.415</c:v>
                </c:pt>
                <c:pt idx="1">
                  <c:v>3.39</c:v>
                </c:pt>
                <c:pt idx="2">
                  <c:v>3.4000000000000004</c:v>
                </c:pt>
                <c:pt idx="3">
                  <c:v>3.5049999999999999</c:v>
                </c:pt>
                <c:pt idx="4">
                  <c:v>3.3650000000000002</c:v>
                </c:pt>
                <c:pt idx="5">
                  <c:v>3.4450000000000003</c:v>
                </c:pt>
                <c:pt idx="6">
                  <c:v>3.2649999999999997</c:v>
                </c:pt>
                <c:pt idx="7">
                  <c:v>3.3149999999999999</c:v>
                </c:pt>
                <c:pt idx="8">
                  <c:v>3.4000000000000004</c:v>
                </c:pt>
                <c:pt idx="9">
                  <c:v>3.4350000000000001</c:v>
                </c:pt>
                <c:pt idx="10">
                  <c:v>3.5149999999999997</c:v>
                </c:pt>
                <c:pt idx="11">
                  <c:v>3.6950000000000003</c:v>
                </c:pt>
                <c:pt idx="12">
                  <c:v>3.57</c:v>
                </c:pt>
                <c:pt idx="13">
                  <c:v>3.5350000000000001</c:v>
                </c:pt>
                <c:pt idx="14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3D-4F40-8D42-2BDDE1BC9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919376"/>
        <c:axId val="1474940496"/>
      </c:barChart>
      <c:catAx>
        <c:axId val="147491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940496"/>
        <c:crosses val="autoZero"/>
        <c:auto val="1"/>
        <c:lblAlgn val="ctr"/>
        <c:lblOffset val="100"/>
        <c:noMultiLvlLbl val="0"/>
      </c:catAx>
      <c:valAx>
        <c:axId val="147494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919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Grafik</a:t>
            </a:r>
            <a:r>
              <a:rPr lang="en-US" sz="1800" dirty="0"/>
              <a:t> Tingkat </a:t>
            </a:r>
            <a:r>
              <a:rPr lang="en-US" sz="1800" dirty="0" err="1"/>
              <a:t>Kepuasan</a:t>
            </a:r>
            <a:r>
              <a:rPr lang="en-US" sz="1800" dirty="0"/>
              <a:t> Orang Tua </a:t>
            </a:r>
            <a:r>
              <a:rPr lang="en-US" sz="1800" dirty="0" err="1"/>
              <a:t>Wisudawan</a:t>
            </a:r>
            <a:r>
              <a:rPr lang="en-US" sz="1800" dirty="0"/>
              <a:t> di FPB (N=32)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FPB!$X$35</c:f>
              <c:strCache>
                <c:ptCount val="1"/>
                <c:pt idx="0">
                  <c:v>BK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FPB!$W$36:$W$50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FPB!$X$36:$X$50</c:f>
            </c:numRef>
          </c:val>
          <c:extLst>
            <c:ext xmlns:c16="http://schemas.microsoft.com/office/drawing/2014/chart" uri="{C3380CC4-5D6E-409C-BE32-E72D297353CC}">
              <c16:uniqueId val="{00000000-6083-44F1-BDA3-22691FA41FC1}"/>
            </c:ext>
          </c:extLst>
        </c:ser>
        <c:ser>
          <c:idx val="1"/>
          <c:order val="1"/>
          <c:tx>
            <c:strRef>
              <c:f>FPB!$Y$35</c:f>
              <c:strCache>
                <c:ptCount val="1"/>
                <c:pt idx="0">
                  <c:v>PGSD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FPB!$W$36:$W$50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FPB!$Y$36:$Y$50</c:f>
            </c:numRef>
          </c:val>
          <c:extLst>
            <c:ext xmlns:c16="http://schemas.microsoft.com/office/drawing/2014/chart" uri="{C3380CC4-5D6E-409C-BE32-E72D297353CC}">
              <c16:uniqueId val="{00000001-6083-44F1-BDA3-22691FA41FC1}"/>
            </c:ext>
          </c:extLst>
        </c:ser>
        <c:ser>
          <c:idx val="2"/>
          <c:order val="2"/>
          <c:tx>
            <c:strRef>
              <c:f>FPB!$Z$35</c:f>
              <c:strCache>
                <c:ptCount val="1"/>
                <c:pt idx="0">
                  <c:v>PENDIKAT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FPB!$W$36:$W$50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FPB!$Z$36:$Z$50</c:f>
            </c:numRef>
          </c:val>
          <c:extLst>
            <c:ext xmlns:c16="http://schemas.microsoft.com/office/drawing/2014/chart" uri="{C3380CC4-5D6E-409C-BE32-E72D297353CC}">
              <c16:uniqueId val="{00000002-6083-44F1-BDA3-22691FA41FC1}"/>
            </c:ext>
          </c:extLst>
        </c:ser>
        <c:ser>
          <c:idx val="3"/>
          <c:order val="3"/>
          <c:tx>
            <c:strRef>
              <c:f>FPB!$AA$35</c:f>
              <c:strCache>
                <c:ptCount val="1"/>
                <c:pt idx="0">
                  <c:v>PBI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FPB!$W$36:$W$50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FPB!$AA$36:$AA$50</c:f>
            </c:numRef>
          </c:val>
          <c:extLst>
            <c:ext xmlns:c16="http://schemas.microsoft.com/office/drawing/2014/chart" uri="{C3380CC4-5D6E-409C-BE32-E72D297353CC}">
              <c16:uniqueId val="{00000003-6083-44F1-BDA3-22691FA41FC1}"/>
            </c:ext>
          </c:extLst>
        </c:ser>
        <c:ser>
          <c:idx val="4"/>
          <c:order val="4"/>
          <c:tx>
            <c:strRef>
              <c:f>FPB!$AB$35</c:f>
              <c:strCache>
                <c:ptCount val="1"/>
                <c:pt idx="0">
                  <c:v>MLTBI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FPB!$W$36:$W$50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FPB!$AB$36:$AB$50</c:f>
            </c:numRef>
          </c:val>
          <c:extLst>
            <c:ext xmlns:c16="http://schemas.microsoft.com/office/drawing/2014/chart" uri="{C3380CC4-5D6E-409C-BE32-E72D297353CC}">
              <c16:uniqueId val="{00000004-6083-44F1-BDA3-22691FA41FC1}"/>
            </c:ext>
          </c:extLst>
        </c:ser>
        <c:ser>
          <c:idx val="5"/>
          <c:order val="5"/>
          <c:tx>
            <c:strRef>
              <c:f>FPB!$AC$35</c:f>
              <c:strCache>
                <c:ptCount val="1"/>
                <c:pt idx="0">
                  <c:v>TOTAL FPB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6-6083-44F1-BDA3-22691FA41FC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6083-44F1-BDA3-22691FA41FC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8-6083-44F1-BDA3-22691FA41FC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6083-44F1-BDA3-22691FA41FC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A-6083-44F1-BDA3-22691FA41FC1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6083-44F1-BDA3-22691FA41FC1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6083-44F1-BDA3-22691FA41FC1}"/>
              </c:ext>
            </c:extLst>
          </c:dPt>
          <c:dPt>
            <c:idx val="8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E-6083-44F1-BDA3-22691FA41FC1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6083-44F1-BDA3-22691FA41FC1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0-6083-44F1-BDA3-22691FA41FC1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6083-44F1-BDA3-22691FA41FC1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6083-44F1-BDA3-22691FA41FC1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4-6083-44F1-BDA3-22691FA41FC1}"/>
              </c:ext>
            </c:extLst>
          </c:dPt>
          <c:cat>
            <c:strRef>
              <c:f>FPB!$W$36:$W$50</c:f>
              <c:strCache>
                <c:ptCount val="15"/>
                <c:pt idx="0">
                  <c:v>Informasi tentang kegiatan/aktivitas di Unika Atma Jaya​</c:v>
                </c:pt>
                <c:pt idx="1">
                  <c:v>Informasi tentang peraturan atau pengumuman akademik</c:v>
                </c:pt>
                <c:pt idx="2">
                  <c:v>Kualitas layanan pimpinan universitas/ fakultas/ prodi ​</c:v>
                </c:pt>
                <c:pt idx="3">
                  <c:v>Kualitas layanan para dosen ​</c:v>
                </c:pt>
                <c:pt idx="4">
                  <c:v>Kualitas layanan umum dan administrasi​</c:v>
                </c:pt>
                <c:pt idx="5">
                  <c:v>Kualitas perkuliahan ​</c:v>
                </c:pt>
                <c:pt idx="6">
                  <c:v>Kualitas kegiatan kemahasiswaan (seperti Unit kemahasiswaan, seminar, pelatihan)​</c:v>
                </c:pt>
                <c:pt idx="7">
                  <c:v>Kenyamanan dan kebersihan lingkungan belajar​</c:v>
                </c:pt>
                <c:pt idx="8">
                  <c:v>Sarana dan prasarana pendukung belajar​</c:v>
                </c:pt>
                <c:pt idx="9">
                  <c:v>Informasi pembayaran uang kuliah​</c:v>
                </c:pt>
                <c:pt idx="10">
                  <c:v>Kemudahan cara pembayaran uang kuliah​</c:v>
                </c:pt>
                <c:pt idx="11">
                  <c:v>Kebanggaan putra/putri lulus dari Unika Atma Jaya​</c:v>
                </c:pt>
                <c:pt idx="12">
                  <c:v>Kepercayaan akan kemampuan keilmuan​</c:v>
                </c:pt>
                <c:pt idx="13">
                  <c:v>Kepercayaan kemudahan mendapat pekerjaan​</c:v>
                </c:pt>
                <c:pt idx="14">
                  <c:v>Kepercayaan mampu beradaptasi di masyarakat​</c:v>
                </c:pt>
              </c:strCache>
            </c:strRef>
          </c:cat>
          <c:val>
            <c:numRef>
              <c:f>FPB!$AC$36:$AC$50</c:f>
              <c:numCache>
                <c:formatCode>0.00</c:formatCode>
                <c:ptCount val="15"/>
                <c:pt idx="0">
                  <c:v>3.6379999999999995</c:v>
                </c:pt>
                <c:pt idx="1">
                  <c:v>3.38</c:v>
                </c:pt>
                <c:pt idx="2">
                  <c:v>3.7320000000000002</c:v>
                </c:pt>
                <c:pt idx="3">
                  <c:v>3.4</c:v>
                </c:pt>
                <c:pt idx="4">
                  <c:v>3.3840000000000003</c:v>
                </c:pt>
                <c:pt idx="5">
                  <c:v>3.7400000000000007</c:v>
                </c:pt>
                <c:pt idx="6">
                  <c:v>3.7019999999999995</c:v>
                </c:pt>
                <c:pt idx="7">
                  <c:v>3.5019999999999998</c:v>
                </c:pt>
                <c:pt idx="8">
                  <c:v>3.4539999999999997</c:v>
                </c:pt>
                <c:pt idx="9">
                  <c:v>3.4560000000000004</c:v>
                </c:pt>
                <c:pt idx="10">
                  <c:v>3.4579999999999997</c:v>
                </c:pt>
                <c:pt idx="11">
                  <c:v>3.8820000000000001</c:v>
                </c:pt>
                <c:pt idx="12">
                  <c:v>3.7679999999999998</c:v>
                </c:pt>
                <c:pt idx="13">
                  <c:v>3.7079999999999997</c:v>
                </c:pt>
                <c:pt idx="14">
                  <c:v>3.7400000000000007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83-44F1-BDA3-22691FA41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445279"/>
        <c:axId val="618452479"/>
      </c:barChart>
      <c:catAx>
        <c:axId val="61844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52479"/>
        <c:crosses val="autoZero"/>
        <c:auto val="1"/>
        <c:lblAlgn val="ctr"/>
        <c:lblOffset val="100"/>
        <c:noMultiLvlLbl val="0"/>
      </c:catAx>
      <c:valAx>
        <c:axId val="61845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452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364551F1-1A10-6536-D5B9-22C388359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2F135-D2E6-F93B-2786-7FB19D5B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718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E357C-20EC-F4A9-DF61-4D366F8D5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6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8B5D2-4D5C-2AB5-458A-6C27A6FA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F6C28-29EA-D86E-75BB-0D6660F6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2AB9-FE3B-63D4-4D95-8F03442F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22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49E0457-30A3-2B51-2ECA-291761FA1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E479C-DE38-DB62-7147-CF224E996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28975" y="1228724"/>
            <a:ext cx="8126412" cy="4632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0CA33-5E7A-46D1-191C-124AFBFC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2D35E-509E-EFFA-D490-8B9FB4C5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5EF96-CF8E-873D-FF78-064E3C45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518AF7-8773-5F7A-11CB-50F1CC5F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228724"/>
            <a:ext cx="2093912" cy="197961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9452303-068C-29BF-C0C6-9E9844ED6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208337"/>
            <a:ext cx="2093912" cy="2660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95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B87D484A-5668-E3A4-AA8C-FC621A9FA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CCFFB-7FB4-1387-1D93-3EFB453B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05026"/>
            <a:ext cx="10515600" cy="407193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DC3B6-82D0-6F2F-DC13-7953F048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3F0D-B51B-FE79-B7D1-6A0CD024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41F1-1C18-56E3-452F-D49D99B7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BF63C0-9902-ABF4-EE0A-6C847312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97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B7DF40B8-B739-409E-FD97-4A4991C34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0E9DF-9939-8069-C68A-F8475C87A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3975"/>
            <a:ext cx="2628900" cy="485298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7DACB-115D-1771-9B47-28DCAAD8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3975"/>
            <a:ext cx="7734300" cy="485298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9DB8-A188-1609-1B37-DF71DFF4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34520-A87A-CE9E-0EFA-6224A6AE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487AA-29B1-136C-6392-403927FC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78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6BBDE609-2BB8-1AC8-85AF-53AF859C7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921B8-D0F3-A40C-95A8-46D8B856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6584-F309-2046-E9F9-48256A8B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515600" cy="3995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12B4-F3C4-4804-581F-6F113F96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B120-CAF1-3B9C-63CD-5982895B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69892-E3D1-8119-5C5A-F72F1723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134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5C08759-ADAB-C092-2EEC-97820DD2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1D29F-C21D-5C94-F0C5-E5BB44C8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764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95C34-4375-DF87-87B3-9CB97996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5725"/>
            <a:ext cx="10515600" cy="21939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57F12-CFE8-6CD2-8435-81D46C29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9D40-F3F0-0EC5-900D-A285DC22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47A7-EA94-9888-9F88-E0482193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446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74A56CB8-A188-B681-2CA8-2835BEF1D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CBF58-0E78-BD5E-E2C0-D59DC1E50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4414"/>
            <a:ext cx="5181600" cy="3892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483D6-ABE6-4A2F-7C97-6F9ED110D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4413"/>
            <a:ext cx="5181600" cy="3892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C520D-B983-4953-15F0-1591764E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C33FD-5561-C963-B315-DD665C66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E1556-1FAA-77FA-D6D6-104E6B3F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173E9B-829A-0344-F3D2-9A41D7D3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298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3A0D422-22DF-F28D-0F54-66865874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B8DF-A203-21D4-CAB7-51C857292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99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4A9AE-F806-CDE2-6F5A-680E941A3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32907"/>
            <a:ext cx="5157787" cy="32567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3441C-9AD6-BCBE-8967-407A94AB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99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48BF8-9E03-BA9B-20E5-CFEF8810A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32908"/>
            <a:ext cx="5183188" cy="32567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046C8-6D1C-D9C4-9349-4847000D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848B1-2C5C-3455-05F5-F2784998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A15D0-73B0-5AD1-AEAC-7BB2089E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0468BC-B9A2-30C2-6EEA-1A7DE70E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1783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ogos on an orange background&#10;&#10;Description automatically generated">
            <a:extLst>
              <a:ext uri="{FF2B5EF4-FFF2-40B4-BE49-F238E27FC236}">
                <a16:creationId xmlns:a16="http://schemas.microsoft.com/office/drawing/2014/main" id="{7EF7C2BA-8FCB-CA7B-1B74-5D4A57A47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637A5-6C72-54B7-367B-A6F50E4E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393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5CA43-19FE-191C-3335-F164BF17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E746B-9D46-47D8-5550-6406622E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D1B9-8790-1C84-0E2E-F0C0B7CC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385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9B761152-3083-4169-58A3-655F70F67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6BFF7-53E6-964C-B12A-B3A7D479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5A54A-050D-945C-E78D-9B29E7DA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330B6-6C65-AA23-3181-33EE943C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270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4CDCB52-331E-523A-F483-6DFE33805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6BFF7-53E6-964C-B12A-B3A7D479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5A54A-050D-945C-E78D-9B29E7DA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330B6-6C65-AA23-3181-33EE943C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982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F0F4C0E-40DF-092D-1DDC-52F527DC0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B6F4C-C219-158B-9122-6E35F64E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228724"/>
            <a:ext cx="2093912" cy="197961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A2CD-6E81-9F8A-7A59-1A33DF78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925" y="1228724"/>
            <a:ext cx="8145463" cy="463232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61185-9236-51CE-B0B2-8AECDA018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208337"/>
            <a:ext cx="2093912" cy="2660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5BD1F-EFF6-39ED-9052-AB5F1656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9E0F2-9BA4-1D47-1430-6D3F3204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D9236-39CF-E83A-231A-ED33E46A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65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C504-B4A2-B217-8EDD-F9066652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4E4A3-DCFD-A714-D360-92DACA37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E9763-FF6C-694D-E9B2-F44BB60EC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50E1-4EDB-481B-8C83-C44236598CF2}" type="datetimeFigureOut">
              <a:rPr lang="en-ID" smtClean="0"/>
              <a:t>01/12/2024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8747-A9C2-A0A7-18C1-36A25BF61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C00C-CD10-5054-748C-7275A8937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578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5040-0E9B-5A5F-F1D2-D7AB88C423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Frutiger 55 Roman"/>
              </a:rPr>
              <a:t>SURVEY KEPUASAN PELANGGAN </a:t>
            </a:r>
            <a:endParaRPr lang="en-ID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3A6AC-C991-47E4-C1A7-95CD6BC6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9610"/>
            <a:ext cx="9144000" cy="1655762"/>
          </a:xfrm>
        </p:spPr>
        <p:txBody>
          <a:bodyPr/>
          <a:lstStyle/>
          <a:p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KEPUASAN ORANGTUA WISUDAWAN</a:t>
            </a:r>
          </a:p>
          <a:p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Oktober,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C2521-6ABA-55ED-58A7-9EC5F56EC571}"/>
              </a:ext>
            </a:extLst>
          </p:cNvPr>
          <p:cNvSpPr txBox="1"/>
          <p:nvPr/>
        </p:nvSpPr>
        <p:spPr>
          <a:xfrm>
            <a:off x="3048719" y="162718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LEMBAGA PENJAMINAN MUTU</a:t>
            </a:r>
          </a:p>
        </p:txBody>
      </p:sp>
    </p:spTree>
    <p:extLst>
      <p:ext uri="{BB962C8B-B14F-4D97-AF65-F5344CB8AC3E}">
        <p14:creationId xmlns:p14="http://schemas.microsoft.com/office/powerpoint/2010/main" val="164686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383BE-E240-80F4-6804-575CCC179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D335DD-D0D9-F33F-CEEA-ADBABD2B9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743943"/>
              </p:ext>
            </p:extLst>
          </p:nvPr>
        </p:nvGraphicFramePr>
        <p:xfrm>
          <a:off x="859766" y="1406106"/>
          <a:ext cx="10472468" cy="503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26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6057D-C6F5-2FFE-28D7-A29FDCB20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225883-81C3-7119-8DCB-3EE9544F0D24}"/>
              </a:ext>
            </a:extLst>
          </p:cNvPr>
          <p:cNvSpPr txBox="1"/>
          <p:nvPr/>
        </p:nvSpPr>
        <p:spPr>
          <a:xfrm>
            <a:off x="838200" y="1233488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latin typeface="+mj-lt"/>
                <a:ea typeface="+mj-ea"/>
                <a:cs typeface="+mj-cs"/>
              </a:rPr>
              <a:t>Tabel</a:t>
            </a:r>
            <a:r>
              <a:rPr lang="en-US" sz="3400" b="1" dirty="0">
                <a:latin typeface="+mj-lt"/>
                <a:ea typeface="+mj-ea"/>
                <a:cs typeface="+mj-cs"/>
              </a:rPr>
              <a:t> Tingkat </a:t>
            </a:r>
            <a:r>
              <a:rPr lang="en-US" sz="3400" b="1">
                <a:latin typeface="+mj-lt"/>
                <a:ea typeface="+mj-ea"/>
                <a:cs typeface="+mj-cs"/>
              </a:rPr>
              <a:t>Kepuasan</a:t>
            </a:r>
            <a:r>
              <a:rPr lang="en-US" sz="3400" b="1" dirty="0">
                <a:latin typeface="+mj-lt"/>
                <a:ea typeface="+mj-ea"/>
                <a:cs typeface="+mj-cs"/>
              </a:rPr>
              <a:t> Orang Tua </a:t>
            </a:r>
            <a:r>
              <a:rPr lang="en-US" sz="3400" b="1">
                <a:latin typeface="+mj-lt"/>
                <a:ea typeface="+mj-ea"/>
                <a:cs typeface="+mj-cs"/>
              </a:rPr>
              <a:t>Wisudawan</a:t>
            </a:r>
            <a:r>
              <a:rPr lang="en-US" sz="3400" b="1" dirty="0">
                <a:latin typeface="+mj-lt"/>
                <a:ea typeface="+mj-ea"/>
                <a:cs typeface="+mj-cs"/>
              </a:rPr>
              <a:t> di FH (N=33)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C4CCED-7A6A-C01E-A13A-10536EB57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68" y="2181225"/>
            <a:ext cx="8083863" cy="399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05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61735-20A7-FE6B-4A86-371FA6B1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C676EEB-6777-1168-7A2E-93279DA64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094306"/>
              </p:ext>
            </p:extLst>
          </p:nvPr>
        </p:nvGraphicFramePr>
        <p:xfrm>
          <a:off x="1053859" y="1604514"/>
          <a:ext cx="10084281" cy="463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7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3CA0-51D9-9387-829B-EBB173F85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89D11A-33E5-F0E5-930E-BC856586214F}"/>
              </a:ext>
            </a:extLst>
          </p:cNvPr>
          <p:cNvSpPr txBox="1"/>
          <p:nvPr/>
        </p:nvSpPr>
        <p:spPr>
          <a:xfrm>
            <a:off x="838200" y="1233488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Tabel</a:t>
            </a:r>
            <a:r>
              <a:rPr lang="en-US" sz="3100" b="1" dirty="0">
                <a:latin typeface="+mj-lt"/>
                <a:ea typeface="+mj-ea"/>
                <a:cs typeface="+mj-cs"/>
              </a:rPr>
              <a:t> Tingkat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Kepuasan</a:t>
            </a:r>
            <a:r>
              <a:rPr lang="en-US" sz="3100" b="1" dirty="0">
                <a:latin typeface="+mj-lt"/>
                <a:ea typeface="+mj-ea"/>
                <a:cs typeface="+mj-cs"/>
              </a:rPr>
              <a:t> Orang Tua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Wisudawan</a:t>
            </a:r>
            <a:r>
              <a:rPr lang="en-US" sz="3100" b="1" dirty="0">
                <a:latin typeface="+mj-lt"/>
                <a:ea typeface="+mj-ea"/>
                <a:cs typeface="+mj-cs"/>
              </a:rPr>
              <a:t> di FIABIKOM (N=23)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03789-B2B2-B8DC-7FD8-A8A33CE84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993" y="2181225"/>
            <a:ext cx="7722013" cy="399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02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5D6BF-614A-1903-32AD-4B2C7BA90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710F5E4-023D-EF6E-EDD5-17FCE35B8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554256"/>
              </p:ext>
            </p:extLst>
          </p:nvPr>
        </p:nvGraphicFramePr>
        <p:xfrm>
          <a:off x="717430" y="1475117"/>
          <a:ext cx="1075714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251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0E246-8B35-11C4-D939-E6391B9E6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775605-7752-DB84-4814-D162B3F17272}"/>
              </a:ext>
            </a:extLst>
          </p:cNvPr>
          <p:cNvSpPr txBox="1"/>
          <p:nvPr/>
        </p:nvSpPr>
        <p:spPr>
          <a:xfrm>
            <a:off x="838200" y="1233488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Tabel</a:t>
            </a:r>
            <a:r>
              <a:rPr lang="en-US" sz="3100" b="1" dirty="0">
                <a:latin typeface="+mj-lt"/>
                <a:ea typeface="+mj-ea"/>
                <a:cs typeface="+mj-cs"/>
              </a:rPr>
              <a:t> Tingkat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Kepuasan</a:t>
            </a:r>
            <a:r>
              <a:rPr lang="en-US" sz="3100" b="1" dirty="0">
                <a:latin typeface="+mj-lt"/>
                <a:ea typeface="+mj-ea"/>
                <a:cs typeface="+mj-cs"/>
              </a:rPr>
              <a:t> Orang Tua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Wisudawan</a:t>
            </a:r>
            <a:r>
              <a:rPr lang="en-US" sz="3100" b="1" dirty="0">
                <a:latin typeface="+mj-lt"/>
                <a:ea typeface="+mj-ea"/>
                <a:cs typeface="+mj-cs"/>
              </a:rPr>
              <a:t> di FKIK (N=22)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DBC29-B599-A53C-DA36-2E98E0DA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03" y="2105026"/>
            <a:ext cx="9000594" cy="40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6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B78F-574A-A776-7F13-F8BCFC22A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FD1249-1F21-78EC-404B-C76A044C4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392818"/>
              </p:ext>
            </p:extLst>
          </p:nvPr>
        </p:nvGraphicFramePr>
        <p:xfrm>
          <a:off x="1178943" y="1544127"/>
          <a:ext cx="9834113" cy="475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744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BFFF8-1DA2-3C52-82B9-EA27E15A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19B073-683A-11AB-CDE1-4CFCE94ACBD1}"/>
              </a:ext>
            </a:extLst>
          </p:cNvPr>
          <p:cNvSpPr txBox="1"/>
          <p:nvPr/>
        </p:nvSpPr>
        <p:spPr>
          <a:xfrm>
            <a:off x="838200" y="1233488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Tabel</a:t>
            </a:r>
            <a:r>
              <a:rPr lang="en-US" sz="3100" b="1" dirty="0">
                <a:latin typeface="+mj-lt"/>
                <a:ea typeface="+mj-ea"/>
                <a:cs typeface="+mj-cs"/>
              </a:rPr>
              <a:t> Tingkat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Kepuasan</a:t>
            </a:r>
            <a:r>
              <a:rPr lang="en-US" sz="3100" b="1" dirty="0">
                <a:latin typeface="+mj-lt"/>
                <a:ea typeface="+mj-ea"/>
                <a:cs typeface="+mj-cs"/>
              </a:rPr>
              <a:t> Orang Tua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Wisudawan</a:t>
            </a:r>
            <a:r>
              <a:rPr lang="en-US" sz="3100" b="1" dirty="0">
                <a:latin typeface="+mj-lt"/>
                <a:ea typeface="+mj-ea"/>
                <a:cs typeface="+mj-cs"/>
              </a:rPr>
              <a:t> di FP (N=59)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C4F33-AAE4-A214-4B10-CFA76B11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14" y="2105026"/>
            <a:ext cx="8632371" cy="45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2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79DA4-6127-D019-0BD8-AB0C90BC1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4C230A-D0E6-1DD0-C09B-21B7446B6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94162"/>
              </p:ext>
            </p:extLst>
          </p:nvPr>
        </p:nvGraphicFramePr>
        <p:xfrm>
          <a:off x="1102360" y="1615440"/>
          <a:ext cx="9987280" cy="45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279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4D5E0-5ACD-C96F-7070-B5941590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E1409-8BDA-EC74-04C3-7A3138E65724}"/>
              </a:ext>
            </a:extLst>
          </p:cNvPr>
          <p:cNvSpPr txBox="1"/>
          <p:nvPr/>
        </p:nvSpPr>
        <p:spPr>
          <a:xfrm>
            <a:off x="838200" y="1233488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latin typeface="+mj-lt"/>
                <a:ea typeface="+mj-ea"/>
                <a:cs typeface="+mj-cs"/>
              </a:rPr>
              <a:t>Tabel Tingkat Kepuasan Orang Tua Wisudawan di FPB (N=32)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5AADF-CCAA-2172-7820-F55C475F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37" y="2181225"/>
            <a:ext cx="8442725" cy="399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61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7B878-9374-3466-B99A-FD75C78D0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084B-0996-A9A9-4AAC-61511162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7958-6913-1E66-6749-9682415CA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Tiap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semester UAJ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meluluskan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berbagai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program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studi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Orang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tua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pihak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eksternal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lembaga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pendidikan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dievaluasi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kepuasan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mereka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pendidikan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dialami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putra-putri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sampai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selesai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Terdapar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15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pernyatan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indicator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survey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kepuasan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orang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tua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ini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Pengambilan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data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dilakukan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 Oktober 2024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berlangsung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nya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wisuda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Unika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Atma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Jaya – Jakarta di JCC.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responden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sebanyak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>
                <a:latin typeface="Century Gothic (Body)"/>
              </a:rPr>
              <a:t>304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 (Body)"/>
              </a:rPr>
              <a:t>responden</a:t>
            </a:r>
            <a:r>
              <a:rPr lang="en-US" sz="2000" dirty="0">
                <a:solidFill>
                  <a:schemeClr val="tx1"/>
                </a:solidFill>
                <a:latin typeface="Century Gothic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007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C4A83-5DB5-1FE9-F5D9-CE8103B52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C1DE008-7051-3ADE-3D27-8F9E6B0F4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858077"/>
              </p:ext>
            </p:extLst>
          </p:nvPr>
        </p:nvGraphicFramePr>
        <p:xfrm>
          <a:off x="855452" y="1587260"/>
          <a:ext cx="10481095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27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C2109-D220-5F54-FDA9-C81CC34E4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B64A11-0C6E-01C0-25F6-018D780BCA5E}"/>
              </a:ext>
            </a:extLst>
          </p:cNvPr>
          <p:cNvSpPr txBox="1"/>
          <p:nvPr/>
        </p:nvSpPr>
        <p:spPr>
          <a:xfrm>
            <a:off x="838200" y="1233488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latin typeface="+mj-lt"/>
                <a:ea typeface="+mj-ea"/>
                <a:cs typeface="+mj-cs"/>
              </a:rPr>
              <a:t>Tabel</a:t>
            </a:r>
            <a:r>
              <a:rPr lang="en-US" sz="3400" b="1" dirty="0">
                <a:latin typeface="+mj-lt"/>
                <a:ea typeface="+mj-ea"/>
                <a:cs typeface="+mj-cs"/>
              </a:rPr>
              <a:t> Tingkat </a:t>
            </a:r>
            <a:r>
              <a:rPr lang="en-US" sz="3400" b="1">
                <a:latin typeface="+mj-lt"/>
                <a:ea typeface="+mj-ea"/>
                <a:cs typeface="+mj-cs"/>
              </a:rPr>
              <a:t>Kepuasan</a:t>
            </a:r>
            <a:r>
              <a:rPr lang="en-US" sz="3400" b="1" dirty="0">
                <a:latin typeface="+mj-lt"/>
                <a:ea typeface="+mj-ea"/>
                <a:cs typeface="+mj-cs"/>
              </a:rPr>
              <a:t> Orang Tua </a:t>
            </a:r>
            <a:r>
              <a:rPr lang="en-US" sz="3400" b="1">
                <a:latin typeface="+mj-lt"/>
                <a:ea typeface="+mj-ea"/>
                <a:cs typeface="+mj-cs"/>
              </a:rPr>
              <a:t>Wisudawan</a:t>
            </a:r>
            <a:r>
              <a:rPr lang="en-US" sz="3400" b="1" dirty="0">
                <a:latin typeface="+mj-lt"/>
                <a:ea typeface="+mj-ea"/>
                <a:cs typeface="+mj-cs"/>
              </a:rPr>
              <a:t> di FT (N=40)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2C74D-CAD3-6285-4FA5-E0730806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52" y="2181225"/>
            <a:ext cx="9269496" cy="399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08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ED921-4AE2-F74F-B5F5-EF5301CC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7BEA24-D18D-2DA5-A745-F9F960450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076857"/>
              </p:ext>
            </p:extLst>
          </p:nvPr>
        </p:nvGraphicFramePr>
        <p:xfrm>
          <a:off x="790755" y="1380226"/>
          <a:ext cx="10610490" cy="496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033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12CBF-E9F3-B0AA-B411-0C6D77640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194443-D686-6471-C325-6E0FCD305A4B}"/>
              </a:ext>
            </a:extLst>
          </p:cNvPr>
          <p:cNvSpPr txBox="1"/>
          <p:nvPr/>
        </p:nvSpPr>
        <p:spPr>
          <a:xfrm>
            <a:off x="838200" y="1233488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 err="1">
                <a:latin typeface="+mj-lt"/>
                <a:ea typeface="+mj-ea"/>
                <a:cs typeface="+mj-cs"/>
              </a:rPr>
              <a:t>Tabel</a:t>
            </a:r>
            <a:r>
              <a:rPr lang="en-US" sz="3400" b="1" dirty="0">
                <a:latin typeface="+mj-lt"/>
                <a:ea typeface="+mj-ea"/>
                <a:cs typeface="+mj-cs"/>
              </a:rPr>
              <a:t> Tingkat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Kepuasan</a:t>
            </a:r>
            <a:r>
              <a:rPr lang="en-US" sz="3400" b="1" dirty="0">
                <a:latin typeface="+mj-lt"/>
                <a:ea typeface="+mj-ea"/>
                <a:cs typeface="+mj-cs"/>
              </a:rPr>
              <a:t> Orang Tua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Wisudawan</a:t>
            </a:r>
            <a:r>
              <a:rPr lang="en-US" sz="3400" b="1" dirty="0">
                <a:latin typeface="+mj-lt"/>
                <a:ea typeface="+mj-ea"/>
                <a:cs typeface="+mj-cs"/>
              </a:rPr>
              <a:t> di FTB (N=22)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1BFCB-E936-2E86-16D9-001071CB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392" y="2181225"/>
            <a:ext cx="6441216" cy="399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066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79BBC-6C08-3C57-608F-66A0A20C2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F11816D-34E3-1B2A-F011-046F7DB84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177107"/>
              </p:ext>
            </p:extLst>
          </p:nvPr>
        </p:nvGraphicFramePr>
        <p:xfrm>
          <a:off x="1019354" y="1343562"/>
          <a:ext cx="10153291" cy="481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03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FA0ADE-3CFD-7638-6B50-0C08129F114D}"/>
              </a:ext>
            </a:extLst>
          </p:cNvPr>
          <p:cNvSpPr txBox="1"/>
          <p:nvPr/>
        </p:nvSpPr>
        <p:spPr>
          <a:xfrm>
            <a:off x="8309715" y="2310875"/>
            <a:ext cx="344351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KRITIK &amp; SARAN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FEB</a:t>
            </a:r>
          </a:p>
        </p:txBody>
      </p:sp>
      <p:pic>
        <p:nvPicPr>
          <p:cNvPr id="22" name="Content Placeholder 21" descr="A white and orange text on a white background&#10;&#10;Description automatically generated">
            <a:extLst>
              <a:ext uri="{FF2B5EF4-FFF2-40B4-BE49-F238E27FC236}">
                <a16:creationId xmlns:a16="http://schemas.microsoft.com/office/drawing/2014/main" id="{EBDA9993-0B23-4D0C-2BFB-B2F787AD2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" y="1435939"/>
            <a:ext cx="7394014" cy="498227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640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6B2794-65B8-D5D8-A160-EC093628A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7C95A7-BA26-B598-AF70-0E98FF132B24}"/>
              </a:ext>
            </a:extLst>
          </p:cNvPr>
          <p:cNvSpPr txBox="1"/>
          <p:nvPr/>
        </p:nvSpPr>
        <p:spPr>
          <a:xfrm>
            <a:off x="8309715" y="2310875"/>
            <a:ext cx="344351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KRITIK &amp; SARAN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F</a:t>
            </a:r>
            <a:r>
              <a:rPr lang="en-US" sz="32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H</a:t>
            </a:r>
            <a:endParaRPr lang="en-US" sz="3200" b="1" kern="1200" dirty="0">
              <a:solidFill>
                <a:schemeClr val="tx1"/>
              </a:solidFill>
              <a:latin typeface="Aharoni" panose="020F0502020204030204" pitchFamily="2" charset="-79"/>
              <a:ea typeface="+mj-ea"/>
              <a:cs typeface="Aharoni" panose="020F0502020204030204" pitchFamily="2" charset="-79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A50DB3-9A54-9FCD-81FA-CA33A676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45C453-CFB3-3896-03B9-4F00453A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1E541D-1948-1EBD-D1C0-AD61006A5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9CB035AC-3C31-72D0-72BA-4C1A63C5C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" y="1304676"/>
            <a:ext cx="7605772" cy="50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72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FBF43-D788-0278-E488-6CB270B79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E11515-BF20-AC82-9A81-3EB47288498E}"/>
              </a:ext>
            </a:extLst>
          </p:cNvPr>
          <p:cNvSpPr txBox="1"/>
          <p:nvPr/>
        </p:nvSpPr>
        <p:spPr>
          <a:xfrm>
            <a:off x="8309715" y="2310875"/>
            <a:ext cx="344351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KRITIK &amp; SARAN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F</a:t>
            </a:r>
            <a:r>
              <a:rPr lang="en-US" sz="32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IABIKOM</a:t>
            </a:r>
            <a:endParaRPr lang="en-US" sz="3200" b="1" kern="1200" dirty="0">
              <a:solidFill>
                <a:schemeClr val="tx1"/>
              </a:solidFill>
              <a:latin typeface="Aharoni" panose="020F0502020204030204" pitchFamily="2" charset="-79"/>
              <a:ea typeface="+mj-ea"/>
              <a:cs typeface="Aharoni" panose="020F0502020204030204" pitchFamily="2" charset="-79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7B0910-A7FB-7B8F-25FD-E199C9B2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9B2AF8-F272-3E14-6DAD-ED0E98994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1B9965-1F0B-75DC-F66A-095C6DC4C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lose up of a document&#10;&#10;Description automatically generated">
            <a:extLst>
              <a:ext uri="{FF2B5EF4-FFF2-40B4-BE49-F238E27FC236}">
                <a16:creationId xmlns:a16="http://schemas.microsoft.com/office/drawing/2014/main" id="{6B0C7B2C-4D3A-20E7-86DC-D4A3C3B7E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" y="1446189"/>
            <a:ext cx="7540459" cy="4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7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4F2D9-154F-CF48-C375-D10DF83BF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1890487-9069-32D9-BC9C-F31387FB873C}"/>
              </a:ext>
            </a:extLst>
          </p:cNvPr>
          <p:cNvSpPr txBox="1"/>
          <p:nvPr/>
        </p:nvSpPr>
        <p:spPr>
          <a:xfrm>
            <a:off x="8309715" y="2310875"/>
            <a:ext cx="344351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KRITIK &amp; SARAN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F</a:t>
            </a:r>
            <a:r>
              <a:rPr lang="en-US" sz="32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KIK</a:t>
            </a:r>
            <a:endParaRPr lang="en-US" sz="3200" b="1" kern="1200" dirty="0">
              <a:solidFill>
                <a:schemeClr val="tx1"/>
              </a:solidFill>
              <a:latin typeface="Aharoni" panose="020F0502020204030204" pitchFamily="2" charset="-79"/>
              <a:ea typeface="+mj-ea"/>
              <a:cs typeface="Aharoni" panose="020F0502020204030204" pitchFamily="2" charset="-79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039C47-AA5E-DB05-CAD3-728A1535E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F161D7C-5EEF-1626-DAC9-E2860C249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F6CBC6-2222-7F06-853D-EF0F4434B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white text on a orange background&#10;&#10;Description automatically generated with medium confidence">
            <a:extLst>
              <a:ext uri="{FF2B5EF4-FFF2-40B4-BE49-F238E27FC236}">
                <a16:creationId xmlns:a16="http://schemas.microsoft.com/office/drawing/2014/main" id="{BD318F08-F438-E409-01CA-342599E01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" y="1446189"/>
            <a:ext cx="7540663" cy="49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0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50A6E-C12C-EA37-8829-8A71A686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E28382-1BA6-00C8-7836-B865875979AD}"/>
              </a:ext>
            </a:extLst>
          </p:cNvPr>
          <p:cNvSpPr txBox="1"/>
          <p:nvPr/>
        </p:nvSpPr>
        <p:spPr>
          <a:xfrm>
            <a:off x="8309715" y="2310875"/>
            <a:ext cx="344351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KRITIK &amp; SARAN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FP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2A9E30-AB0C-6B21-DFBE-84BFAD74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331A27-228F-30D9-7F7C-8A9B0C238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5DAFFA-441D-A3A5-90B3-F023F05D4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white and orange text on a white background&#10;&#10;Description automatically generated">
            <a:extLst>
              <a:ext uri="{FF2B5EF4-FFF2-40B4-BE49-F238E27FC236}">
                <a16:creationId xmlns:a16="http://schemas.microsoft.com/office/drawing/2014/main" id="{C1525081-08E0-A51D-3D27-3314B1551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3" y="1289953"/>
            <a:ext cx="7315206" cy="52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52A16-E385-D526-381D-3A26AB94B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E9DF-F4D8-FB85-B3A8-F26CA896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528"/>
            <a:ext cx="10515600" cy="871538"/>
          </a:xfrm>
        </p:spPr>
        <p:txBody>
          <a:bodyPr>
            <a:normAutofit/>
          </a:bodyPr>
          <a:lstStyle/>
          <a:p>
            <a:r>
              <a:rPr lang="en-US" sz="3600" b="1" dirty="0"/>
              <a:t>RENSPONDEN SAMPEL BERDASARKAN PRODI</a:t>
            </a:r>
            <a:endParaRPr lang="en-ID" sz="3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6D4A21-5889-9924-9981-EA25CFB15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581910"/>
              </p:ext>
            </p:extLst>
          </p:nvPr>
        </p:nvGraphicFramePr>
        <p:xfrm>
          <a:off x="838200" y="2105026"/>
          <a:ext cx="4153380" cy="4074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811">
                  <a:extLst>
                    <a:ext uri="{9D8B030D-6E8A-4147-A177-3AD203B41FA5}">
                      <a16:colId xmlns:a16="http://schemas.microsoft.com/office/drawing/2014/main" val="1430077362"/>
                    </a:ext>
                  </a:extLst>
                </a:gridCol>
                <a:gridCol w="2505758">
                  <a:extLst>
                    <a:ext uri="{9D8B030D-6E8A-4147-A177-3AD203B41FA5}">
                      <a16:colId xmlns:a16="http://schemas.microsoft.com/office/drawing/2014/main" val="196156481"/>
                    </a:ext>
                  </a:extLst>
                </a:gridCol>
                <a:gridCol w="823811">
                  <a:extLst>
                    <a:ext uri="{9D8B030D-6E8A-4147-A177-3AD203B41FA5}">
                      <a16:colId xmlns:a16="http://schemas.microsoft.com/office/drawing/2014/main" val="1778026874"/>
                    </a:ext>
                  </a:extLst>
                </a:gridCol>
              </a:tblGrid>
              <a:tr h="21445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Akuntansi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9599061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Manajemen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5238254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Ekonomi Pembangunan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1624589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Magister </a:t>
                      </a:r>
                      <a:r>
                        <a:rPr lang="en-US" sz="1200" u="none" strike="noStrike" dirty="0" err="1">
                          <a:effectLst/>
                        </a:rPr>
                        <a:t>Manajemen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5546429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FEB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68946"/>
                  </a:ext>
                </a:extLst>
              </a:tr>
              <a:tr h="2144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65950"/>
                  </a:ext>
                </a:extLst>
              </a:tr>
              <a:tr h="2144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Hukum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0992580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Magister Hukum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29284093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FH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03104"/>
                  </a:ext>
                </a:extLst>
              </a:tr>
              <a:tr h="2144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31014"/>
                  </a:ext>
                </a:extLst>
              </a:tr>
              <a:tr h="2144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FIABIKOM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Administrasi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Bisnis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9827485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Ilmu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7817378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Magister Administrasi Bisnis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0981288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FIABIKOM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27971"/>
                  </a:ext>
                </a:extLst>
              </a:tr>
              <a:tr h="2144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65108"/>
                  </a:ext>
                </a:extLst>
              </a:tr>
              <a:tr h="2144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FKIK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Farmasi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2411803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Kedokteran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7320680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Magister </a:t>
                      </a:r>
                      <a:r>
                        <a:rPr lang="en-US" sz="1200" u="none" strike="noStrike" dirty="0" err="1">
                          <a:effectLst/>
                        </a:rPr>
                        <a:t>Biomedik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9745074"/>
                  </a:ext>
                </a:extLst>
              </a:tr>
              <a:tr h="21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FKIK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9933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10AE46-549A-96A8-84EC-3147F0031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97526"/>
              </p:ext>
            </p:extLst>
          </p:nvPr>
        </p:nvGraphicFramePr>
        <p:xfrm>
          <a:off x="5298894" y="2044065"/>
          <a:ext cx="5725664" cy="4524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381">
                  <a:extLst>
                    <a:ext uri="{9D8B030D-6E8A-4147-A177-3AD203B41FA5}">
                      <a16:colId xmlns:a16="http://schemas.microsoft.com/office/drawing/2014/main" val="1561082890"/>
                    </a:ext>
                  </a:extLst>
                </a:gridCol>
                <a:gridCol w="3444902">
                  <a:extLst>
                    <a:ext uri="{9D8B030D-6E8A-4147-A177-3AD203B41FA5}">
                      <a16:colId xmlns:a16="http://schemas.microsoft.com/office/drawing/2014/main" val="361959698"/>
                    </a:ext>
                  </a:extLst>
                </a:gridCol>
                <a:gridCol w="1140381">
                  <a:extLst>
                    <a:ext uri="{9D8B030D-6E8A-4147-A177-3AD203B41FA5}">
                      <a16:colId xmlns:a16="http://schemas.microsoft.com/office/drawing/2014/main" val="1749723606"/>
                    </a:ext>
                  </a:extLst>
                </a:gridCol>
              </a:tblGrid>
              <a:tr h="1942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Psikologi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8566174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Magister Psikologi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3286151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FP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7420"/>
                  </a:ext>
                </a:extLst>
              </a:tr>
              <a:tr h="1942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79668"/>
                  </a:ext>
                </a:extLst>
              </a:tr>
              <a:tr h="19429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FPB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PGSD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4754365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Pendikat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0900694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Pendidikan Bahasa </a:t>
                      </a:r>
                      <a:r>
                        <a:rPr lang="en-US" sz="1200" u="none" strike="noStrike" dirty="0" err="1">
                          <a:effectLst/>
                        </a:rPr>
                        <a:t>Inggris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286886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MLTBI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1699218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Bimbingan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7754607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FPB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072883"/>
                  </a:ext>
                </a:extLst>
              </a:tr>
              <a:tr h="1942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05483"/>
                  </a:ext>
                </a:extLst>
              </a:tr>
              <a:tr h="19429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Sistem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Informasi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8907496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Teknik </a:t>
                      </a:r>
                      <a:r>
                        <a:rPr lang="en-US" sz="1200" u="none" strike="noStrike" dirty="0" err="1">
                          <a:effectLst/>
                        </a:rPr>
                        <a:t>Elektro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7064315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Teknik </a:t>
                      </a:r>
                      <a:r>
                        <a:rPr lang="en-US" sz="1200" u="none" strike="noStrike" dirty="0" err="1">
                          <a:effectLst/>
                        </a:rPr>
                        <a:t>Mesin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570516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Teknik Industri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2597543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Magister Teknik </a:t>
                      </a:r>
                      <a:r>
                        <a:rPr lang="en-US" sz="1200" u="none" strike="noStrike" dirty="0" err="1">
                          <a:effectLst/>
                        </a:rPr>
                        <a:t>Elektro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6769887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FT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203449"/>
                  </a:ext>
                </a:extLst>
              </a:tr>
              <a:tr h="1942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17046"/>
                  </a:ext>
                </a:extLst>
              </a:tr>
              <a:tr h="1942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FTB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Bioteknologi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8794798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Teknologi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Pangan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0328499"/>
                  </a:ext>
                </a:extLst>
              </a:tr>
              <a:tr h="19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FTB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74559"/>
                  </a:ext>
                </a:extLst>
              </a:tr>
              <a:tr h="1942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653882"/>
                  </a:ext>
                </a:extLst>
              </a:tr>
              <a:tr h="1942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94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90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3648A-7F6B-504C-61D1-00ABBF1A5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62344B-6717-1C79-E768-0DC2F6F0D2F3}"/>
              </a:ext>
            </a:extLst>
          </p:cNvPr>
          <p:cNvSpPr txBox="1"/>
          <p:nvPr/>
        </p:nvSpPr>
        <p:spPr>
          <a:xfrm>
            <a:off x="8309715" y="2310875"/>
            <a:ext cx="344351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KRITIK &amp; SARAN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FPB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FFD226-4C48-CF79-67D3-57C5A1E16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B46FFE-F962-7380-439E-101B72168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17E6DA-24E9-2192-786D-45971CE8B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white and orange text&#10;&#10;Description automatically generated">
            <a:extLst>
              <a:ext uri="{FF2B5EF4-FFF2-40B4-BE49-F238E27FC236}">
                <a16:creationId xmlns:a16="http://schemas.microsoft.com/office/drawing/2014/main" id="{21B7FBAD-7FE1-E00B-968D-224F5DB1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" y="1485896"/>
            <a:ext cx="7488904" cy="49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1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06521-EED5-65A3-E053-167FEF7B6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5CA732-9525-4D28-877A-D7A7A51BE5B0}"/>
              </a:ext>
            </a:extLst>
          </p:cNvPr>
          <p:cNvSpPr txBox="1"/>
          <p:nvPr/>
        </p:nvSpPr>
        <p:spPr>
          <a:xfrm>
            <a:off x="8309715" y="2310875"/>
            <a:ext cx="344351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KRITIK &amp; SARAN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FT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9F671B-0C6A-158D-70FD-EEFDE773C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3AE052-33DD-289E-0E0B-33D33608A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D78B86-264F-4002-46FD-A9A3AD3A8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white box with black text&#10;&#10;Description automatically generated">
            <a:extLst>
              <a:ext uri="{FF2B5EF4-FFF2-40B4-BE49-F238E27FC236}">
                <a16:creationId xmlns:a16="http://schemas.microsoft.com/office/drawing/2014/main" id="{8C3A4E5B-2C74-D4E9-5223-D6B739B9F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" y="1442765"/>
            <a:ext cx="7652806" cy="50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DB07F-0CC5-FD0B-45D1-F894917C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E3AE5D-1B04-C1A8-51B8-23E20831C738}"/>
              </a:ext>
            </a:extLst>
          </p:cNvPr>
          <p:cNvSpPr txBox="1"/>
          <p:nvPr/>
        </p:nvSpPr>
        <p:spPr>
          <a:xfrm>
            <a:off x="8309715" y="2310875"/>
            <a:ext cx="344351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KRITIK &amp; SARAN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FTB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B34F2F-4A0E-F502-3318-97A6F5804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527B3A-46B6-CFDC-FFBE-86F5B6B95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174729-1AA9-BC57-EF75-4D63A0619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white and orange text on a white background&#10;&#10;Description automatically generated">
            <a:extLst>
              <a:ext uri="{FF2B5EF4-FFF2-40B4-BE49-F238E27FC236}">
                <a16:creationId xmlns:a16="http://schemas.microsoft.com/office/drawing/2014/main" id="{5F7BD67B-60C0-BF91-DC72-90D264BCA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" y="1388853"/>
            <a:ext cx="754928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81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66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38F0B-B2AA-E01C-6982-D8361D26A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9B1C1C5-B864-CE9F-AE61-9481BE20E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363761"/>
              </p:ext>
            </p:extLst>
          </p:nvPr>
        </p:nvGraphicFramePr>
        <p:xfrm>
          <a:off x="3183147" y="2053358"/>
          <a:ext cx="8790312" cy="4554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546">
                  <a:extLst>
                    <a:ext uri="{9D8B030D-6E8A-4147-A177-3AD203B41FA5}">
                      <a16:colId xmlns:a16="http://schemas.microsoft.com/office/drawing/2014/main" val="3269889809"/>
                    </a:ext>
                  </a:extLst>
                </a:gridCol>
                <a:gridCol w="3974676">
                  <a:extLst>
                    <a:ext uri="{9D8B030D-6E8A-4147-A177-3AD203B41FA5}">
                      <a16:colId xmlns:a16="http://schemas.microsoft.com/office/drawing/2014/main" val="2641913562"/>
                    </a:ext>
                  </a:extLst>
                </a:gridCol>
                <a:gridCol w="849818">
                  <a:extLst>
                    <a:ext uri="{9D8B030D-6E8A-4147-A177-3AD203B41FA5}">
                      <a16:colId xmlns:a16="http://schemas.microsoft.com/office/drawing/2014/main" val="3385836273"/>
                    </a:ext>
                  </a:extLst>
                </a:gridCol>
                <a:gridCol w="849818">
                  <a:extLst>
                    <a:ext uri="{9D8B030D-6E8A-4147-A177-3AD203B41FA5}">
                      <a16:colId xmlns:a16="http://schemas.microsoft.com/office/drawing/2014/main" val="3993664847"/>
                    </a:ext>
                  </a:extLst>
                </a:gridCol>
                <a:gridCol w="849818">
                  <a:extLst>
                    <a:ext uri="{9D8B030D-6E8A-4147-A177-3AD203B41FA5}">
                      <a16:colId xmlns:a16="http://schemas.microsoft.com/office/drawing/2014/main" val="570982295"/>
                    </a:ext>
                  </a:extLst>
                </a:gridCol>
                <a:gridCol w="849818">
                  <a:extLst>
                    <a:ext uri="{9D8B030D-6E8A-4147-A177-3AD203B41FA5}">
                      <a16:colId xmlns:a16="http://schemas.microsoft.com/office/drawing/2014/main" val="559177017"/>
                    </a:ext>
                  </a:extLst>
                </a:gridCol>
                <a:gridCol w="849818">
                  <a:extLst>
                    <a:ext uri="{9D8B030D-6E8A-4147-A177-3AD203B41FA5}">
                      <a16:colId xmlns:a16="http://schemas.microsoft.com/office/drawing/2014/main" val="2046984742"/>
                    </a:ext>
                  </a:extLst>
                </a:gridCol>
              </a:tblGrid>
              <a:tr h="10363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</a:rPr>
                        <a:t>Variabel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24" marR="5124" marT="51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Squared Multiple Correlation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29016"/>
                  </a:ext>
                </a:extLst>
              </a:tr>
              <a:tr h="316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Informasi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tentang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kegiatan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</a:rPr>
                        <a:t>aktivitas</a:t>
                      </a:r>
                      <a:r>
                        <a:rPr lang="en-US" sz="1200" u="none" strike="noStrike" dirty="0">
                          <a:effectLst/>
                        </a:rPr>
                        <a:t> di Unika </a:t>
                      </a:r>
                      <a:r>
                        <a:rPr lang="en-US" sz="1200" u="none" strike="noStrike" dirty="0" err="1">
                          <a:effectLst/>
                        </a:rPr>
                        <a:t>Atma</a:t>
                      </a:r>
                      <a:r>
                        <a:rPr lang="en-US" sz="1200" u="none" strike="noStrike" dirty="0">
                          <a:effectLst/>
                        </a:rPr>
                        <a:t> Jaya​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48.689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31.347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0.705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0.932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3063706042"/>
                  </a:ext>
                </a:extLst>
              </a:tr>
              <a:tr h="316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</a:rPr>
                        <a:t>Informasi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tentang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peraturan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atau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pengumuman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akademik</a:t>
                      </a:r>
                      <a:r>
                        <a:rPr lang="en-US" sz="1200" u="none" strike="noStrike" dirty="0">
                          <a:effectLst/>
                        </a:rPr>
                        <a:t>.​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48.753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30.749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0.728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0.932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3867158086"/>
                  </a:ext>
                </a:extLst>
              </a:tr>
              <a:tr h="316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>
                          <a:effectLst/>
                        </a:rPr>
                        <a:t>Kualitas layanan pimpinan universitas/ fakultas/ prodi ​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48.669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31.28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0.723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0.932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1594870282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</a:rPr>
                        <a:t>Kualitas layanan para dosen 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48.703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31.288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0.717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0.932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929645753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 err="1">
                          <a:effectLst/>
                        </a:rPr>
                        <a:t>Kualitas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</a:rPr>
                        <a:t>layanan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</a:rPr>
                        <a:t>umum</a:t>
                      </a:r>
                      <a:r>
                        <a:rPr lang="es-ES" sz="1200" u="none" strike="noStrike" dirty="0">
                          <a:effectLst/>
                        </a:rPr>
                        <a:t> dan </a:t>
                      </a:r>
                      <a:r>
                        <a:rPr lang="es-ES" sz="1200" u="none" strike="noStrike" dirty="0" err="1">
                          <a:effectLst/>
                        </a:rPr>
                        <a:t>administrasi</a:t>
                      </a:r>
                      <a:r>
                        <a:rPr lang="es-ES" sz="1200" u="none" strike="noStrike" dirty="0">
                          <a:effectLst/>
                        </a:rPr>
                        <a:t>​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48.787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31.307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0.702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0.932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2430676328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</a:rPr>
                        <a:t>Kualitas perkuliahan 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48.632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31.603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0.702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0.932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3125129065"/>
                  </a:ext>
                </a:extLst>
              </a:tr>
              <a:tr h="390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>
                          <a:effectLst/>
                        </a:rPr>
                        <a:t>Kualitas kegiatan kemahasiswaan (seperti Unit kemahasiswaan, seminar, pelatihan)​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48.723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31.855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0.649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0.934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1020331878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</a:rPr>
                        <a:t>Kenyamanan</a:t>
                      </a:r>
                      <a:r>
                        <a:rPr lang="en-US" sz="1200" u="none" strike="noStrike" dirty="0">
                          <a:effectLst/>
                        </a:rPr>
                        <a:t> dan </a:t>
                      </a:r>
                      <a:r>
                        <a:rPr lang="en-US" sz="1200" u="none" strike="noStrike" dirty="0" err="1">
                          <a:effectLst/>
                        </a:rPr>
                        <a:t>kebersihan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lingkungan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belajar</a:t>
                      </a:r>
                      <a:r>
                        <a:rPr lang="en-US" sz="1200" u="none" strike="noStrike" dirty="0"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48.689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31.998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0.663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0.933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2258394067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</a:rPr>
                        <a:t>Sarana dan prasarana pendukung belajar​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48.72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31.708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0.674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0.933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1048807963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</a:rPr>
                        <a:t>Informasi pembayaran uang kuliah​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48.659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31.527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0.68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0.933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2149118496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</a:rPr>
                        <a:t>Kemudahan cara pembayaran uang kuliah​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48.612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31.886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0.62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0.934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2097329859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</a:rPr>
                        <a:t>Kebanggaan putra/putri lulus dari Unika Atma Jaya​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48.453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32.201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0.696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0.933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4291680455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</a:rPr>
                        <a:t>Kepercayaan akan kemampuan keilmuan​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48.547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31.645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0.706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0.932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533992792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</a:rPr>
                        <a:t>Kepercayaan kemudahan mendapat pekerjaan​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48.689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32.174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0.614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0.934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220791138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24" marR="5124" marT="512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</a:rPr>
                        <a:t>Kepercayaan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mampu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beradaptasi</a:t>
                      </a:r>
                      <a:r>
                        <a:rPr lang="en-US" sz="1200" u="none" strike="noStrike" dirty="0">
                          <a:effectLst/>
                        </a:rPr>
                        <a:t> di </a:t>
                      </a:r>
                      <a:r>
                        <a:rPr lang="en-US" sz="1200" u="none" strike="noStrike" dirty="0" err="1">
                          <a:effectLst/>
                        </a:rPr>
                        <a:t>masyarakat</a:t>
                      </a:r>
                      <a:r>
                        <a:rPr lang="en-US" sz="1200" u="none" strike="noStrike" dirty="0"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48.615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31.966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0.656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0.933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24" marR="5124" marT="5124" marB="0" anchor="ctr"/>
                </a:tc>
                <a:extLst>
                  <a:ext uri="{0D108BD9-81ED-4DB2-BD59-A6C34878D82A}">
                    <a16:rowId xmlns:a16="http://schemas.microsoft.com/office/drawing/2014/main" val="2533419019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58C57209-2C0D-A3FF-026A-6D72EA38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478"/>
            <a:ext cx="10515600" cy="48316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Scale: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Validitas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Reliabilitas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Survey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Kepuasan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Orang Tua</a:t>
            </a:r>
            <a:endParaRPr lang="en-US" sz="2400" dirty="0"/>
          </a:p>
        </p:txBody>
      </p:sp>
      <p:pic>
        <p:nvPicPr>
          <p:cNvPr id="12" name="Picture 11" descr="A screenshot of a report&#10;&#10;Description automatically generated">
            <a:extLst>
              <a:ext uri="{FF2B5EF4-FFF2-40B4-BE49-F238E27FC236}">
                <a16:creationId xmlns:a16="http://schemas.microsoft.com/office/drawing/2014/main" id="{E36E0859-D56C-AFF7-C909-BC72F18D1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" y="2071178"/>
            <a:ext cx="2844946" cy="2267067"/>
          </a:xfrm>
          <a:prstGeom prst="rect">
            <a:avLst/>
          </a:prstGeom>
        </p:spPr>
      </p:pic>
      <p:pic>
        <p:nvPicPr>
          <p:cNvPr id="17" name="Picture 16" descr="A close-up of a graph&#10;&#10;Description automatically generated">
            <a:extLst>
              <a:ext uri="{FF2B5EF4-FFF2-40B4-BE49-F238E27FC236}">
                <a16:creationId xmlns:a16="http://schemas.microsoft.com/office/drawing/2014/main" id="{9F8A7008-A29E-E51D-6C37-1710F40B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" y="4991598"/>
            <a:ext cx="2844946" cy="16193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64C91B-437E-6A99-01A2-F6053F3E813F}"/>
              </a:ext>
            </a:extLst>
          </p:cNvPr>
          <p:cNvSpPr txBox="1"/>
          <p:nvPr/>
        </p:nvSpPr>
        <p:spPr>
          <a:xfrm>
            <a:off x="6670375" y="1665836"/>
            <a:ext cx="261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Item-Total Statistics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8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8395D-8F07-A685-3705-7C37B14FE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92D4367-3B18-EF2D-92C7-AF15F0044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52202"/>
              </p:ext>
            </p:extLst>
          </p:nvPr>
        </p:nvGraphicFramePr>
        <p:xfrm>
          <a:off x="1112809" y="1900386"/>
          <a:ext cx="6901132" cy="455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0E8CD7-2EE1-A27C-6233-4DD98E3AE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44377"/>
              </p:ext>
            </p:extLst>
          </p:nvPr>
        </p:nvGraphicFramePr>
        <p:xfrm>
          <a:off x="8148487" y="4917057"/>
          <a:ext cx="3365500" cy="153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82743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36679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902770318"/>
                    </a:ext>
                  </a:extLst>
                </a:gridCol>
              </a:tblGrid>
              <a:tr h="307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VARIABEL</a:t>
                      </a:r>
                      <a:endParaRPr lang="en-US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JUMLAH</a:t>
                      </a:r>
                      <a:endParaRPr lang="en-US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PRESENTASE</a:t>
                      </a:r>
                      <a:endParaRPr lang="en-US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03025"/>
                  </a:ext>
                </a:extLst>
              </a:tr>
              <a:tr h="30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err="1">
                          <a:effectLst/>
                        </a:rPr>
                        <a:t>Teratur</a:t>
                      </a:r>
                      <a:r>
                        <a:rPr lang="en-US" sz="1200" b="0" i="1" u="none" strike="noStrike" dirty="0">
                          <a:effectLst/>
                        </a:rPr>
                        <a:t> </a:t>
                      </a:r>
                      <a:r>
                        <a:rPr lang="en-US" sz="1200" b="0" i="1" u="none" strike="noStrike" dirty="0" err="1">
                          <a:effectLst/>
                        </a:rPr>
                        <a:t>Memantau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1711759"/>
                  </a:ext>
                </a:extLst>
              </a:tr>
              <a:tr h="30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err="1">
                          <a:effectLst/>
                        </a:rPr>
                        <a:t>Bertindak</a:t>
                      </a:r>
                      <a:r>
                        <a:rPr lang="en-US" sz="1200" b="0" i="1" u="none" strike="noStrike" dirty="0">
                          <a:effectLst/>
                        </a:rPr>
                        <a:t> Bila Ada </a:t>
                      </a:r>
                      <a:r>
                        <a:rPr lang="en-US" sz="1200" b="0" i="1" u="none" strike="noStrike" dirty="0" err="1">
                          <a:effectLst/>
                        </a:rPr>
                        <a:t>Kesulitan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5486988"/>
                  </a:ext>
                </a:extLst>
              </a:tr>
              <a:tr h="30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err="1">
                          <a:effectLst/>
                        </a:rPr>
                        <a:t>Mempercayakan</a:t>
                      </a:r>
                      <a:r>
                        <a:rPr lang="en-US" sz="1200" b="0" i="1" u="none" strike="noStrike" dirty="0">
                          <a:effectLst/>
                        </a:rPr>
                        <a:t> </a:t>
                      </a:r>
                      <a:r>
                        <a:rPr lang="en-US" sz="1200" b="0" i="1" u="none" strike="noStrike" dirty="0" err="1">
                          <a:effectLst/>
                        </a:rPr>
                        <a:t>Penuh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592821"/>
                  </a:ext>
                </a:extLst>
              </a:tr>
              <a:tr h="307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07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21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ADECD-57A9-0649-DA99-3A4C33FB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57" y="1405054"/>
            <a:ext cx="2921901" cy="3474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 sz="216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Orangtua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Mahasiswa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memperoleh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informasi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mengenai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Unika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Atma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Jaya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melalui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247F020-369A-329D-3DD7-7AC0440BD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26725"/>
              </p:ext>
            </p:extLst>
          </p:nvPr>
        </p:nvGraphicFramePr>
        <p:xfrm>
          <a:off x="3148642" y="1405054"/>
          <a:ext cx="8816617" cy="500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79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9F321C-36DA-8E15-92D4-CC76C97D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300" b="1" kern="1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Tabel</a:t>
            </a:r>
            <a:r>
              <a:rPr lang="en-US" sz="33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Tingkat </a:t>
            </a:r>
            <a:r>
              <a:rPr lang="en-US" sz="3300" b="1" kern="1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Kepuasan</a:t>
            </a:r>
            <a:r>
              <a:rPr lang="en-US" sz="33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Orang Tua </a:t>
            </a:r>
            <a:r>
              <a:rPr lang="en-US" sz="3300" b="1" kern="1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Wisudawan</a:t>
            </a:r>
            <a:r>
              <a:rPr lang="en-US" sz="33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di Universitas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96025-1598-B92E-B7C0-D7DFD482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78" y="1574019"/>
            <a:ext cx="6780700" cy="48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AF9F92-D514-56FA-B036-78A6A5568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3081A8E-3D64-F02F-6CE4-9643DA3976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576981"/>
              </p:ext>
            </p:extLst>
          </p:nvPr>
        </p:nvGraphicFramePr>
        <p:xfrm>
          <a:off x="713619" y="1356607"/>
          <a:ext cx="10764762" cy="483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659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97568-198C-7125-B4D4-72B94E603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063CEF-9276-6ABF-6956-6641AC4278CD}"/>
              </a:ext>
            </a:extLst>
          </p:cNvPr>
          <p:cNvSpPr txBox="1"/>
          <p:nvPr/>
        </p:nvSpPr>
        <p:spPr>
          <a:xfrm>
            <a:off x="838200" y="1233488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latin typeface="+mj-lt"/>
                <a:ea typeface="+mj-ea"/>
                <a:cs typeface="+mj-cs"/>
              </a:rPr>
              <a:t>Tabel Tingkat Kepuasan Orang Tua Wisudawan di FEB (N=73)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87BA9-C76E-0E0B-F7F7-8C889882D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75" y="2181225"/>
            <a:ext cx="9592850" cy="399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262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723</Words>
  <Application>Microsoft Office PowerPoint</Application>
  <PresentationFormat>Widescreen</PresentationFormat>
  <Paragraphs>259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Aharoni</vt:lpstr>
      <vt:lpstr>Aptos</vt:lpstr>
      <vt:lpstr>Aptos Narrow</vt:lpstr>
      <vt:lpstr>Arial</vt:lpstr>
      <vt:lpstr>Calibri</vt:lpstr>
      <vt:lpstr>Calibri Light</vt:lpstr>
      <vt:lpstr>Cambria</vt:lpstr>
      <vt:lpstr>Century Gothic (Body)</vt:lpstr>
      <vt:lpstr>Times New Roman</vt:lpstr>
      <vt:lpstr>Wingdings</vt:lpstr>
      <vt:lpstr>Office Theme</vt:lpstr>
      <vt:lpstr>SURVEY KEPUASAN PELANGGAN </vt:lpstr>
      <vt:lpstr>PENDAHULUAN</vt:lpstr>
      <vt:lpstr>RENSPONDEN SAMPEL BERDASARKAN PRODI</vt:lpstr>
      <vt:lpstr>Scale: Validitas - Reliabilitas Survey Kepuasan Orang Tua</vt:lpstr>
      <vt:lpstr>PowerPoint Presentation</vt:lpstr>
      <vt:lpstr>Orangtua Mahasiswa memperoleh informasi mengenai Unika Atma Jaya melalui:</vt:lpstr>
      <vt:lpstr>Tabel Tingkat Kepuasan Orang Tua Wisudawan di Universitas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Fachrul Ali</dc:creator>
  <cp:lastModifiedBy>Guido Alvin Clementino Tuas</cp:lastModifiedBy>
  <cp:revision>25</cp:revision>
  <dcterms:created xsi:type="dcterms:W3CDTF">2023-10-04T02:11:07Z</dcterms:created>
  <dcterms:modified xsi:type="dcterms:W3CDTF">2024-12-01T16:06:02Z</dcterms:modified>
</cp:coreProperties>
</file>