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Default Extension="wdp" ContentType="image/vnd.ms-photo"/>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6" r:id="rId3"/>
    <p:sldId id="257" r:id="rId4"/>
    <p:sldId id="258" r:id="rId5"/>
    <p:sldId id="260" r:id="rId6"/>
    <p:sldId id="259" r:id="rId7"/>
    <p:sldId id="261" r:id="rId8"/>
    <p:sldId id="262" r:id="rId9"/>
    <p:sldId id="263" r:id="rId10"/>
    <p:sldId id="264" r:id="rId11"/>
    <p:sldId id="265" r:id="rId12"/>
    <p:sldId id="266" r:id="rId13"/>
    <p:sldId id="267" r:id="rId14"/>
    <p:sldId id="268" r:id="rId15"/>
    <p:sldId id="269" r:id="rId16"/>
    <p:sldId id="270" r:id="rId17"/>
    <p:sldId id="271" r:id="rId18"/>
    <p:sldId id="273" r:id="rId19"/>
    <p:sldId id="274" r:id="rId20"/>
    <p:sldId id="275" r:id="rId21"/>
    <p:sldId id="276" r:id="rId22"/>
    <p:sldId id="277" r:id="rId23"/>
    <p:sldId id="278" r:id="rId24"/>
    <p:sldId id="279" r:id="rId25"/>
    <p:sldId id="280" r:id="rId26"/>
    <p:sldId id="281" r:id="rId27"/>
    <p:sldId id="282" r:id="rId28"/>
    <p:sldId id="283" r:id="rId29"/>
    <p:sldId id="285" r:id="rId30"/>
    <p:sldId id="284"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1320" y="-102"/>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B317866-3945-4630-AB86-C45FF6B70D5C}" type="datetimeFigureOut">
              <a:rPr lang="en-US" smtClean="0"/>
              <a:pPr/>
              <a:t>1/23/2019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61F036-0540-42DC-B74B-86592EF55594}" type="slidenum">
              <a:rPr lang="en-US" smtClean="0"/>
              <a:pPr/>
              <a:t>‹#›</a:t>
            </a:fld>
            <a:endParaRPr lang="en-US"/>
          </a:p>
        </p:txBody>
      </p:sp>
    </p:spTree>
    <p:extLst>
      <p:ext uri="{BB962C8B-B14F-4D97-AF65-F5344CB8AC3E}">
        <p14:creationId xmlns="" xmlns:p14="http://schemas.microsoft.com/office/powerpoint/2010/main" val="1201868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317866-3945-4630-AB86-C45FF6B70D5C}" type="datetimeFigureOut">
              <a:rPr lang="en-US" smtClean="0"/>
              <a:pPr/>
              <a:t>1/23/2019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61F036-0540-42DC-B74B-86592EF55594}" type="slidenum">
              <a:rPr lang="en-US" smtClean="0"/>
              <a:pPr/>
              <a:t>‹#›</a:t>
            </a:fld>
            <a:endParaRPr lang="en-US"/>
          </a:p>
        </p:txBody>
      </p:sp>
    </p:spTree>
    <p:extLst>
      <p:ext uri="{BB962C8B-B14F-4D97-AF65-F5344CB8AC3E}">
        <p14:creationId xmlns="" xmlns:p14="http://schemas.microsoft.com/office/powerpoint/2010/main" val="3610654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317866-3945-4630-AB86-C45FF6B70D5C}" type="datetimeFigureOut">
              <a:rPr lang="en-US" smtClean="0"/>
              <a:pPr/>
              <a:t>1/23/2019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61F036-0540-42DC-B74B-86592EF55594}" type="slidenum">
              <a:rPr lang="en-US" smtClean="0"/>
              <a:pPr/>
              <a:t>‹#›</a:t>
            </a:fld>
            <a:endParaRPr lang="en-US"/>
          </a:p>
        </p:txBody>
      </p:sp>
    </p:spTree>
    <p:extLst>
      <p:ext uri="{BB962C8B-B14F-4D97-AF65-F5344CB8AC3E}">
        <p14:creationId xmlns="" xmlns:p14="http://schemas.microsoft.com/office/powerpoint/2010/main" val="1322368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ctrTitle"/>
          </p:nvPr>
        </p:nvSpPr>
        <p:spPr>
          <a:xfrm>
            <a:off x="914400" y="1803405"/>
            <a:ext cx="73152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914400" y="3632201"/>
            <a:ext cx="73152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5932170" y="4323845"/>
            <a:ext cx="2297429" cy="365125"/>
          </a:xfrm>
        </p:spPr>
        <p:txBody>
          <a:bodyPr/>
          <a:lstStyle/>
          <a:p>
            <a:fld id="{1B317866-3945-4630-AB86-C45FF6B70D5C}" type="datetimeFigureOut">
              <a:rPr lang="en-US" smtClean="0"/>
              <a:pPr/>
              <a:t>1/23/2019</a:t>
            </a:fld>
            <a:endParaRPr lang="en-US"/>
          </a:p>
        </p:txBody>
      </p:sp>
      <p:sp>
        <p:nvSpPr>
          <p:cNvPr id="5" name="Footer Placeholder 4"/>
          <p:cNvSpPr>
            <a:spLocks noGrp="1"/>
          </p:cNvSpPr>
          <p:nvPr>
            <p:ph type="ftr" sz="quarter" idx="11"/>
          </p:nvPr>
        </p:nvSpPr>
        <p:spPr>
          <a:xfrm>
            <a:off x="914400" y="4323846"/>
            <a:ext cx="4880610" cy="365125"/>
          </a:xfrm>
        </p:spPr>
        <p:txBody>
          <a:bodyPr/>
          <a:lstStyle/>
          <a:p>
            <a:endParaRPr lang="en-US"/>
          </a:p>
        </p:txBody>
      </p:sp>
      <p:sp>
        <p:nvSpPr>
          <p:cNvPr id="6" name="Slide Number Placeholder 5"/>
          <p:cNvSpPr>
            <a:spLocks noGrp="1"/>
          </p:cNvSpPr>
          <p:nvPr>
            <p:ph type="sldNum" sz="quarter" idx="12"/>
          </p:nvPr>
        </p:nvSpPr>
        <p:spPr>
          <a:xfrm>
            <a:off x="6057900" y="1430867"/>
            <a:ext cx="2171700" cy="365125"/>
          </a:xfrm>
        </p:spPr>
        <p:txBody>
          <a:bodyPr/>
          <a:lstStyle/>
          <a:p>
            <a:fld id="{5961F036-0540-42DC-B74B-86592EF55594}" type="slidenum">
              <a:rPr lang="en-US" smtClean="0"/>
              <a:pPr/>
              <a:t>‹#›</a:t>
            </a:fld>
            <a:endParaRPr lang="en-US"/>
          </a:p>
        </p:txBody>
      </p:sp>
    </p:spTree>
    <p:extLst>
      <p:ext uri="{BB962C8B-B14F-4D97-AF65-F5344CB8AC3E}">
        <p14:creationId xmlns="" xmlns:p14="http://schemas.microsoft.com/office/powerpoint/2010/main" val="16493449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317866-3945-4630-AB86-C45FF6B70D5C}" type="datetimeFigureOut">
              <a:rPr lang="en-US" smtClean="0"/>
              <a:pPr/>
              <a:t>1/23/2019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61F036-0540-42DC-B74B-86592EF55594}" type="slidenum">
              <a:rPr lang="en-US" smtClean="0"/>
              <a:pPr/>
              <a:t>‹#›</a:t>
            </a:fld>
            <a:endParaRPr lang="en-US"/>
          </a:p>
        </p:txBody>
      </p:sp>
    </p:spTree>
    <p:extLst>
      <p:ext uri="{BB962C8B-B14F-4D97-AF65-F5344CB8AC3E}">
        <p14:creationId xmlns="" xmlns:p14="http://schemas.microsoft.com/office/powerpoint/2010/main" val="26167879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594360" y="753534"/>
            <a:ext cx="7955280"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594360" y="3641726"/>
            <a:ext cx="7955281" cy="1354134"/>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562176" y="381001"/>
            <a:ext cx="2183130" cy="365125"/>
          </a:xfrm>
        </p:spPr>
        <p:txBody>
          <a:bodyPr/>
          <a:lstStyle>
            <a:lvl1pPr algn="r">
              <a:defRPr/>
            </a:lvl1pPr>
          </a:lstStyle>
          <a:p>
            <a:fld id="{1B317866-3945-4630-AB86-C45FF6B70D5C}" type="datetimeFigureOut">
              <a:rPr lang="en-US" smtClean="0"/>
              <a:pPr/>
              <a:t>1/23/2019</a:t>
            </a:fld>
            <a:endParaRPr lang="en-US"/>
          </a:p>
        </p:txBody>
      </p:sp>
      <p:sp>
        <p:nvSpPr>
          <p:cNvPr id="5" name="Footer Placeholder 4"/>
          <p:cNvSpPr>
            <a:spLocks noGrp="1"/>
          </p:cNvSpPr>
          <p:nvPr>
            <p:ph type="ftr" sz="quarter" idx="11"/>
          </p:nvPr>
        </p:nvSpPr>
        <p:spPr>
          <a:xfrm>
            <a:off x="594360" y="381001"/>
            <a:ext cx="4830656" cy="365125"/>
          </a:xfrm>
        </p:spPr>
        <p:txBody>
          <a:bodyPr/>
          <a:lstStyle/>
          <a:p>
            <a:endParaRPr lang="en-US"/>
          </a:p>
        </p:txBody>
      </p:sp>
      <p:sp>
        <p:nvSpPr>
          <p:cNvPr id="6" name="Slide Number Placeholder 5"/>
          <p:cNvSpPr>
            <a:spLocks noGrp="1"/>
          </p:cNvSpPr>
          <p:nvPr>
            <p:ph type="sldNum" sz="quarter" idx="12"/>
          </p:nvPr>
        </p:nvSpPr>
        <p:spPr>
          <a:xfrm>
            <a:off x="7882466" y="381001"/>
            <a:ext cx="667173" cy="365125"/>
          </a:xfrm>
        </p:spPr>
        <p:txBody>
          <a:bodyPr/>
          <a:lstStyle/>
          <a:p>
            <a:fld id="{5961F036-0540-42DC-B74B-86592EF55594}" type="slidenum">
              <a:rPr lang="en-US" smtClean="0"/>
              <a:pPr/>
              <a:t>‹#›</a:t>
            </a:fld>
            <a:endParaRPr lang="en-US"/>
          </a:p>
        </p:txBody>
      </p:sp>
    </p:spTree>
    <p:extLst>
      <p:ext uri="{BB962C8B-B14F-4D97-AF65-F5344CB8AC3E}">
        <p14:creationId xmlns="" xmlns:p14="http://schemas.microsoft.com/office/powerpoint/2010/main" val="30937507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94360" y="2194560"/>
            <a:ext cx="3910579" cy="40690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2099" y="2194560"/>
            <a:ext cx="3907540" cy="40690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B317866-3945-4630-AB86-C45FF6B70D5C}" type="datetimeFigureOut">
              <a:rPr lang="en-US" smtClean="0"/>
              <a:pPr/>
              <a:t>1/23/2019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61F036-0540-42DC-B74B-86592EF55594}" type="slidenum">
              <a:rPr lang="en-US" smtClean="0"/>
              <a:pPr/>
              <a:t>‹#›</a:t>
            </a:fld>
            <a:endParaRPr lang="en-US"/>
          </a:p>
        </p:txBody>
      </p:sp>
    </p:spTree>
    <p:extLst>
      <p:ext uri="{BB962C8B-B14F-4D97-AF65-F5344CB8AC3E}">
        <p14:creationId xmlns="" xmlns:p14="http://schemas.microsoft.com/office/powerpoint/2010/main" val="22448885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71700" y="762000"/>
            <a:ext cx="637794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1279" y="2183802"/>
            <a:ext cx="3683659"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94359" y="3132667"/>
            <a:ext cx="3910579" cy="31309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69018" y="2183802"/>
            <a:ext cx="368062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2098" y="3132667"/>
            <a:ext cx="3907541" cy="31309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B317866-3945-4630-AB86-C45FF6B70D5C}" type="datetimeFigureOut">
              <a:rPr lang="en-US" smtClean="0"/>
              <a:pPr/>
              <a:t>1/23/2019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61F036-0540-42DC-B74B-86592EF55594}" type="slidenum">
              <a:rPr lang="en-US" smtClean="0"/>
              <a:pPr/>
              <a:t>‹#›</a:t>
            </a:fld>
            <a:endParaRPr lang="en-US"/>
          </a:p>
        </p:txBody>
      </p:sp>
    </p:spTree>
    <p:extLst>
      <p:ext uri="{BB962C8B-B14F-4D97-AF65-F5344CB8AC3E}">
        <p14:creationId xmlns="" xmlns:p14="http://schemas.microsoft.com/office/powerpoint/2010/main" val="9333909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B317866-3945-4630-AB86-C45FF6B70D5C}" type="datetimeFigureOut">
              <a:rPr lang="en-US" smtClean="0"/>
              <a:pPr/>
              <a:t>1/23/2019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61F036-0540-42DC-B74B-86592EF55594}" type="slidenum">
              <a:rPr lang="en-US" smtClean="0"/>
              <a:pPr/>
              <a:t>‹#›</a:t>
            </a:fld>
            <a:endParaRPr lang="en-US"/>
          </a:p>
        </p:txBody>
      </p:sp>
    </p:spTree>
    <p:extLst>
      <p:ext uri="{BB962C8B-B14F-4D97-AF65-F5344CB8AC3E}">
        <p14:creationId xmlns="" xmlns:p14="http://schemas.microsoft.com/office/powerpoint/2010/main" val="24312959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317866-3945-4630-AB86-C45FF6B70D5C}" type="datetimeFigureOut">
              <a:rPr lang="en-US" smtClean="0"/>
              <a:pPr/>
              <a:t>1/23/2019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61F036-0540-42DC-B74B-86592EF55594}" type="slidenum">
              <a:rPr lang="en-US" smtClean="0"/>
              <a:pPr/>
              <a:t>‹#›</a:t>
            </a:fld>
            <a:endParaRPr lang="en-US"/>
          </a:p>
        </p:txBody>
      </p:sp>
    </p:spTree>
    <p:extLst>
      <p:ext uri="{BB962C8B-B14F-4D97-AF65-F5344CB8AC3E}">
        <p14:creationId xmlns="" xmlns:p14="http://schemas.microsoft.com/office/powerpoint/2010/main" val="30393472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0" y="1524000"/>
            <a:ext cx="30861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3886200" y="746760"/>
            <a:ext cx="4663440" cy="551688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4360" y="3124200"/>
            <a:ext cx="3086100" cy="3139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B317866-3945-4630-AB86-C45FF6B70D5C}" type="datetimeFigureOut">
              <a:rPr lang="en-US" smtClean="0"/>
              <a:pPr/>
              <a:t>1/23/2019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61F036-0540-42DC-B74B-86592EF55594}" type="slidenum">
              <a:rPr lang="en-US" smtClean="0"/>
              <a:pPr/>
              <a:t>‹#›</a:t>
            </a:fld>
            <a:endParaRPr lang="en-US"/>
          </a:p>
        </p:txBody>
      </p:sp>
    </p:spTree>
    <p:extLst>
      <p:ext uri="{BB962C8B-B14F-4D97-AF65-F5344CB8AC3E}">
        <p14:creationId xmlns="" xmlns:p14="http://schemas.microsoft.com/office/powerpoint/2010/main" val="1226114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317866-3945-4630-AB86-C45FF6B70D5C}" type="datetimeFigureOut">
              <a:rPr lang="en-US" smtClean="0"/>
              <a:pPr/>
              <a:t>1/23/2019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61F036-0540-42DC-B74B-86592EF55594}" type="slidenum">
              <a:rPr lang="en-US" smtClean="0"/>
              <a:pPr/>
              <a:t>‹#›</a:t>
            </a:fld>
            <a:endParaRPr lang="en-US"/>
          </a:p>
        </p:txBody>
      </p:sp>
    </p:spTree>
    <p:extLst>
      <p:ext uri="{BB962C8B-B14F-4D97-AF65-F5344CB8AC3E}">
        <p14:creationId xmlns="" xmlns:p14="http://schemas.microsoft.com/office/powerpoint/2010/main" val="7247790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0" y="1524000"/>
            <a:ext cx="407573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77524" y="751242"/>
            <a:ext cx="3674234" cy="5512398"/>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94360" y="3124200"/>
            <a:ext cx="4075730" cy="3139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B317866-3945-4630-AB86-C45FF6B70D5C}" type="datetimeFigureOut">
              <a:rPr lang="en-US" smtClean="0"/>
              <a:pPr/>
              <a:t>1/23/2019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61F036-0540-42DC-B74B-86592EF55594}" type="slidenum">
              <a:rPr lang="en-US" smtClean="0"/>
              <a:pPr/>
              <a:t>‹#›</a:t>
            </a:fld>
            <a:endParaRPr lang="en-US"/>
          </a:p>
        </p:txBody>
      </p:sp>
    </p:spTree>
    <p:extLst>
      <p:ext uri="{BB962C8B-B14F-4D97-AF65-F5344CB8AC3E}">
        <p14:creationId xmlns="" xmlns:p14="http://schemas.microsoft.com/office/powerpoint/2010/main" val="10295237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55" y="4697361"/>
            <a:ext cx="7956482"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94355" y="977035"/>
            <a:ext cx="7950260" cy="340697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94360" y="5516716"/>
            <a:ext cx="7955280" cy="746924"/>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B317866-3945-4630-AB86-C45FF6B70D5C}" type="datetimeFigureOut">
              <a:rPr lang="en-US" smtClean="0"/>
              <a:pPr/>
              <a:t>1/23/2019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61F036-0540-42DC-B74B-86592EF55594}" type="slidenum">
              <a:rPr lang="en-US" smtClean="0"/>
              <a:pPr/>
              <a:t>‹#›</a:t>
            </a:fld>
            <a:endParaRPr lang="en-US"/>
          </a:p>
        </p:txBody>
      </p:sp>
    </p:spTree>
    <p:extLst>
      <p:ext uri="{BB962C8B-B14F-4D97-AF65-F5344CB8AC3E}">
        <p14:creationId xmlns="" xmlns:p14="http://schemas.microsoft.com/office/powerpoint/2010/main" val="2598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594360" y="753533"/>
            <a:ext cx="795528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800" y="3649134"/>
            <a:ext cx="7772400" cy="1330852"/>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5562176" y="381001"/>
            <a:ext cx="2183130" cy="365125"/>
          </a:xfrm>
        </p:spPr>
        <p:txBody>
          <a:bodyPr/>
          <a:lstStyle>
            <a:lvl1pPr algn="r">
              <a:defRPr/>
            </a:lvl1pPr>
          </a:lstStyle>
          <a:p>
            <a:fld id="{1B317866-3945-4630-AB86-C45FF6B70D5C}" type="datetimeFigureOut">
              <a:rPr lang="en-US" smtClean="0"/>
              <a:pPr/>
              <a:t>1/23/2019</a:t>
            </a:fld>
            <a:endParaRPr lang="en-US"/>
          </a:p>
        </p:txBody>
      </p:sp>
      <p:sp>
        <p:nvSpPr>
          <p:cNvPr id="6" name="Footer Placeholder 5"/>
          <p:cNvSpPr>
            <a:spLocks noGrp="1"/>
          </p:cNvSpPr>
          <p:nvPr>
            <p:ph type="ftr" sz="quarter" idx="11"/>
          </p:nvPr>
        </p:nvSpPr>
        <p:spPr>
          <a:xfrm>
            <a:off x="594360" y="381001"/>
            <a:ext cx="4830656" cy="365125"/>
          </a:xfrm>
        </p:spPr>
        <p:txBody>
          <a:bodyPr/>
          <a:lstStyle/>
          <a:p>
            <a:endParaRPr lang="en-US"/>
          </a:p>
        </p:txBody>
      </p:sp>
      <p:sp>
        <p:nvSpPr>
          <p:cNvPr id="7" name="Slide Number Placeholder 6"/>
          <p:cNvSpPr>
            <a:spLocks noGrp="1"/>
          </p:cNvSpPr>
          <p:nvPr>
            <p:ph type="sldNum" sz="quarter" idx="12"/>
          </p:nvPr>
        </p:nvSpPr>
        <p:spPr>
          <a:xfrm>
            <a:off x="7882466" y="381001"/>
            <a:ext cx="667174" cy="365125"/>
          </a:xfrm>
        </p:spPr>
        <p:txBody>
          <a:bodyPr/>
          <a:lstStyle/>
          <a:p>
            <a:fld id="{5961F036-0540-42DC-B74B-86592EF55594}" type="slidenum">
              <a:rPr lang="en-US" smtClean="0"/>
              <a:pPr/>
              <a:t>‹#›</a:t>
            </a:fld>
            <a:endParaRPr lang="en-US"/>
          </a:p>
        </p:txBody>
      </p:sp>
    </p:spTree>
    <p:extLst>
      <p:ext uri="{BB962C8B-B14F-4D97-AF65-F5344CB8AC3E}">
        <p14:creationId xmlns="" xmlns:p14="http://schemas.microsoft.com/office/powerpoint/2010/main" val="10784563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0-HD-BTM.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768351" y="753534"/>
            <a:ext cx="7613650" cy="2756234"/>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977899" y="3509768"/>
            <a:ext cx="7194552"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5800" y="4174597"/>
            <a:ext cx="7778752" cy="821265"/>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5562176" y="381001"/>
            <a:ext cx="2183130" cy="365125"/>
          </a:xfrm>
        </p:spPr>
        <p:txBody>
          <a:bodyPr/>
          <a:lstStyle>
            <a:lvl1pPr algn="r">
              <a:defRPr/>
            </a:lvl1pPr>
          </a:lstStyle>
          <a:p>
            <a:fld id="{1B317866-3945-4630-AB86-C45FF6B70D5C}" type="datetimeFigureOut">
              <a:rPr lang="en-US" smtClean="0"/>
              <a:pPr/>
              <a:t>1/23/2019</a:t>
            </a:fld>
            <a:endParaRPr lang="en-US"/>
          </a:p>
        </p:txBody>
      </p:sp>
      <p:sp>
        <p:nvSpPr>
          <p:cNvPr id="6" name="Footer Placeholder 5"/>
          <p:cNvSpPr>
            <a:spLocks noGrp="1"/>
          </p:cNvSpPr>
          <p:nvPr>
            <p:ph type="ftr" sz="quarter" idx="11"/>
          </p:nvPr>
        </p:nvSpPr>
        <p:spPr>
          <a:xfrm>
            <a:off x="594360" y="379438"/>
            <a:ext cx="4830656" cy="365125"/>
          </a:xfrm>
        </p:spPr>
        <p:txBody>
          <a:bodyPr/>
          <a:lstStyle/>
          <a:p>
            <a:endParaRPr lang="en-US"/>
          </a:p>
        </p:txBody>
      </p:sp>
      <p:sp>
        <p:nvSpPr>
          <p:cNvPr id="7" name="Slide Number Placeholder 6"/>
          <p:cNvSpPr>
            <a:spLocks noGrp="1"/>
          </p:cNvSpPr>
          <p:nvPr>
            <p:ph type="sldNum" sz="quarter" idx="12"/>
          </p:nvPr>
        </p:nvSpPr>
        <p:spPr>
          <a:xfrm>
            <a:off x="7882466" y="381001"/>
            <a:ext cx="667174" cy="365125"/>
          </a:xfrm>
        </p:spPr>
        <p:txBody>
          <a:bodyPr/>
          <a:lstStyle/>
          <a:p>
            <a:fld id="{5961F036-0540-42DC-B74B-86592EF55594}" type="slidenum">
              <a:rPr lang="en-US" smtClean="0"/>
              <a:pPr/>
              <a:t>‹#›</a:t>
            </a:fld>
            <a:endParaRPr lang="en-US"/>
          </a:p>
        </p:txBody>
      </p:sp>
      <p:sp>
        <p:nvSpPr>
          <p:cNvPr id="13" name="TextBox 12"/>
          <p:cNvSpPr txBox="1"/>
          <p:nvPr/>
        </p:nvSpPr>
        <p:spPr>
          <a:xfrm>
            <a:off x="231458" y="80772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8146733" y="302133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 xmlns:p14="http://schemas.microsoft.com/office/powerpoint/2010/main" val="9219035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685800" y="1124702"/>
            <a:ext cx="7774782"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792" y="3648316"/>
            <a:ext cx="7773608"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5562176" y="378884"/>
            <a:ext cx="2183130" cy="365125"/>
          </a:xfrm>
        </p:spPr>
        <p:txBody>
          <a:bodyPr/>
          <a:lstStyle>
            <a:lvl1pPr algn="r">
              <a:defRPr/>
            </a:lvl1pPr>
          </a:lstStyle>
          <a:p>
            <a:fld id="{1B317866-3945-4630-AB86-C45FF6B70D5C}" type="datetimeFigureOut">
              <a:rPr lang="en-US" smtClean="0"/>
              <a:pPr/>
              <a:t>1/23/2019</a:t>
            </a:fld>
            <a:endParaRPr lang="en-US"/>
          </a:p>
        </p:txBody>
      </p:sp>
      <p:sp>
        <p:nvSpPr>
          <p:cNvPr id="6" name="Footer Placeholder 5"/>
          <p:cNvSpPr>
            <a:spLocks noGrp="1"/>
          </p:cNvSpPr>
          <p:nvPr>
            <p:ph type="ftr" sz="quarter" idx="11"/>
          </p:nvPr>
        </p:nvSpPr>
        <p:spPr>
          <a:xfrm>
            <a:off x="594360" y="378884"/>
            <a:ext cx="4830656" cy="365125"/>
          </a:xfrm>
        </p:spPr>
        <p:txBody>
          <a:bodyPr/>
          <a:lstStyle/>
          <a:p>
            <a:endParaRPr lang="en-US"/>
          </a:p>
        </p:txBody>
      </p:sp>
      <p:sp>
        <p:nvSpPr>
          <p:cNvPr id="7" name="Slide Number Placeholder 6"/>
          <p:cNvSpPr>
            <a:spLocks noGrp="1"/>
          </p:cNvSpPr>
          <p:nvPr>
            <p:ph type="sldNum" sz="quarter" idx="12"/>
          </p:nvPr>
        </p:nvSpPr>
        <p:spPr>
          <a:xfrm>
            <a:off x="7882466" y="381001"/>
            <a:ext cx="667174" cy="365125"/>
          </a:xfrm>
        </p:spPr>
        <p:txBody>
          <a:bodyPr/>
          <a:lstStyle/>
          <a:p>
            <a:fld id="{5961F036-0540-42DC-B74B-86592EF55594}" type="slidenum">
              <a:rPr lang="en-US" smtClean="0"/>
              <a:pPr/>
              <a:t>‹#›</a:t>
            </a:fld>
            <a:endParaRPr lang="en-US"/>
          </a:p>
        </p:txBody>
      </p:sp>
    </p:spTree>
    <p:extLst>
      <p:ext uri="{BB962C8B-B14F-4D97-AF65-F5344CB8AC3E}">
        <p14:creationId xmlns="" xmlns:p14="http://schemas.microsoft.com/office/powerpoint/2010/main" val="2701663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171701" y="762000"/>
            <a:ext cx="637793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594361" y="2202080"/>
            <a:ext cx="2560320"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594360" y="2904564"/>
            <a:ext cx="2560320" cy="335907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302237" y="2201333"/>
            <a:ext cx="256032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300781" y="2904068"/>
            <a:ext cx="2560320" cy="335957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5989319" y="2192866"/>
            <a:ext cx="256032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5989320" y="2904564"/>
            <a:ext cx="2560320" cy="335907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1B317866-3945-4630-AB86-C45FF6B70D5C}" type="datetimeFigureOut">
              <a:rPr lang="en-US" smtClean="0"/>
              <a:pPr/>
              <a:t>1/23/2019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61F036-0540-42DC-B74B-86592EF55594}" type="slidenum">
              <a:rPr lang="en-US" smtClean="0"/>
              <a:pPr/>
              <a:t>‹#›</a:t>
            </a:fld>
            <a:endParaRPr lang="en-US"/>
          </a:p>
        </p:txBody>
      </p:sp>
    </p:spTree>
    <p:extLst>
      <p:ext uri="{BB962C8B-B14F-4D97-AF65-F5344CB8AC3E}">
        <p14:creationId xmlns="" xmlns:p14="http://schemas.microsoft.com/office/powerpoint/2010/main" val="38471307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171702" y="762000"/>
            <a:ext cx="6381984"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594360"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594360" y="2331720"/>
            <a:ext cx="2560320" cy="15073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594360" y="4796103"/>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291873"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291872" y="2331720"/>
            <a:ext cx="2560320" cy="1509862"/>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290858" y="4796102"/>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5993365"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5993364" y="2331721"/>
            <a:ext cx="2560320" cy="1508919"/>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93272" y="4796100"/>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1B317866-3945-4630-AB86-C45FF6B70D5C}" type="datetimeFigureOut">
              <a:rPr lang="en-US" smtClean="0"/>
              <a:pPr/>
              <a:t>1/23/2019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61F036-0540-42DC-B74B-86592EF55594}" type="slidenum">
              <a:rPr lang="en-US" smtClean="0"/>
              <a:pPr/>
              <a:t>‹#›</a:t>
            </a:fld>
            <a:endParaRPr lang="en-US"/>
          </a:p>
        </p:txBody>
      </p:sp>
    </p:spTree>
    <p:extLst>
      <p:ext uri="{BB962C8B-B14F-4D97-AF65-F5344CB8AC3E}">
        <p14:creationId xmlns="" xmlns:p14="http://schemas.microsoft.com/office/powerpoint/2010/main" val="6540803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94360" y="2194560"/>
            <a:ext cx="7955280" cy="40690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317866-3945-4630-AB86-C45FF6B70D5C}" type="datetimeFigureOut">
              <a:rPr lang="en-US" smtClean="0"/>
              <a:pPr/>
              <a:t>1/23/2019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61F036-0540-42DC-B74B-86592EF55594}" type="slidenum">
              <a:rPr lang="en-US" smtClean="0"/>
              <a:pPr/>
              <a:t>‹#›</a:t>
            </a:fld>
            <a:endParaRPr lang="en-US"/>
          </a:p>
        </p:txBody>
      </p:sp>
    </p:spTree>
    <p:extLst>
      <p:ext uri="{BB962C8B-B14F-4D97-AF65-F5344CB8AC3E}">
        <p14:creationId xmlns="" xmlns:p14="http://schemas.microsoft.com/office/powerpoint/2010/main" val="10613465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4995862"/>
            <a:ext cx="9144000" cy="1862138"/>
          </a:xfrm>
          <a:prstGeom prst="rect">
            <a:avLst/>
          </a:prstGeom>
        </p:spPr>
      </p:pic>
      <p:sp>
        <p:nvSpPr>
          <p:cNvPr id="2" name="Vertical Title 1"/>
          <p:cNvSpPr>
            <a:spLocks noGrp="1"/>
          </p:cNvSpPr>
          <p:nvPr>
            <p:ph type="title" orient="vert"/>
          </p:nvPr>
        </p:nvSpPr>
        <p:spPr>
          <a:xfrm>
            <a:off x="7006590" y="747183"/>
            <a:ext cx="1543050" cy="4248675"/>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94360" y="746126"/>
            <a:ext cx="6278035" cy="424973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562176" y="381001"/>
            <a:ext cx="2183130" cy="365125"/>
          </a:xfrm>
        </p:spPr>
        <p:txBody>
          <a:bodyPr/>
          <a:lstStyle>
            <a:lvl1pPr algn="r">
              <a:defRPr/>
            </a:lvl1pPr>
          </a:lstStyle>
          <a:p>
            <a:fld id="{1B317866-3945-4630-AB86-C45FF6B70D5C}" type="datetimeFigureOut">
              <a:rPr lang="en-US" smtClean="0"/>
              <a:pPr/>
              <a:t>1/23/2019</a:t>
            </a:fld>
            <a:endParaRPr lang="en-US"/>
          </a:p>
        </p:txBody>
      </p:sp>
      <p:sp>
        <p:nvSpPr>
          <p:cNvPr id="5" name="Footer Placeholder 4"/>
          <p:cNvSpPr>
            <a:spLocks noGrp="1"/>
          </p:cNvSpPr>
          <p:nvPr>
            <p:ph type="ftr" sz="quarter" idx="11"/>
          </p:nvPr>
        </p:nvSpPr>
        <p:spPr>
          <a:xfrm>
            <a:off x="594360" y="381001"/>
            <a:ext cx="4830656" cy="365125"/>
          </a:xfrm>
        </p:spPr>
        <p:txBody>
          <a:bodyPr/>
          <a:lstStyle/>
          <a:p>
            <a:endParaRPr lang="en-US"/>
          </a:p>
        </p:txBody>
      </p:sp>
      <p:sp>
        <p:nvSpPr>
          <p:cNvPr id="6" name="Slide Number Placeholder 5"/>
          <p:cNvSpPr>
            <a:spLocks noGrp="1"/>
          </p:cNvSpPr>
          <p:nvPr>
            <p:ph type="sldNum" sz="quarter" idx="12"/>
          </p:nvPr>
        </p:nvSpPr>
        <p:spPr>
          <a:xfrm>
            <a:off x="7882466" y="381001"/>
            <a:ext cx="667174" cy="365125"/>
          </a:xfrm>
        </p:spPr>
        <p:txBody>
          <a:bodyPr/>
          <a:lstStyle/>
          <a:p>
            <a:fld id="{5961F036-0540-42DC-B74B-86592EF55594}" type="slidenum">
              <a:rPr lang="en-US" smtClean="0"/>
              <a:pPr/>
              <a:t>‹#›</a:t>
            </a:fld>
            <a:endParaRPr lang="en-US"/>
          </a:p>
        </p:txBody>
      </p:sp>
    </p:spTree>
    <p:extLst>
      <p:ext uri="{BB962C8B-B14F-4D97-AF65-F5344CB8AC3E}">
        <p14:creationId xmlns="" xmlns:p14="http://schemas.microsoft.com/office/powerpoint/2010/main" val="88411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B317866-3945-4630-AB86-C45FF6B70D5C}" type="datetimeFigureOut">
              <a:rPr lang="en-US" smtClean="0"/>
              <a:pPr/>
              <a:t>1/23/2019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61F036-0540-42DC-B74B-86592EF55594}" type="slidenum">
              <a:rPr lang="en-US" smtClean="0"/>
              <a:pPr/>
              <a:t>‹#›</a:t>
            </a:fld>
            <a:endParaRPr lang="en-US"/>
          </a:p>
        </p:txBody>
      </p:sp>
    </p:spTree>
    <p:extLst>
      <p:ext uri="{BB962C8B-B14F-4D97-AF65-F5344CB8AC3E}">
        <p14:creationId xmlns="" xmlns:p14="http://schemas.microsoft.com/office/powerpoint/2010/main" val="1897076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B317866-3945-4630-AB86-C45FF6B70D5C}" type="datetimeFigureOut">
              <a:rPr lang="en-US" smtClean="0"/>
              <a:pPr/>
              <a:t>1/23/2019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61F036-0540-42DC-B74B-86592EF55594}" type="slidenum">
              <a:rPr lang="en-US" smtClean="0"/>
              <a:pPr/>
              <a:t>‹#›</a:t>
            </a:fld>
            <a:endParaRPr lang="en-US"/>
          </a:p>
        </p:txBody>
      </p:sp>
    </p:spTree>
    <p:extLst>
      <p:ext uri="{BB962C8B-B14F-4D97-AF65-F5344CB8AC3E}">
        <p14:creationId xmlns="" xmlns:p14="http://schemas.microsoft.com/office/powerpoint/2010/main" val="2341660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B317866-3945-4630-AB86-C45FF6B70D5C}" type="datetimeFigureOut">
              <a:rPr lang="en-US" smtClean="0"/>
              <a:pPr/>
              <a:t>1/23/2019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61F036-0540-42DC-B74B-86592EF55594}" type="slidenum">
              <a:rPr lang="en-US" smtClean="0"/>
              <a:pPr/>
              <a:t>‹#›</a:t>
            </a:fld>
            <a:endParaRPr lang="en-US"/>
          </a:p>
        </p:txBody>
      </p:sp>
    </p:spTree>
    <p:extLst>
      <p:ext uri="{BB962C8B-B14F-4D97-AF65-F5344CB8AC3E}">
        <p14:creationId xmlns="" xmlns:p14="http://schemas.microsoft.com/office/powerpoint/2010/main" val="33778329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B317866-3945-4630-AB86-C45FF6B70D5C}" type="datetimeFigureOut">
              <a:rPr lang="en-US" smtClean="0"/>
              <a:pPr/>
              <a:t>1/23/2019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61F036-0540-42DC-B74B-86592EF55594}" type="slidenum">
              <a:rPr lang="en-US" smtClean="0"/>
              <a:pPr/>
              <a:t>‹#›</a:t>
            </a:fld>
            <a:endParaRPr lang="en-US"/>
          </a:p>
        </p:txBody>
      </p:sp>
    </p:spTree>
    <p:extLst>
      <p:ext uri="{BB962C8B-B14F-4D97-AF65-F5344CB8AC3E}">
        <p14:creationId xmlns="" xmlns:p14="http://schemas.microsoft.com/office/powerpoint/2010/main" val="1400337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317866-3945-4630-AB86-C45FF6B70D5C}" type="datetimeFigureOut">
              <a:rPr lang="en-US" smtClean="0"/>
              <a:pPr/>
              <a:t>1/23/2019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61F036-0540-42DC-B74B-86592EF55594}" type="slidenum">
              <a:rPr lang="en-US" smtClean="0"/>
              <a:pPr/>
              <a:t>‹#›</a:t>
            </a:fld>
            <a:endParaRPr lang="en-US"/>
          </a:p>
        </p:txBody>
      </p:sp>
    </p:spTree>
    <p:extLst>
      <p:ext uri="{BB962C8B-B14F-4D97-AF65-F5344CB8AC3E}">
        <p14:creationId xmlns="" xmlns:p14="http://schemas.microsoft.com/office/powerpoint/2010/main" val="802229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B317866-3945-4630-AB86-C45FF6B70D5C}" type="datetimeFigureOut">
              <a:rPr lang="en-US" smtClean="0"/>
              <a:pPr/>
              <a:t>1/23/2019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61F036-0540-42DC-B74B-86592EF55594}" type="slidenum">
              <a:rPr lang="en-US" smtClean="0"/>
              <a:pPr/>
              <a:t>‹#›</a:t>
            </a:fld>
            <a:endParaRPr lang="en-US"/>
          </a:p>
        </p:txBody>
      </p:sp>
    </p:spTree>
    <p:extLst>
      <p:ext uri="{BB962C8B-B14F-4D97-AF65-F5344CB8AC3E}">
        <p14:creationId xmlns="" xmlns:p14="http://schemas.microsoft.com/office/powerpoint/2010/main" val="3759013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B317866-3945-4630-AB86-C45FF6B70D5C}" type="datetimeFigureOut">
              <a:rPr lang="en-US" smtClean="0"/>
              <a:pPr/>
              <a:t>1/23/2019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61F036-0540-42DC-B74B-86592EF55594}" type="slidenum">
              <a:rPr lang="en-US" smtClean="0"/>
              <a:pPr/>
              <a:t>‹#›</a:t>
            </a:fld>
            <a:endParaRPr lang="en-US"/>
          </a:p>
        </p:txBody>
      </p:sp>
    </p:spTree>
    <p:extLst>
      <p:ext uri="{BB962C8B-B14F-4D97-AF65-F5344CB8AC3E}">
        <p14:creationId xmlns="" xmlns:p14="http://schemas.microsoft.com/office/powerpoint/2010/main" val="2827297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317866-3945-4630-AB86-C45FF6B70D5C}" type="datetimeFigureOut">
              <a:rPr lang="en-US" smtClean="0"/>
              <a:pPr/>
              <a:t>1/23/2019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61F036-0540-42DC-B74B-86592EF55594}" type="slidenum">
              <a:rPr lang="en-US" smtClean="0"/>
              <a:pPr/>
              <a:t>‹#›</a:t>
            </a:fld>
            <a:endParaRPr lang="en-US"/>
          </a:p>
        </p:txBody>
      </p:sp>
    </p:spTree>
    <p:extLst>
      <p:ext uri="{BB962C8B-B14F-4D97-AF65-F5344CB8AC3E}">
        <p14:creationId xmlns="" xmlns:p14="http://schemas.microsoft.com/office/powerpoint/2010/main" val="5643537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cstate="print">
            <a:extLst>
              <a:ext uri="{28A0092B-C50C-407E-A947-70E740481C1C}">
                <a14:useLocalDpi xmlns="" xmlns:a14="http://schemas.microsoft.com/office/drawing/2010/main" val="0"/>
              </a:ext>
            </a:extLst>
          </a:blip>
          <a:stretch>
            <a:fillRect/>
          </a:stretch>
        </p:blipFill>
        <p:spPr>
          <a:xfrm>
            <a:off x="0" y="0"/>
            <a:ext cx="9144000" cy="1081088"/>
          </a:xfrm>
          <a:prstGeom prst="rect">
            <a:avLst/>
          </a:prstGeom>
        </p:spPr>
      </p:pic>
      <p:sp>
        <p:nvSpPr>
          <p:cNvPr id="2" name="Title Placeholder 1"/>
          <p:cNvSpPr>
            <a:spLocks noGrp="1"/>
          </p:cNvSpPr>
          <p:nvPr>
            <p:ph type="title"/>
          </p:nvPr>
        </p:nvSpPr>
        <p:spPr>
          <a:xfrm>
            <a:off x="2171700" y="764373"/>
            <a:ext cx="637794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94360" y="2194560"/>
            <a:ext cx="7955280" cy="406908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12230" y="6356351"/>
            <a:ext cx="213741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1B317866-3945-4630-AB86-C45FF6B70D5C}" type="datetimeFigureOut">
              <a:rPr lang="en-US" smtClean="0"/>
              <a:pPr/>
              <a:t>1/23/2019</a:t>
            </a:fld>
            <a:endParaRPr lang="en-US"/>
          </a:p>
        </p:txBody>
      </p:sp>
      <p:sp>
        <p:nvSpPr>
          <p:cNvPr id="5" name="Footer Placeholder 4"/>
          <p:cNvSpPr>
            <a:spLocks noGrp="1"/>
          </p:cNvSpPr>
          <p:nvPr>
            <p:ph type="ftr" sz="quarter" idx="3"/>
          </p:nvPr>
        </p:nvSpPr>
        <p:spPr>
          <a:xfrm>
            <a:off x="594360" y="6355846"/>
            <a:ext cx="568071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72250" y="381001"/>
            <a:ext cx="197739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5961F036-0540-42DC-B74B-86592EF55594}" type="slidenum">
              <a:rPr lang="en-US" smtClean="0"/>
              <a:pPr/>
              <a:t>‹#›</a:t>
            </a:fld>
            <a:endParaRPr lang="en-US"/>
          </a:p>
        </p:txBody>
      </p:sp>
    </p:spTree>
    <p:extLst>
      <p:ext uri="{BB962C8B-B14F-4D97-AF65-F5344CB8AC3E}">
        <p14:creationId xmlns="" xmlns:p14="http://schemas.microsoft.com/office/powerpoint/2010/main" val="901796453"/>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5.png"/><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hyperlink" Target="mailto:tara.sani@atmajaya.ac.id" TargetMode="External"/><Relationship Id="rId7" Type="http://schemas.openxmlformats.org/officeDocument/2006/relationships/image" Target="../media/image23.sv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1.svg"/><Relationship Id="rId4" Type="http://schemas.openxmlformats.org/officeDocument/2006/relationships/image" Target="../media/image17.png"/><Relationship Id="rId9" Type="http://schemas.openxmlformats.org/officeDocument/2006/relationships/image" Target="../media/image25.svg"/></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 Id="rId5" Type="http://schemas.openxmlformats.org/officeDocument/2006/relationships/image" Target="../media/image11.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50000" b="-5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BB903C3-D012-4CF2-8273-1DEE1CC351E9}"/>
              </a:ext>
            </a:extLst>
          </p:cNvPr>
          <p:cNvSpPr>
            <a:spLocks noGrp="1"/>
          </p:cNvSpPr>
          <p:nvPr>
            <p:ph type="ctrTitle"/>
          </p:nvPr>
        </p:nvSpPr>
        <p:spPr>
          <a:xfrm>
            <a:off x="685800" y="979642"/>
            <a:ext cx="7772400" cy="1985963"/>
          </a:xfrm>
        </p:spPr>
        <p:txBody>
          <a:bodyPr>
            <a:normAutofit/>
          </a:bodyPr>
          <a:lstStyle/>
          <a:p>
            <a:r>
              <a:rPr lang="en-US" dirty="0">
                <a:solidFill>
                  <a:srgbClr val="FFC000"/>
                </a:solidFill>
                <a:latin typeface="Rainbow Bridge Personal Use" pitchFamily="2" charset="0"/>
                <a:ea typeface="STXingkai" panose="020B0503020204020204" pitchFamily="2" charset="-122"/>
                <a:cs typeface="Sanskrit Text" panose="020B0502040204020203" pitchFamily="18" charset="0"/>
              </a:rPr>
              <a:t>Summer School of </a:t>
            </a:r>
            <a:r>
              <a:rPr lang="en-US" dirty="0" err="1">
                <a:solidFill>
                  <a:srgbClr val="FFC000"/>
                </a:solidFill>
                <a:latin typeface="Rainbow Bridge Personal Use" pitchFamily="2" charset="0"/>
                <a:ea typeface="STXingkai" panose="020B0503020204020204" pitchFamily="2" charset="-122"/>
                <a:cs typeface="Sanskrit Text" panose="020B0502040204020203" pitchFamily="18" charset="0"/>
              </a:rPr>
              <a:t>Neurogeriatrics</a:t>
            </a:r>
            <a:r>
              <a:rPr lang="en-US" dirty="0">
                <a:solidFill>
                  <a:srgbClr val="FFC000"/>
                </a:solidFill>
                <a:latin typeface="Rainbow Bridge Personal Use" pitchFamily="2" charset="0"/>
                <a:ea typeface="STXingkai" panose="020B0503020204020204" pitchFamily="2" charset="-122"/>
                <a:cs typeface="Sanskrit Text" panose="020B0502040204020203" pitchFamily="18" charset="0"/>
              </a:rPr>
              <a:t> and Dementia</a:t>
            </a:r>
          </a:p>
        </p:txBody>
      </p:sp>
      <p:sp>
        <p:nvSpPr>
          <p:cNvPr id="3" name="Subtitle 2">
            <a:extLst>
              <a:ext uri="{FF2B5EF4-FFF2-40B4-BE49-F238E27FC236}">
                <a16:creationId xmlns="" xmlns:a16="http://schemas.microsoft.com/office/drawing/2014/main" id="{2F9A1A0B-F191-42F7-94EF-602FD102B7CB}"/>
              </a:ext>
            </a:extLst>
          </p:cNvPr>
          <p:cNvSpPr>
            <a:spLocks noGrp="1"/>
          </p:cNvSpPr>
          <p:nvPr>
            <p:ph type="subTitle" idx="1"/>
          </p:nvPr>
        </p:nvSpPr>
        <p:spPr>
          <a:xfrm>
            <a:off x="4080163" y="5387507"/>
            <a:ext cx="5063837" cy="1470493"/>
          </a:xfrm>
          <a:solidFill>
            <a:schemeClr val="bg1">
              <a:lumMod val="50000"/>
              <a:alpha val="80000"/>
            </a:schemeClr>
          </a:solidFill>
          <a:effectLst>
            <a:softEdge rad="127000"/>
          </a:effectLst>
        </p:spPr>
        <p:txBody>
          <a:bodyPr>
            <a:normAutofit fontScale="92500"/>
          </a:bodyPr>
          <a:lstStyle/>
          <a:p>
            <a:pPr algn="r"/>
            <a:r>
              <a:rPr lang="en-US" sz="2200" dirty="0">
                <a:solidFill>
                  <a:schemeClr val="bg1">
                    <a:lumMod val="95000"/>
                  </a:schemeClr>
                </a:solidFill>
                <a:latin typeface="Bahnschrift SemiCondensed" panose="020B0502040204020203" pitchFamily="34" charset="0"/>
              </a:rPr>
              <a:t>School of Medicine &amp; Health Sciences</a:t>
            </a:r>
          </a:p>
          <a:p>
            <a:pPr algn="r"/>
            <a:r>
              <a:rPr lang="en-US" sz="2200" dirty="0" err="1">
                <a:solidFill>
                  <a:schemeClr val="bg1">
                    <a:lumMod val="95000"/>
                  </a:schemeClr>
                </a:solidFill>
                <a:latin typeface="Bahnschrift SemiCondensed" panose="020B0502040204020203" pitchFamily="34" charset="0"/>
              </a:rPr>
              <a:t>Atma</a:t>
            </a:r>
            <a:r>
              <a:rPr lang="en-US" sz="2200" dirty="0">
                <a:solidFill>
                  <a:schemeClr val="bg1">
                    <a:lumMod val="95000"/>
                  </a:schemeClr>
                </a:solidFill>
                <a:latin typeface="Bahnschrift SemiCondensed" panose="020B0502040204020203" pitchFamily="34" charset="0"/>
              </a:rPr>
              <a:t> Jaya Catholic University of Indonesia</a:t>
            </a:r>
          </a:p>
          <a:p>
            <a:pPr algn="r"/>
            <a:r>
              <a:rPr lang="en-US" sz="2200" dirty="0">
                <a:solidFill>
                  <a:schemeClr val="bg1">
                    <a:lumMod val="95000"/>
                  </a:schemeClr>
                </a:solidFill>
                <a:latin typeface="Bahnschrift SemiCondensed" panose="020B0502040204020203" pitchFamily="34" charset="0"/>
              </a:rPr>
              <a:t>Jl. </a:t>
            </a:r>
            <a:r>
              <a:rPr lang="en-US" sz="2200" dirty="0" err="1">
                <a:solidFill>
                  <a:schemeClr val="bg1">
                    <a:lumMod val="95000"/>
                  </a:schemeClr>
                </a:solidFill>
                <a:latin typeface="Bahnschrift SemiCondensed" panose="020B0502040204020203" pitchFamily="34" charset="0"/>
              </a:rPr>
              <a:t>Pluit</a:t>
            </a:r>
            <a:r>
              <a:rPr lang="en-US" sz="2200" dirty="0">
                <a:solidFill>
                  <a:schemeClr val="bg1">
                    <a:lumMod val="95000"/>
                  </a:schemeClr>
                </a:solidFill>
                <a:latin typeface="Bahnschrift SemiCondensed" panose="020B0502040204020203" pitchFamily="34" charset="0"/>
              </a:rPr>
              <a:t> Raya no. 2, Jakarta Utara, Indonesia</a:t>
            </a:r>
          </a:p>
        </p:txBody>
      </p:sp>
      <p:pic>
        <p:nvPicPr>
          <p:cNvPr id="5" name="Graphic 4" descr="Marker">
            <a:extLst>
              <a:ext uri="{FF2B5EF4-FFF2-40B4-BE49-F238E27FC236}">
                <a16:creationId xmlns="" xmlns:a16="http://schemas.microsoft.com/office/drawing/2014/main" id="{02C6902C-C1E3-4D82-8B37-9FA62764C366}"/>
              </a:ext>
            </a:extLst>
          </p:cNvPr>
          <p:cNvPicPr>
            <a:picLocks noChangeAspect="1"/>
          </p:cNvPicPr>
          <p:nvPr/>
        </p:nvPicPr>
        <p:blipFill>
          <a:blip r:embed="rId3" cstate="print">
            <a:extLst>
              <a:ext uri="{28A0092B-C50C-407E-A947-70E740481C1C}">
                <a14:useLocalDpi xmlns="" xmlns:a14="http://schemas.microsoft.com/office/drawing/2010/main" val="0"/>
              </a:ext>
              <a:ext uri="{96DAC541-7B7A-43D3-8B79-37D633B846F1}">
                <asvg:svgBlip xmlns="" xmlns:asvg="http://schemas.microsoft.com/office/drawing/2016/SVG/main" r:embed="rId4"/>
              </a:ext>
            </a:extLst>
          </a:blip>
          <a:stretch>
            <a:fillRect/>
          </a:stretch>
        </p:blipFill>
        <p:spPr>
          <a:xfrm>
            <a:off x="4245429" y="5253515"/>
            <a:ext cx="488445" cy="488445"/>
          </a:xfrm>
          <a:prstGeom prst="rect">
            <a:avLst/>
          </a:prstGeom>
        </p:spPr>
      </p:pic>
      <p:pic>
        <p:nvPicPr>
          <p:cNvPr id="7" name="Graphic 6" descr="Daily Calendar">
            <a:extLst>
              <a:ext uri="{FF2B5EF4-FFF2-40B4-BE49-F238E27FC236}">
                <a16:creationId xmlns="" xmlns:a16="http://schemas.microsoft.com/office/drawing/2014/main" id="{E3D2DEB0-8227-432A-8350-B1C3B7744FF3}"/>
              </a:ext>
            </a:extLst>
          </p:cNvPr>
          <p:cNvPicPr>
            <a:picLocks noChangeAspect="1"/>
          </p:cNvPicPr>
          <p:nvPr/>
        </p:nvPicPr>
        <p:blipFill>
          <a:blip r:embed="rId5" cstate="print">
            <a:extLst>
              <a:ext uri="{28A0092B-C50C-407E-A947-70E740481C1C}">
                <a14:useLocalDpi xmlns="" xmlns:a14="http://schemas.microsoft.com/office/drawing/2010/main" val="0"/>
              </a:ext>
              <a:ext uri="{96DAC541-7B7A-43D3-8B79-37D633B846F1}">
                <asvg:svgBlip xmlns="" xmlns:asvg="http://schemas.microsoft.com/office/drawing/2016/SVG/main" r:embed="rId6"/>
              </a:ext>
            </a:extLst>
          </a:blip>
          <a:stretch>
            <a:fillRect/>
          </a:stretch>
        </p:blipFill>
        <p:spPr>
          <a:xfrm>
            <a:off x="2928506" y="2783386"/>
            <a:ext cx="495299" cy="495299"/>
          </a:xfrm>
          <a:prstGeom prst="rect">
            <a:avLst/>
          </a:prstGeom>
        </p:spPr>
      </p:pic>
      <p:sp>
        <p:nvSpPr>
          <p:cNvPr id="11" name="TextBox 10">
            <a:extLst>
              <a:ext uri="{FF2B5EF4-FFF2-40B4-BE49-F238E27FC236}">
                <a16:creationId xmlns="" xmlns:a16="http://schemas.microsoft.com/office/drawing/2014/main" id="{38AE3DE2-18E0-49E0-81D1-9CDBD002B4F7}"/>
              </a:ext>
            </a:extLst>
          </p:cNvPr>
          <p:cNvSpPr txBox="1"/>
          <p:nvPr/>
        </p:nvSpPr>
        <p:spPr>
          <a:xfrm>
            <a:off x="3449782" y="2802561"/>
            <a:ext cx="2840178" cy="461665"/>
          </a:xfrm>
          <a:prstGeom prst="rect">
            <a:avLst/>
          </a:prstGeom>
          <a:noFill/>
        </p:spPr>
        <p:txBody>
          <a:bodyPr wrap="square" rtlCol="0">
            <a:spAutoFit/>
          </a:bodyPr>
          <a:lstStyle/>
          <a:p>
            <a:r>
              <a:rPr lang="en-US" sz="2400" dirty="0">
                <a:solidFill>
                  <a:schemeClr val="bg1">
                    <a:lumMod val="95000"/>
                  </a:schemeClr>
                </a:solidFill>
                <a:latin typeface="Bahnschrift SemiCondensed" panose="020B0502040204020203" pitchFamily="34" charset="0"/>
              </a:rPr>
              <a:t>8 July – 3 August 2019</a:t>
            </a:r>
          </a:p>
        </p:txBody>
      </p:sp>
      <p:pic>
        <p:nvPicPr>
          <p:cNvPr id="1026" name="Picture 2" descr="Image result for atma jaya">
            <a:extLst>
              <a:ext uri="{FF2B5EF4-FFF2-40B4-BE49-F238E27FC236}">
                <a16:creationId xmlns="" xmlns:a16="http://schemas.microsoft.com/office/drawing/2014/main" id="{392ECB71-4C0B-48D8-8DD0-F8EFCF481CB5}"/>
              </a:ext>
            </a:extLst>
          </p:cNvPr>
          <p:cNvPicPr>
            <a:picLocks noChangeAspect="1" noChangeArrowheads="1"/>
          </p:cNvPicPr>
          <p:nvPr/>
        </p:nvPicPr>
        <p:blipFill rotWithShape="1">
          <a:blip r:embed="rId7" cstate="print">
            <a:extLst>
              <a:ext uri="{28A0092B-C50C-407E-A947-70E740481C1C}">
                <a14:useLocalDpi xmlns="" xmlns:a14="http://schemas.microsoft.com/office/drawing/2010/main" val="0"/>
              </a:ext>
            </a:extLst>
          </a:blip>
          <a:srcRect r="81035"/>
          <a:stretch/>
        </p:blipFill>
        <p:spPr bwMode="auto">
          <a:xfrm>
            <a:off x="302622" y="0"/>
            <a:ext cx="886098" cy="129322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5168992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 xmlns:a16="http://schemas.microsoft.com/office/drawing/2014/main" id="{876248C8-0720-48AB-91BA-5F530BB41E5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6569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 xmlns:a16="http://schemas.microsoft.com/office/drawing/2014/main" id="{523BEDA7-D0B8-4802-8168-92452653BC9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685800" cy="68580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 xmlns:a16="http://schemas.microsoft.com/office/drawing/2014/main" id="{D2EFF34B-7B1A-4F9D-8CEE-A40962BC7C2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822793" y="0"/>
            <a:ext cx="342900" cy="6858000"/>
          </a:xfrm>
          <a:prstGeom prst="rect">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4" name="Content Placeholder 3">
            <a:extLst>
              <a:ext uri="{FF2B5EF4-FFF2-40B4-BE49-F238E27FC236}">
                <a16:creationId xmlns="" xmlns:a16="http://schemas.microsoft.com/office/drawing/2014/main" id="{EC39BFBF-9CC1-4507-B7EB-F78728FC266A}"/>
              </a:ext>
            </a:extLst>
          </p:cNvPr>
          <p:cNvGraphicFramePr>
            <a:graphicFrameLocks noGrp="1"/>
          </p:cNvGraphicFramePr>
          <p:nvPr>
            <p:ph idx="1"/>
            <p:extLst>
              <p:ext uri="{D42A27DB-BD31-4B8C-83A1-F6EECF244321}">
                <p14:modId xmlns="" xmlns:p14="http://schemas.microsoft.com/office/powerpoint/2010/main" val="4225450730"/>
              </p:ext>
            </p:extLst>
          </p:nvPr>
        </p:nvGraphicFramePr>
        <p:xfrm>
          <a:off x="790397" y="669564"/>
          <a:ext cx="7827130" cy="5869940"/>
        </p:xfrm>
        <a:graphic>
          <a:graphicData uri="http://schemas.openxmlformats.org/drawingml/2006/table">
            <a:tbl>
              <a:tblPr firstRow="1" firstCol="1" bandRow="1">
                <a:tableStyleId>{F5AB1C69-6EDB-4FF4-983F-18BD219EF322}</a:tableStyleId>
              </a:tblPr>
              <a:tblGrid>
                <a:gridCol w="1709345">
                  <a:extLst>
                    <a:ext uri="{9D8B030D-6E8A-4147-A177-3AD203B41FA5}">
                      <a16:colId xmlns="" xmlns:a16="http://schemas.microsoft.com/office/drawing/2014/main" val="4134763835"/>
                    </a:ext>
                  </a:extLst>
                </a:gridCol>
                <a:gridCol w="6117785">
                  <a:extLst>
                    <a:ext uri="{9D8B030D-6E8A-4147-A177-3AD203B41FA5}">
                      <a16:colId xmlns="" xmlns:a16="http://schemas.microsoft.com/office/drawing/2014/main" val="3416048827"/>
                    </a:ext>
                  </a:extLst>
                </a:gridCol>
              </a:tblGrid>
              <a:tr h="233830">
                <a:tc gridSpan="2">
                  <a:txBody>
                    <a:bodyPr/>
                    <a:lstStyle/>
                    <a:p>
                      <a:pPr>
                        <a:lnSpc>
                          <a:spcPct val="107000"/>
                        </a:lnSpc>
                        <a:spcAft>
                          <a:spcPts val="0"/>
                        </a:spcAft>
                      </a:pPr>
                      <a:r>
                        <a:rPr lang="en-GB" sz="1800" b="1">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Day 13: Wednesday, 24 July 2019</a:t>
                      </a:r>
                      <a:endParaRPr lang="en-US"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 xmlns:a16="http://schemas.microsoft.com/office/drawing/2014/main" val="1869676371"/>
                  </a:ext>
                </a:extLst>
              </a:tr>
              <a:tr h="233830">
                <a:tc>
                  <a:txBody>
                    <a:bodyPr/>
                    <a:lstStyle/>
                    <a:p>
                      <a:pPr>
                        <a:lnSpc>
                          <a:spcPct val="107000"/>
                        </a:lnSpc>
                        <a:spcAft>
                          <a:spcPts val="0"/>
                        </a:spcAft>
                      </a:pPr>
                      <a:r>
                        <a:rPr lang="en-GB"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08.00 – 09.50</a:t>
                      </a:r>
                      <a:endParaRPr lang="en-US"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Optimal nutrition for elderly</a:t>
                      </a:r>
                      <a:endParaRPr lang="en-US"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849691417"/>
                  </a:ext>
                </a:extLst>
              </a:tr>
              <a:tr h="233830">
                <a:tc>
                  <a:txBody>
                    <a:bodyPr/>
                    <a:lstStyle/>
                    <a:p>
                      <a:pPr>
                        <a:lnSpc>
                          <a:spcPct val="107000"/>
                        </a:lnSpc>
                        <a:spcAft>
                          <a:spcPts val="0"/>
                        </a:spcAft>
                      </a:pPr>
                      <a:r>
                        <a:rPr lang="en-GB"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09.50 – 10.10</a:t>
                      </a:r>
                      <a:endParaRPr lang="en-US"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Comfort break</a:t>
                      </a:r>
                      <a:endParaRPr lang="en-US"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577815196"/>
                  </a:ext>
                </a:extLst>
              </a:tr>
              <a:tr h="233830">
                <a:tc>
                  <a:txBody>
                    <a:bodyPr/>
                    <a:lstStyle/>
                    <a:p>
                      <a:pPr>
                        <a:lnSpc>
                          <a:spcPct val="107000"/>
                        </a:lnSpc>
                        <a:spcAft>
                          <a:spcPts val="0"/>
                        </a:spcAft>
                      </a:pPr>
                      <a:r>
                        <a:rPr lang="en-GB"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10.10 – 12.00</a:t>
                      </a:r>
                      <a:endParaRPr lang="en-US"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Group Activity &amp; Discussion</a:t>
                      </a:r>
                      <a:endParaRPr lang="en-US"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850774952"/>
                  </a:ext>
                </a:extLst>
              </a:tr>
              <a:tr h="233830">
                <a:tc>
                  <a:txBody>
                    <a:bodyPr/>
                    <a:lstStyle/>
                    <a:p>
                      <a:pPr>
                        <a:lnSpc>
                          <a:spcPct val="107000"/>
                        </a:lnSpc>
                        <a:spcAft>
                          <a:spcPts val="0"/>
                        </a:spcAft>
                      </a:pPr>
                      <a:r>
                        <a:rPr lang="en-GB"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12.00 – 13.30</a:t>
                      </a:r>
                      <a:endParaRPr lang="en-US"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Lunch break</a:t>
                      </a:r>
                      <a:endParaRPr lang="en-US"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140232914"/>
                  </a:ext>
                </a:extLst>
              </a:tr>
              <a:tr h="233830">
                <a:tc>
                  <a:txBody>
                    <a:bodyPr/>
                    <a:lstStyle/>
                    <a:p>
                      <a:pPr>
                        <a:lnSpc>
                          <a:spcPct val="107000"/>
                        </a:lnSpc>
                        <a:spcAft>
                          <a:spcPts val="0"/>
                        </a:spcAft>
                      </a:pPr>
                      <a:r>
                        <a:rPr lang="en-GB"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13.30 – 15.30</a:t>
                      </a:r>
                      <a:endParaRPr lang="en-US"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Legal issues in dementia</a:t>
                      </a:r>
                      <a:endParaRPr lang="en-US"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430620710"/>
                  </a:ext>
                </a:extLst>
              </a:tr>
              <a:tr h="233830">
                <a:tc gridSpan="2">
                  <a:txBody>
                    <a:bodyPr/>
                    <a:lstStyle/>
                    <a:p>
                      <a:pPr>
                        <a:lnSpc>
                          <a:spcPct val="107000"/>
                        </a:lnSpc>
                        <a:spcAft>
                          <a:spcPts val="0"/>
                        </a:spcAft>
                      </a:pPr>
                      <a:r>
                        <a:rPr lang="en-GB" sz="1800" b="1"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Day 14: Thursday, 25 July 2019</a:t>
                      </a:r>
                      <a:endParaRPr lang="en-US" sz="18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 xmlns:a16="http://schemas.microsoft.com/office/drawing/2014/main" val="2050244691"/>
                  </a:ext>
                </a:extLst>
              </a:tr>
              <a:tr h="233830">
                <a:tc>
                  <a:txBody>
                    <a:bodyPr/>
                    <a:lstStyle/>
                    <a:p>
                      <a:pPr>
                        <a:lnSpc>
                          <a:spcPct val="107000"/>
                        </a:lnSpc>
                        <a:spcAft>
                          <a:spcPts val="0"/>
                        </a:spcAft>
                      </a:pPr>
                      <a:r>
                        <a:rPr lang="en-GB"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08.30 – 10.20</a:t>
                      </a:r>
                      <a:endParaRPr lang="en-US"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Supporting effective communication with people with dementia</a:t>
                      </a:r>
                      <a:endParaRPr lang="en-US"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106811884"/>
                  </a:ext>
                </a:extLst>
              </a:tr>
              <a:tr h="233830">
                <a:tc>
                  <a:txBody>
                    <a:bodyPr/>
                    <a:lstStyle/>
                    <a:p>
                      <a:pPr>
                        <a:lnSpc>
                          <a:spcPct val="107000"/>
                        </a:lnSpc>
                        <a:spcAft>
                          <a:spcPts val="0"/>
                        </a:spcAft>
                      </a:pPr>
                      <a:r>
                        <a:rPr lang="en-GB"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10.20 – 10.40</a:t>
                      </a:r>
                      <a:endParaRPr lang="en-US"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Comfort break</a:t>
                      </a:r>
                      <a:endParaRPr lang="en-US"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761894981"/>
                  </a:ext>
                </a:extLst>
              </a:tr>
              <a:tr h="233830">
                <a:tc>
                  <a:txBody>
                    <a:bodyPr/>
                    <a:lstStyle/>
                    <a:p>
                      <a:pPr>
                        <a:lnSpc>
                          <a:spcPct val="107000"/>
                        </a:lnSpc>
                        <a:spcAft>
                          <a:spcPts val="0"/>
                        </a:spcAft>
                      </a:pPr>
                      <a:r>
                        <a:rPr lang="en-GB"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10.40 – 12.30</a:t>
                      </a:r>
                      <a:endParaRPr lang="en-US"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Dementia sharing session 4</a:t>
                      </a:r>
                      <a:endParaRPr lang="en-US"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4076656641"/>
                  </a:ext>
                </a:extLst>
              </a:tr>
              <a:tr h="233830">
                <a:tc>
                  <a:txBody>
                    <a:bodyPr/>
                    <a:lstStyle/>
                    <a:p>
                      <a:pPr>
                        <a:lnSpc>
                          <a:spcPct val="107000"/>
                        </a:lnSpc>
                        <a:spcAft>
                          <a:spcPts val="0"/>
                        </a:spcAft>
                      </a:pPr>
                      <a:r>
                        <a:rPr lang="en-GB"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12.30 – 13.30</a:t>
                      </a:r>
                      <a:endParaRPr lang="en-US"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Lunch break</a:t>
                      </a:r>
                      <a:endParaRPr lang="en-US"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675218499"/>
                  </a:ext>
                </a:extLst>
              </a:tr>
              <a:tr h="233830">
                <a:tc>
                  <a:txBody>
                    <a:bodyPr/>
                    <a:lstStyle/>
                    <a:p>
                      <a:pPr>
                        <a:lnSpc>
                          <a:spcPct val="107000"/>
                        </a:lnSpc>
                        <a:spcAft>
                          <a:spcPts val="0"/>
                        </a:spcAft>
                      </a:pPr>
                      <a:r>
                        <a:rPr lang="en-GB"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13.30 – 15.30</a:t>
                      </a:r>
                      <a:endParaRPr lang="en-US"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Facilitating elderly group activities</a:t>
                      </a:r>
                      <a:endParaRPr lang="en-US"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887887309"/>
                  </a:ext>
                </a:extLst>
              </a:tr>
              <a:tr h="233830">
                <a:tc gridSpan="2">
                  <a:txBody>
                    <a:bodyPr/>
                    <a:lstStyle/>
                    <a:p>
                      <a:pPr>
                        <a:lnSpc>
                          <a:spcPct val="107000"/>
                        </a:lnSpc>
                        <a:spcAft>
                          <a:spcPts val="0"/>
                        </a:spcAft>
                      </a:pPr>
                      <a:r>
                        <a:rPr lang="en-GB" sz="1800" b="1">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Day 15: Friday, 26 July 2019</a:t>
                      </a:r>
                      <a:endParaRPr lang="en-US"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 xmlns:a16="http://schemas.microsoft.com/office/drawing/2014/main" val="2876190691"/>
                  </a:ext>
                </a:extLst>
              </a:tr>
              <a:tr h="233830">
                <a:tc>
                  <a:txBody>
                    <a:bodyPr/>
                    <a:lstStyle/>
                    <a:p>
                      <a:pPr>
                        <a:lnSpc>
                          <a:spcPct val="107000"/>
                        </a:lnSpc>
                        <a:spcAft>
                          <a:spcPts val="0"/>
                        </a:spcAft>
                      </a:pPr>
                      <a:r>
                        <a:rPr lang="en-GB"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08.00 – 09.50</a:t>
                      </a:r>
                      <a:endParaRPr lang="en-US"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Empathetic counselling</a:t>
                      </a:r>
                      <a:endParaRPr lang="en-US"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530927292"/>
                  </a:ext>
                </a:extLst>
              </a:tr>
              <a:tr h="233830">
                <a:tc>
                  <a:txBody>
                    <a:bodyPr/>
                    <a:lstStyle/>
                    <a:p>
                      <a:pPr>
                        <a:lnSpc>
                          <a:spcPct val="107000"/>
                        </a:lnSpc>
                        <a:spcAft>
                          <a:spcPts val="0"/>
                        </a:spcAft>
                      </a:pPr>
                      <a:r>
                        <a:rPr lang="en-GB"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09.50 – 10.10</a:t>
                      </a:r>
                      <a:endParaRPr lang="en-US"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Comfort break</a:t>
                      </a:r>
                      <a:endParaRPr lang="en-US"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896331447"/>
                  </a:ext>
                </a:extLst>
              </a:tr>
              <a:tr h="233830">
                <a:tc>
                  <a:txBody>
                    <a:bodyPr/>
                    <a:lstStyle/>
                    <a:p>
                      <a:pPr>
                        <a:lnSpc>
                          <a:spcPct val="107000"/>
                        </a:lnSpc>
                        <a:spcAft>
                          <a:spcPts val="0"/>
                        </a:spcAft>
                      </a:pPr>
                      <a:r>
                        <a:rPr lang="en-GB"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10.10 – 12.00</a:t>
                      </a:r>
                      <a:endParaRPr lang="en-US"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Skills Lab 2-1: Communication technique</a:t>
                      </a:r>
                      <a:endParaRPr lang="en-US"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11429662"/>
                  </a:ext>
                </a:extLst>
              </a:tr>
              <a:tr h="233830">
                <a:tc>
                  <a:txBody>
                    <a:bodyPr/>
                    <a:lstStyle/>
                    <a:p>
                      <a:pPr>
                        <a:lnSpc>
                          <a:spcPct val="107000"/>
                        </a:lnSpc>
                        <a:spcAft>
                          <a:spcPts val="0"/>
                        </a:spcAft>
                      </a:pPr>
                      <a:r>
                        <a:rPr lang="en-GB"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12.00 – 13.30</a:t>
                      </a:r>
                      <a:endParaRPr lang="en-US"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Lunch break</a:t>
                      </a:r>
                      <a:endParaRPr lang="en-US"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146046907"/>
                  </a:ext>
                </a:extLst>
              </a:tr>
              <a:tr h="233830">
                <a:tc>
                  <a:txBody>
                    <a:bodyPr/>
                    <a:lstStyle/>
                    <a:p>
                      <a:pPr>
                        <a:lnSpc>
                          <a:spcPct val="107000"/>
                        </a:lnSpc>
                        <a:spcAft>
                          <a:spcPts val="0"/>
                        </a:spcAft>
                      </a:pPr>
                      <a:r>
                        <a:rPr lang="en-GB"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13.30 – 15.30</a:t>
                      </a:r>
                      <a:endParaRPr lang="en-US"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Research on elderly population with low level of education: Lessons from Active Ageing Study</a:t>
                      </a:r>
                      <a:endParaRPr lang="en-US" sz="18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483125840"/>
                  </a:ext>
                </a:extLst>
              </a:tr>
            </a:tbl>
          </a:graphicData>
        </a:graphic>
      </p:graphicFrame>
    </p:spTree>
    <p:extLst>
      <p:ext uri="{BB962C8B-B14F-4D97-AF65-F5344CB8AC3E}">
        <p14:creationId xmlns="" xmlns:p14="http://schemas.microsoft.com/office/powerpoint/2010/main" val="17177783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 xmlns:a16="http://schemas.microsoft.com/office/drawing/2014/main" id="{876248C8-0720-48AB-91BA-5F530BB41E5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6569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 xmlns:a16="http://schemas.microsoft.com/office/drawing/2014/main" id="{6EB02847-A9DD-46AE-94C0-AC13F7D4D468}"/>
              </a:ext>
            </a:extLst>
          </p:cNvPr>
          <p:cNvSpPr>
            <a:spLocks noGrp="1"/>
          </p:cNvSpPr>
          <p:nvPr>
            <p:ph type="title"/>
          </p:nvPr>
        </p:nvSpPr>
        <p:spPr>
          <a:xfrm>
            <a:off x="877211" y="197053"/>
            <a:ext cx="7393787" cy="866976"/>
          </a:xfrm>
        </p:spPr>
        <p:txBody>
          <a:bodyPr>
            <a:normAutofit/>
          </a:bodyPr>
          <a:lstStyle/>
          <a:p>
            <a:r>
              <a:rPr lang="en-US" dirty="0">
                <a:latin typeface="Sketch Block" panose="02000000000000000000" pitchFamily="2" charset="0"/>
                <a:ea typeface="Handwritten" pitchFamily="2" charset="-128"/>
                <a:cs typeface="Handwritten" pitchFamily="2" charset="-128"/>
              </a:rPr>
              <a:t>Week 4</a:t>
            </a:r>
          </a:p>
        </p:txBody>
      </p:sp>
      <p:sp>
        <p:nvSpPr>
          <p:cNvPr id="11" name="Rectangle 10">
            <a:extLst>
              <a:ext uri="{FF2B5EF4-FFF2-40B4-BE49-F238E27FC236}">
                <a16:creationId xmlns="" xmlns:a16="http://schemas.microsoft.com/office/drawing/2014/main" id="{523BEDA7-D0B8-4802-8168-92452653BC9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685800" cy="68580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 xmlns:a16="http://schemas.microsoft.com/office/drawing/2014/main" id="{D2EFF34B-7B1A-4F9D-8CEE-A40962BC7C2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822793" y="0"/>
            <a:ext cx="342900" cy="6858000"/>
          </a:xfrm>
          <a:prstGeom prst="rect">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Graphic 5" descr="Right Pointing Backhand Index ">
            <a:extLst>
              <a:ext uri="{FF2B5EF4-FFF2-40B4-BE49-F238E27FC236}">
                <a16:creationId xmlns="" xmlns:a16="http://schemas.microsoft.com/office/drawing/2014/main" id="{BDA61272-47DF-4A42-8ECA-48053ABA91F6}"/>
              </a:ext>
            </a:extLst>
          </p:cNvPr>
          <p:cNvPicPr>
            <a:picLocks noChangeAspect="1"/>
          </p:cNvPicPr>
          <p:nvPr/>
        </p:nvPicPr>
        <p:blipFill>
          <a:blip r:embed="rId2" cstate="print">
            <a:extLst>
              <a:ext uri="{28A0092B-C50C-407E-A947-70E740481C1C}">
                <a14:useLocalDpi xmlns="" xmlns:a14="http://schemas.microsoft.com/office/drawing/2010/main" val="0"/>
              </a:ext>
              <a:ext uri="{96DAC541-7B7A-43D3-8B79-37D633B846F1}">
                <asvg:svgBlip xmlns="" xmlns:asvg="http://schemas.microsoft.com/office/drawing/2016/SVG/main" r:embed="rId3"/>
              </a:ext>
            </a:extLst>
          </a:blip>
          <a:stretch>
            <a:fillRect/>
          </a:stretch>
        </p:blipFill>
        <p:spPr>
          <a:xfrm>
            <a:off x="8012669" y="6172199"/>
            <a:ext cx="685801" cy="685801"/>
          </a:xfrm>
          <a:prstGeom prst="rect">
            <a:avLst/>
          </a:prstGeom>
        </p:spPr>
      </p:pic>
      <p:graphicFrame>
        <p:nvGraphicFramePr>
          <p:cNvPr id="7" name="Content Placeholder 6">
            <a:extLst>
              <a:ext uri="{FF2B5EF4-FFF2-40B4-BE49-F238E27FC236}">
                <a16:creationId xmlns="" xmlns:a16="http://schemas.microsoft.com/office/drawing/2014/main" id="{BCAA4443-2F5B-43E8-9599-D95B6DDB355D}"/>
              </a:ext>
            </a:extLst>
          </p:cNvPr>
          <p:cNvGraphicFramePr>
            <a:graphicFrameLocks noGrp="1"/>
          </p:cNvGraphicFramePr>
          <p:nvPr>
            <p:ph idx="1"/>
            <p:extLst>
              <p:ext uri="{D42A27DB-BD31-4B8C-83A1-F6EECF244321}">
                <p14:modId xmlns="" xmlns:p14="http://schemas.microsoft.com/office/powerpoint/2010/main" val="1077264703"/>
              </p:ext>
            </p:extLst>
          </p:nvPr>
        </p:nvGraphicFramePr>
        <p:xfrm>
          <a:off x="810122" y="955963"/>
          <a:ext cx="7700358" cy="5216239"/>
        </p:xfrm>
        <a:graphic>
          <a:graphicData uri="http://schemas.openxmlformats.org/drawingml/2006/table">
            <a:tbl>
              <a:tblPr firstRow="1" firstCol="1" bandRow="1">
                <a:tableStyleId>{F5AB1C69-6EDB-4FF4-983F-18BD219EF322}</a:tableStyleId>
              </a:tblPr>
              <a:tblGrid>
                <a:gridCol w="1645920">
                  <a:extLst>
                    <a:ext uri="{9D8B030D-6E8A-4147-A177-3AD203B41FA5}">
                      <a16:colId xmlns="" xmlns:a16="http://schemas.microsoft.com/office/drawing/2014/main" val="2978506234"/>
                    </a:ext>
                  </a:extLst>
                </a:gridCol>
                <a:gridCol w="3027219">
                  <a:extLst>
                    <a:ext uri="{9D8B030D-6E8A-4147-A177-3AD203B41FA5}">
                      <a16:colId xmlns="" xmlns:a16="http://schemas.microsoft.com/office/drawing/2014/main" val="1246679095"/>
                    </a:ext>
                  </a:extLst>
                </a:gridCol>
                <a:gridCol w="3027219">
                  <a:extLst>
                    <a:ext uri="{9D8B030D-6E8A-4147-A177-3AD203B41FA5}">
                      <a16:colId xmlns="" xmlns:a16="http://schemas.microsoft.com/office/drawing/2014/main" val="1359973956"/>
                    </a:ext>
                  </a:extLst>
                </a:gridCol>
              </a:tblGrid>
              <a:tr h="310190">
                <a:tc gridSpan="3">
                  <a:txBody>
                    <a:bodyPr/>
                    <a:lstStyle/>
                    <a:p>
                      <a:pPr>
                        <a:lnSpc>
                          <a:spcPct val="107000"/>
                        </a:lnSpc>
                        <a:spcAft>
                          <a:spcPts val="0"/>
                        </a:spcAft>
                      </a:pPr>
                      <a:r>
                        <a:rPr lang="en-GB" sz="1800">
                          <a:solidFill>
                            <a:schemeClr val="tx1"/>
                          </a:solidFill>
                          <a:effectLst/>
                          <a:latin typeface="Arial Nova" panose="020B0504020202020204" pitchFamily="34" charset="0"/>
                        </a:rPr>
                        <a:t>Day 16: Monday, 29 July 2019</a:t>
                      </a:r>
                      <a:endParaRPr lang="en-US"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49178" marR="49178" marT="0" marB="0"/>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2640362768"/>
                  </a:ext>
                </a:extLst>
              </a:tr>
              <a:tr h="343233">
                <a:tc>
                  <a:txBody>
                    <a:bodyPr/>
                    <a:lstStyle/>
                    <a:p>
                      <a:pPr>
                        <a:lnSpc>
                          <a:spcPct val="107000"/>
                        </a:lnSpc>
                        <a:spcAft>
                          <a:spcPts val="0"/>
                        </a:spcAft>
                      </a:pPr>
                      <a:r>
                        <a:rPr lang="en-GB" sz="1800" b="0" dirty="0">
                          <a:solidFill>
                            <a:schemeClr val="tx1"/>
                          </a:solidFill>
                          <a:effectLst/>
                          <a:latin typeface="Arial Nova" panose="020B0504020202020204" pitchFamily="34" charset="0"/>
                        </a:rPr>
                        <a:t>08.30 – 10.20</a:t>
                      </a:r>
                      <a:endParaRPr lang="en-US"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49178" marR="49178" marT="0" marB="0"/>
                </a:tc>
                <a:tc gridSpan="2">
                  <a:txBody>
                    <a:bodyPr/>
                    <a:lstStyle/>
                    <a:p>
                      <a:pPr>
                        <a:lnSpc>
                          <a:spcPct val="107000"/>
                        </a:lnSpc>
                        <a:spcAft>
                          <a:spcPts val="0"/>
                        </a:spcAft>
                      </a:pPr>
                      <a:r>
                        <a:rPr lang="en-GB" sz="1800">
                          <a:solidFill>
                            <a:schemeClr val="tx1"/>
                          </a:solidFill>
                          <a:effectLst/>
                          <a:latin typeface="Arial Nova" panose="020B0504020202020204" pitchFamily="34" charset="0"/>
                        </a:rPr>
                        <a:t>Stigma: Lesson from the STRiDE project</a:t>
                      </a:r>
                      <a:endParaRPr lang="en-US"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49178" marR="49178" marT="0" marB="0"/>
                </a:tc>
                <a:tc hMerge="1">
                  <a:txBody>
                    <a:bodyPr/>
                    <a:lstStyle/>
                    <a:p>
                      <a:endParaRPr lang="en-US"/>
                    </a:p>
                  </a:txBody>
                  <a:tcPr/>
                </a:tc>
                <a:extLst>
                  <a:ext uri="{0D108BD9-81ED-4DB2-BD59-A6C34878D82A}">
                    <a16:rowId xmlns="" xmlns:a16="http://schemas.microsoft.com/office/drawing/2014/main" val="1632728009"/>
                  </a:ext>
                </a:extLst>
              </a:tr>
              <a:tr h="310190">
                <a:tc>
                  <a:txBody>
                    <a:bodyPr/>
                    <a:lstStyle/>
                    <a:p>
                      <a:pPr>
                        <a:lnSpc>
                          <a:spcPct val="107000"/>
                        </a:lnSpc>
                        <a:spcAft>
                          <a:spcPts val="0"/>
                        </a:spcAft>
                      </a:pPr>
                      <a:r>
                        <a:rPr lang="en-GB" sz="1800" b="0">
                          <a:solidFill>
                            <a:schemeClr val="tx1"/>
                          </a:solidFill>
                          <a:effectLst/>
                          <a:latin typeface="Arial Nova" panose="020B0504020202020204" pitchFamily="34" charset="0"/>
                        </a:rPr>
                        <a:t>10.20 – 10.40</a:t>
                      </a:r>
                      <a:endParaRPr lang="en-US"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49178" marR="49178" marT="0" marB="0"/>
                </a:tc>
                <a:tc gridSpan="2">
                  <a:txBody>
                    <a:bodyPr/>
                    <a:lstStyle/>
                    <a:p>
                      <a:pPr>
                        <a:lnSpc>
                          <a:spcPct val="107000"/>
                        </a:lnSpc>
                        <a:spcAft>
                          <a:spcPts val="0"/>
                        </a:spcAft>
                      </a:pPr>
                      <a:r>
                        <a:rPr lang="en-GB" sz="1800">
                          <a:solidFill>
                            <a:schemeClr val="tx1"/>
                          </a:solidFill>
                          <a:effectLst/>
                          <a:latin typeface="Arial Nova" panose="020B0504020202020204" pitchFamily="34" charset="0"/>
                        </a:rPr>
                        <a:t>Comfort break</a:t>
                      </a:r>
                      <a:endParaRPr lang="en-US"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49178" marR="49178" marT="0" marB="0"/>
                </a:tc>
                <a:tc hMerge="1">
                  <a:txBody>
                    <a:bodyPr/>
                    <a:lstStyle/>
                    <a:p>
                      <a:endParaRPr lang="en-US"/>
                    </a:p>
                  </a:txBody>
                  <a:tcPr/>
                </a:tc>
                <a:extLst>
                  <a:ext uri="{0D108BD9-81ED-4DB2-BD59-A6C34878D82A}">
                    <a16:rowId xmlns="" xmlns:a16="http://schemas.microsoft.com/office/drawing/2014/main" val="2817314546"/>
                  </a:ext>
                </a:extLst>
              </a:tr>
              <a:tr h="645165">
                <a:tc>
                  <a:txBody>
                    <a:bodyPr/>
                    <a:lstStyle/>
                    <a:p>
                      <a:pPr>
                        <a:lnSpc>
                          <a:spcPct val="107000"/>
                        </a:lnSpc>
                        <a:spcAft>
                          <a:spcPts val="0"/>
                        </a:spcAft>
                      </a:pPr>
                      <a:r>
                        <a:rPr lang="en-GB" sz="1800" b="0">
                          <a:solidFill>
                            <a:schemeClr val="tx1"/>
                          </a:solidFill>
                          <a:effectLst/>
                          <a:latin typeface="Arial Nova" panose="020B0504020202020204" pitchFamily="34" charset="0"/>
                        </a:rPr>
                        <a:t>10.40 – 12.30</a:t>
                      </a:r>
                      <a:endParaRPr lang="en-US"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49178" marR="49178" marT="0" marB="0"/>
                </a:tc>
                <a:tc gridSpan="2">
                  <a:txBody>
                    <a:bodyPr/>
                    <a:lstStyle/>
                    <a:p>
                      <a:pPr>
                        <a:lnSpc>
                          <a:spcPct val="107000"/>
                        </a:lnSpc>
                        <a:spcAft>
                          <a:spcPts val="0"/>
                        </a:spcAft>
                      </a:pPr>
                      <a:r>
                        <a:rPr lang="en-GB" sz="1800">
                          <a:solidFill>
                            <a:schemeClr val="tx1"/>
                          </a:solidFill>
                          <a:effectLst/>
                          <a:latin typeface="Arial Nova" panose="020B0504020202020204" pitchFamily="34" charset="0"/>
                        </a:rPr>
                        <a:t>Dementia sharing session 5: People with dementia’s involvement in research and advocacy</a:t>
                      </a:r>
                      <a:endParaRPr lang="en-US"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49178" marR="49178" marT="0" marB="0"/>
                </a:tc>
                <a:tc hMerge="1">
                  <a:txBody>
                    <a:bodyPr/>
                    <a:lstStyle/>
                    <a:p>
                      <a:endParaRPr lang="en-US"/>
                    </a:p>
                  </a:txBody>
                  <a:tcPr/>
                </a:tc>
                <a:extLst>
                  <a:ext uri="{0D108BD9-81ED-4DB2-BD59-A6C34878D82A}">
                    <a16:rowId xmlns="" xmlns:a16="http://schemas.microsoft.com/office/drawing/2014/main" val="1675974544"/>
                  </a:ext>
                </a:extLst>
              </a:tr>
              <a:tr h="310190">
                <a:tc>
                  <a:txBody>
                    <a:bodyPr/>
                    <a:lstStyle/>
                    <a:p>
                      <a:pPr>
                        <a:lnSpc>
                          <a:spcPct val="107000"/>
                        </a:lnSpc>
                        <a:spcAft>
                          <a:spcPts val="0"/>
                        </a:spcAft>
                      </a:pPr>
                      <a:r>
                        <a:rPr lang="en-GB" sz="1800" b="0">
                          <a:solidFill>
                            <a:schemeClr val="tx1"/>
                          </a:solidFill>
                          <a:effectLst/>
                          <a:latin typeface="Arial Nova" panose="020B0504020202020204" pitchFamily="34" charset="0"/>
                        </a:rPr>
                        <a:t>12.30 – 13.30</a:t>
                      </a:r>
                      <a:endParaRPr lang="en-US"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49178" marR="49178" marT="0" marB="0"/>
                </a:tc>
                <a:tc gridSpan="2">
                  <a:txBody>
                    <a:bodyPr/>
                    <a:lstStyle/>
                    <a:p>
                      <a:pPr>
                        <a:lnSpc>
                          <a:spcPct val="107000"/>
                        </a:lnSpc>
                        <a:spcAft>
                          <a:spcPts val="0"/>
                        </a:spcAft>
                      </a:pPr>
                      <a:r>
                        <a:rPr lang="en-GB" sz="1800">
                          <a:solidFill>
                            <a:schemeClr val="tx1"/>
                          </a:solidFill>
                          <a:effectLst/>
                          <a:latin typeface="Arial Nova" panose="020B0504020202020204" pitchFamily="34" charset="0"/>
                        </a:rPr>
                        <a:t>Lunch break</a:t>
                      </a:r>
                      <a:endParaRPr lang="en-US"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49178" marR="49178" marT="0" marB="0"/>
                </a:tc>
                <a:tc hMerge="1">
                  <a:txBody>
                    <a:bodyPr/>
                    <a:lstStyle/>
                    <a:p>
                      <a:endParaRPr lang="en-US"/>
                    </a:p>
                  </a:txBody>
                  <a:tcPr/>
                </a:tc>
                <a:extLst>
                  <a:ext uri="{0D108BD9-81ED-4DB2-BD59-A6C34878D82A}">
                    <a16:rowId xmlns="" xmlns:a16="http://schemas.microsoft.com/office/drawing/2014/main" val="2813006027"/>
                  </a:ext>
                </a:extLst>
              </a:tr>
              <a:tr h="310190">
                <a:tc rowSpan="3">
                  <a:txBody>
                    <a:bodyPr/>
                    <a:lstStyle/>
                    <a:p>
                      <a:pPr>
                        <a:lnSpc>
                          <a:spcPct val="107000"/>
                        </a:lnSpc>
                        <a:spcAft>
                          <a:spcPts val="0"/>
                        </a:spcAft>
                      </a:pPr>
                      <a:r>
                        <a:rPr lang="en-GB" sz="1800" b="0" dirty="0">
                          <a:solidFill>
                            <a:schemeClr val="tx1"/>
                          </a:solidFill>
                          <a:effectLst/>
                          <a:latin typeface="Arial Nova" panose="020B0504020202020204" pitchFamily="34" charset="0"/>
                        </a:rPr>
                        <a:t>13.30 – 15.30</a:t>
                      </a:r>
                      <a:endParaRPr lang="en-US"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49178" marR="49178" marT="0" marB="0"/>
                </a:tc>
                <a:tc gridSpan="2">
                  <a:txBody>
                    <a:bodyPr/>
                    <a:lstStyle/>
                    <a:p>
                      <a:pPr>
                        <a:lnSpc>
                          <a:spcPct val="107000"/>
                        </a:lnSpc>
                        <a:spcAft>
                          <a:spcPts val="0"/>
                        </a:spcAft>
                      </a:pPr>
                      <a:r>
                        <a:rPr lang="en-GB" sz="1800">
                          <a:solidFill>
                            <a:schemeClr val="tx1"/>
                          </a:solidFill>
                          <a:effectLst/>
                          <a:latin typeface="Arial Nova" panose="020B0504020202020204" pitchFamily="34" charset="0"/>
                        </a:rPr>
                        <a:t>Parallel sessions:</a:t>
                      </a:r>
                      <a:endParaRPr lang="en-US" sz="18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49178" marR="49178" marT="0" marB="0"/>
                </a:tc>
                <a:tc hMerge="1">
                  <a:txBody>
                    <a:bodyPr/>
                    <a:lstStyle/>
                    <a:p>
                      <a:endParaRPr lang="en-US"/>
                    </a:p>
                  </a:txBody>
                  <a:tcPr/>
                </a:tc>
                <a:extLst>
                  <a:ext uri="{0D108BD9-81ED-4DB2-BD59-A6C34878D82A}">
                    <a16:rowId xmlns="" xmlns:a16="http://schemas.microsoft.com/office/drawing/2014/main" val="3423334075"/>
                  </a:ext>
                </a:extLst>
              </a:tr>
              <a:tr h="313089">
                <a:tc vMerge="1">
                  <a:txBody>
                    <a:bodyPr/>
                    <a:lstStyle/>
                    <a:p>
                      <a:endParaRPr lang="en-US"/>
                    </a:p>
                  </a:txBody>
                  <a:tcPr/>
                </a:tc>
                <a:tc>
                  <a:txBody>
                    <a:bodyPr/>
                    <a:lstStyle/>
                    <a:p>
                      <a:pPr algn="ctr"/>
                      <a:r>
                        <a:rPr lang="en-GB" sz="1800" dirty="0">
                          <a:solidFill>
                            <a:schemeClr val="tx1"/>
                          </a:solidFill>
                          <a:effectLst/>
                          <a:latin typeface="Arial Nova" panose="020B0504020202020204" pitchFamily="34" charset="0"/>
                        </a:rPr>
                        <a:t>A</a:t>
                      </a:r>
                      <a:endParaRPr lang="en-US" dirty="0"/>
                    </a:p>
                  </a:txBody>
                  <a:tcPr marL="49178" marR="49178" marT="0" marB="0"/>
                </a:tc>
                <a:tc>
                  <a:txBody>
                    <a:bodyPr/>
                    <a:lstStyle/>
                    <a:p>
                      <a:pPr algn="ctr">
                        <a:lnSpc>
                          <a:spcPct val="107000"/>
                        </a:lnSpc>
                        <a:spcAft>
                          <a:spcPts val="0"/>
                        </a:spcAft>
                      </a:pPr>
                      <a:r>
                        <a:rPr lang="en-GB" sz="1800" dirty="0">
                          <a:solidFill>
                            <a:schemeClr val="tx1"/>
                          </a:solidFill>
                          <a:effectLst/>
                          <a:latin typeface="Arial Nova" panose="020B0504020202020204" pitchFamily="34" charset="0"/>
                        </a:rPr>
                        <a:t>B</a:t>
                      </a:r>
                      <a:endParaRPr lang="en-US" sz="18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49178" marR="49178" marT="0" marB="0"/>
                </a:tc>
                <a:extLst>
                  <a:ext uri="{0D108BD9-81ED-4DB2-BD59-A6C34878D82A}">
                    <a16:rowId xmlns="" xmlns:a16="http://schemas.microsoft.com/office/drawing/2014/main" val="3920518288"/>
                  </a:ext>
                </a:extLst>
              </a:tr>
              <a:tr h="746766">
                <a:tc vMerge="1">
                  <a:txBody>
                    <a:bodyPr/>
                    <a:lstStyle/>
                    <a:p>
                      <a:endParaRPr lang="en-US"/>
                    </a:p>
                  </a:txBody>
                  <a:tcPr/>
                </a:tc>
                <a:tc>
                  <a:txBody>
                    <a:bodyPr/>
                    <a:lstStyle/>
                    <a:p>
                      <a:r>
                        <a:rPr lang="en-GB" sz="1800" dirty="0">
                          <a:solidFill>
                            <a:schemeClr val="tx1"/>
                          </a:solidFill>
                          <a:effectLst/>
                          <a:latin typeface="Arial Nova" panose="020B0504020202020204" pitchFamily="34" charset="0"/>
                        </a:rPr>
                        <a:t>Mass media communication: Stigma reduction strategies</a:t>
                      </a:r>
                      <a:endParaRPr lang="en-US" dirty="0"/>
                    </a:p>
                  </a:txBody>
                  <a:tcPr marL="49178" marR="49178" marT="0" marB="0"/>
                </a:tc>
                <a:tc>
                  <a:txBody>
                    <a:bodyPr/>
                    <a:lstStyle/>
                    <a:p>
                      <a:pPr>
                        <a:lnSpc>
                          <a:spcPct val="107000"/>
                        </a:lnSpc>
                        <a:spcAft>
                          <a:spcPts val="0"/>
                        </a:spcAft>
                      </a:pPr>
                      <a:r>
                        <a:rPr lang="en-GB" sz="1800" dirty="0">
                          <a:solidFill>
                            <a:schemeClr val="tx1"/>
                          </a:solidFill>
                          <a:effectLst/>
                          <a:latin typeface="Arial Nova" panose="020B0504020202020204" pitchFamily="34" charset="0"/>
                        </a:rPr>
                        <a:t>Communicating research to the public</a:t>
                      </a:r>
                      <a:endParaRPr lang="en-US" sz="18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49178" marR="49178" marT="0" marB="0"/>
                </a:tc>
                <a:extLst>
                  <a:ext uri="{0D108BD9-81ED-4DB2-BD59-A6C34878D82A}">
                    <a16:rowId xmlns="" xmlns:a16="http://schemas.microsoft.com/office/drawing/2014/main" val="3082703537"/>
                  </a:ext>
                </a:extLst>
              </a:tr>
              <a:tr h="310190">
                <a:tc gridSpan="3">
                  <a:txBody>
                    <a:bodyPr/>
                    <a:lstStyle/>
                    <a:p>
                      <a:pPr>
                        <a:lnSpc>
                          <a:spcPct val="107000"/>
                        </a:lnSpc>
                        <a:spcAft>
                          <a:spcPts val="0"/>
                        </a:spcAft>
                      </a:pPr>
                      <a:r>
                        <a:rPr lang="en-GB" sz="1800">
                          <a:solidFill>
                            <a:schemeClr val="tx1"/>
                          </a:solidFill>
                          <a:effectLst/>
                          <a:latin typeface="Arial Nova" panose="020B0504020202020204" pitchFamily="34" charset="0"/>
                        </a:rPr>
                        <a:t>Day 17: Tuesday, 30 July 2019</a:t>
                      </a:r>
                      <a:endParaRPr lang="en-US"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49178" marR="49178" marT="0" marB="0"/>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433445977"/>
                  </a:ext>
                </a:extLst>
              </a:tr>
              <a:tr h="343233">
                <a:tc>
                  <a:txBody>
                    <a:bodyPr/>
                    <a:lstStyle/>
                    <a:p>
                      <a:pPr>
                        <a:lnSpc>
                          <a:spcPct val="107000"/>
                        </a:lnSpc>
                        <a:spcAft>
                          <a:spcPts val="0"/>
                        </a:spcAft>
                      </a:pPr>
                      <a:r>
                        <a:rPr lang="en-GB" sz="1800" b="0" dirty="0">
                          <a:solidFill>
                            <a:schemeClr val="tx1"/>
                          </a:solidFill>
                          <a:effectLst/>
                          <a:latin typeface="Arial Nova" panose="020B0504020202020204" pitchFamily="34" charset="0"/>
                        </a:rPr>
                        <a:t>08.30 – 10.20</a:t>
                      </a:r>
                      <a:endParaRPr lang="en-US"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49178" marR="49178" marT="0" marB="0"/>
                </a:tc>
                <a:tc gridSpan="2">
                  <a:txBody>
                    <a:bodyPr/>
                    <a:lstStyle/>
                    <a:p>
                      <a:pPr>
                        <a:lnSpc>
                          <a:spcPct val="107000"/>
                        </a:lnSpc>
                        <a:spcAft>
                          <a:spcPts val="0"/>
                        </a:spcAft>
                      </a:pPr>
                      <a:r>
                        <a:rPr lang="en-GB" sz="1800">
                          <a:solidFill>
                            <a:schemeClr val="tx1"/>
                          </a:solidFill>
                          <a:effectLst/>
                          <a:latin typeface="Arial Nova" panose="020B0504020202020204" pitchFamily="34" charset="0"/>
                        </a:rPr>
                        <a:t>Problem-based learning 1&amp;2 plenary session</a:t>
                      </a:r>
                      <a:endParaRPr lang="en-US"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49178" marR="49178" marT="0" marB="0"/>
                </a:tc>
                <a:tc hMerge="1">
                  <a:txBody>
                    <a:bodyPr/>
                    <a:lstStyle/>
                    <a:p>
                      <a:endParaRPr lang="en-US"/>
                    </a:p>
                  </a:txBody>
                  <a:tcPr/>
                </a:tc>
                <a:extLst>
                  <a:ext uri="{0D108BD9-81ED-4DB2-BD59-A6C34878D82A}">
                    <a16:rowId xmlns="" xmlns:a16="http://schemas.microsoft.com/office/drawing/2014/main" val="1047078003"/>
                  </a:ext>
                </a:extLst>
              </a:tr>
              <a:tr h="310190">
                <a:tc>
                  <a:txBody>
                    <a:bodyPr/>
                    <a:lstStyle/>
                    <a:p>
                      <a:pPr>
                        <a:lnSpc>
                          <a:spcPct val="107000"/>
                        </a:lnSpc>
                        <a:spcAft>
                          <a:spcPts val="0"/>
                        </a:spcAft>
                      </a:pPr>
                      <a:r>
                        <a:rPr lang="en-GB" sz="1800" b="0" dirty="0">
                          <a:solidFill>
                            <a:schemeClr val="tx1"/>
                          </a:solidFill>
                          <a:effectLst/>
                          <a:latin typeface="Arial Nova" panose="020B0504020202020204" pitchFamily="34" charset="0"/>
                        </a:rPr>
                        <a:t>10.20 – 10.40</a:t>
                      </a:r>
                      <a:endParaRPr lang="en-US"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49178" marR="49178" marT="0" marB="0"/>
                </a:tc>
                <a:tc gridSpan="2">
                  <a:txBody>
                    <a:bodyPr/>
                    <a:lstStyle/>
                    <a:p>
                      <a:pPr>
                        <a:lnSpc>
                          <a:spcPct val="107000"/>
                        </a:lnSpc>
                        <a:spcAft>
                          <a:spcPts val="0"/>
                        </a:spcAft>
                      </a:pPr>
                      <a:r>
                        <a:rPr lang="en-GB" sz="1800">
                          <a:solidFill>
                            <a:schemeClr val="tx1"/>
                          </a:solidFill>
                          <a:effectLst/>
                          <a:latin typeface="Arial Nova" panose="020B0504020202020204" pitchFamily="34" charset="0"/>
                        </a:rPr>
                        <a:t>Comfort break</a:t>
                      </a:r>
                      <a:endParaRPr lang="en-US"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49178" marR="49178" marT="0" marB="0"/>
                </a:tc>
                <a:tc hMerge="1">
                  <a:txBody>
                    <a:bodyPr/>
                    <a:lstStyle/>
                    <a:p>
                      <a:endParaRPr lang="en-US"/>
                    </a:p>
                  </a:txBody>
                  <a:tcPr/>
                </a:tc>
                <a:extLst>
                  <a:ext uri="{0D108BD9-81ED-4DB2-BD59-A6C34878D82A}">
                    <a16:rowId xmlns="" xmlns:a16="http://schemas.microsoft.com/office/drawing/2014/main" val="304015359"/>
                  </a:ext>
                </a:extLst>
              </a:tr>
              <a:tr h="343233">
                <a:tc>
                  <a:txBody>
                    <a:bodyPr/>
                    <a:lstStyle/>
                    <a:p>
                      <a:pPr>
                        <a:lnSpc>
                          <a:spcPct val="107000"/>
                        </a:lnSpc>
                        <a:spcAft>
                          <a:spcPts val="0"/>
                        </a:spcAft>
                      </a:pPr>
                      <a:r>
                        <a:rPr lang="en-GB" sz="1800" b="0" dirty="0">
                          <a:solidFill>
                            <a:schemeClr val="tx1"/>
                          </a:solidFill>
                          <a:effectLst/>
                          <a:latin typeface="Arial Nova" panose="020B0504020202020204" pitchFamily="34" charset="0"/>
                        </a:rPr>
                        <a:t>10.40 – 12.30</a:t>
                      </a:r>
                      <a:endParaRPr lang="en-US"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49178" marR="49178" marT="0" marB="0"/>
                </a:tc>
                <a:tc gridSpan="2">
                  <a:txBody>
                    <a:bodyPr/>
                    <a:lstStyle/>
                    <a:p>
                      <a:pPr>
                        <a:lnSpc>
                          <a:spcPct val="107000"/>
                        </a:lnSpc>
                        <a:spcAft>
                          <a:spcPts val="0"/>
                        </a:spcAft>
                      </a:pPr>
                      <a:r>
                        <a:rPr lang="en-GB" sz="1800">
                          <a:solidFill>
                            <a:schemeClr val="tx1"/>
                          </a:solidFill>
                          <a:effectLst/>
                          <a:latin typeface="Arial Nova" panose="020B0504020202020204" pitchFamily="34" charset="0"/>
                        </a:rPr>
                        <a:t>Skills lab 2-1: Communication technique</a:t>
                      </a:r>
                      <a:endParaRPr lang="en-US"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49178" marR="49178" marT="0" marB="0"/>
                </a:tc>
                <a:tc hMerge="1">
                  <a:txBody>
                    <a:bodyPr/>
                    <a:lstStyle/>
                    <a:p>
                      <a:endParaRPr lang="en-US"/>
                    </a:p>
                  </a:txBody>
                  <a:tcPr/>
                </a:tc>
                <a:extLst>
                  <a:ext uri="{0D108BD9-81ED-4DB2-BD59-A6C34878D82A}">
                    <a16:rowId xmlns="" xmlns:a16="http://schemas.microsoft.com/office/drawing/2014/main" val="2023932169"/>
                  </a:ext>
                </a:extLst>
              </a:tr>
              <a:tr h="310190">
                <a:tc>
                  <a:txBody>
                    <a:bodyPr/>
                    <a:lstStyle/>
                    <a:p>
                      <a:pPr>
                        <a:lnSpc>
                          <a:spcPct val="107000"/>
                        </a:lnSpc>
                        <a:spcAft>
                          <a:spcPts val="0"/>
                        </a:spcAft>
                      </a:pPr>
                      <a:r>
                        <a:rPr lang="en-GB" sz="1800" b="0" dirty="0">
                          <a:solidFill>
                            <a:schemeClr val="tx1"/>
                          </a:solidFill>
                          <a:effectLst/>
                          <a:latin typeface="Arial Nova" panose="020B0504020202020204" pitchFamily="34" charset="0"/>
                        </a:rPr>
                        <a:t>12.30 – 13.30</a:t>
                      </a:r>
                      <a:endParaRPr lang="en-US"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49178" marR="49178" marT="0" marB="0"/>
                </a:tc>
                <a:tc gridSpan="2">
                  <a:txBody>
                    <a:bodyPr/>
                    <a:lstStyle/>
                    <a:p>
                      <a:pPr>
                        <a:lnSpc>
                          <a:spcPct val="107000"/>
                        </a:lnSpc>
                        <a:spcAft>
                          <a:spcPts val="0"/>
                        </a:spcAft>
                      </a:pPr>
                      <a:r>
                        <a:rPr lang="en-GB" sz="1800">
                          <a:solidFill>
                            <a:schemeClr val="tx1"/>
                          </a:solidFill>
                          <a:effectLst/>
                          <a:latin typeface="Arial Nova" panose="020B0504020202020204" pitchFamily="34" charset="0"/>
                        </a:rPr>
                        <a:t>Lunch break</a:t>
                      </a:r>
                      <a:endParaRPr lang="en-US"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49178" marR="49178" marT="0" marB="0"/>
                </a:tc>
                <a:tc hMerge="1">
                  <a:txBody>
                    <a:bodyPr/>
                    <a:lstStyle/>
                    <a:p>
                      <a:endParaRPr lang="en-US"/>
                    </a:p>
                  </a:txBody>
                  <a:tcPr/>
                </a:tc>
                <a:extLst>
                  <a:ext uri="{0D108BD9-81ED-4DB2-BD59-A6C34878D82A}">
                    <a16:rowId xmlns="" xmlns:a16="http://schemas.microsoft.com/office/drawing/2014/main" val="1931069787"/>
                  </a:ext>
                </a:extLst>
              </a:tr>
              <a:tr h="310190">
                <a:tc>
                  <a:txBody>
                    <a:bodyPr/>
                    <a:lstStyle/>
                    <a:p>
                      <a:pPr>
                        <a:lnSpc>
                          <a:spcPct val="107000"/>
                        </a:lnSpc>
                        <a:spcAft>
                          <a:spcPts val="0"/>
                        </a:spcAft>
                      </a:pPr>
                      <a:r>
                        <a:rPr lang="en-GB" sz="1800" b="0" dirty="0">
                          <a:solidFill>
                            <a:schemeClr val="tx1"/>
                          </a:solidFill>
                          <a:effectLst/>
                          <a:latin typeface="Arial Nova" panose="020B0504020202020204" pitchFamily="34" charset="0"/>
                        </a:rPr>
                        <a:t>13.30 – 15.30</a:t>
                      </a:r>
                      <a:endParaRPr lang="en-US"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49178" marR="49178" marT="0" marB="0"/>
                </a:tc>
                <a:tc gridSpan="2">
                  <a:txBody>
                    <a:bodyPr/>
                    <a:lstStyle/>
                    <a:p>
                      <a:pPr>
                        <a:lnSpc>
                          <a:spcPct val="107000"/>
                        </a:lnSpc>
                        <a:spcAft>
                          <a:spcPts val="0"/>
                        </a:spcAft>
                      </a:pPr>
                      <a:r>
                        <a:rPr lang="en-GB" sz="1800" dirty="0">
                          <a:solidFill>
                            <a:schemeClr val="tx1"/>
                          </a:solidFill>
                          <a:effectLst/>
                          <a:latin typeface="Arial Nova" panose="020B0504020202020204" pitchFamily="34" charset="0"/>
                        </a:rPr>
                        <a:t>Group work</a:t>
                      </a:r>
                      <a:endParaRPr lang="en-US" sz="18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49178" marR="49178" marT="0" marB="0"/>
                </a:tc>
                <a:tc hMerge="1">
                  <a:txBody>
                    <a:bodyPr/>
                    <a:lstStyle/>
                    <a:p>
                      <a:endParaRPr lang="en-US"/>
                    </a:p>
                  </a:txBody>
                  <a:tcPr/>
                </a:tc>
                <a:extLst>
                  <a:ext uri="{0D108BD9-81ED-4DB2-BD59-A6C34878D82A}">
                    <a16:rowId xmlns="" xmlns:a16="http://schemas.microsoft.com/office/drawing/2014/main" val="826996455"/>
                  </a:ext>
                </a:extLst>
              </a:tr>
            </a:tbl>
          </a:graphicData>
        </a:graphic>
      </p:graphicFrame>
    </p:spTree>
    <p:extLst>
      <p:ext uri="{BB962C8B-B14F-4D97-AF65-F5344CB8AC3E}">
        <p14:creationId xmlns="" xmlns:p14="http://schemas.microsoft.com/office/powerpoint/2010/main" val="82750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 xmlns:a16="http://schemas.microsoft.com/office/drawing/2014/main" id="{876248C8-0720-48AB-91BA-5F530BB41E5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6569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 xmlns:a16="http://schemas.microsoft.com/office/drawing/2014/main" id="{523BEDA7-D0B8-4802-8168-92452653BC9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685800" cy="68580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 xmlns:a16="http://schemas.microsoft.com/office/drawing/2014/main" id="{D2EFF34B-7B1A-4F9D-8CEE-A40962BC7C2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822793" y="0"/>
            <a:ext cx="342900" cy="6858000"/>
          </a:xfrm>
          <a:prstGeom prst="rect">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4">
            <a:extLst>
              <a:ext uri="{FF2B5EF4-FFF2-40B4-BE49-F238E27FC236}">
                <a16:creationId xmlns="" xmlns:a16="http://schemas.microsoft.com/office/drawing/2014/main" id="{9B7E2815-F942-4E6D-975E-5A7C513ACB9A}"/>
              </a:ext>
            </a:extLst>
          </p:cNvPr>
          <p:cNvGraphicFramePr>
            <a:graphicFrameLocks noGrp="1"/>
          </p:cNvGraphicFramePr>
          <p:nvPr>
            <p:ph idx="1"/>
            <p:extLst>
              <p:ext uri="{D42A27DB-BD31-4B8C-83A1-F6EECF244321}">
                <p14:modId xmlns="" xmlns:p14="http://schemas.microsoft.com/office/powerpoint/2010/main" val="1647992835"/>
              </p:ext>
            </p:extLst>
          </p:nvPr>
        </p:nvGraphicFramePr>
        <p:xfrm>
          <a:off x="820991" y="667616"/>
          <a:ext cx="7866610" cy="5522768"/>
        </p:xfrm>
        <a:graphic>
          <a:graphicData uri="http://schemas.openxmlformats.org/drawingml/2006/table">
            <a:tbl>
              <a:tblPr firstRow="1" firstCol="1" bandRow="1">
                <a:tableStyleId>{F5AB1C69-6EDB-4FF4-983F-18BD219EF322}</a:tableStyleId>
              </a:tblPr>
              <a:tblGrid>
                <a:gridCol w="1645920">
                  <a:extLst>
                    <a:ext uri="{9D8B030D-6E8A-4147-A177-3AD203B41FA5}">
                      <a16:colId xmlns="" xmlns:a16="http://schemas.microsoft.com/office/drawing/2014/main" val="40313212"/>
                    </a:ext>
                  </a:extLst>
                </a:gridCol>
                <a:gridCol w="6220690">
                  <a:extLst>
                    <a:ext uri="{9D8B030D-6E8A-4147-A177-3AD203B41FA5}">
                      <a16:colId xmlns="" xmlns:a16="http://schemas.microsoft.com/office/drawing/2014/main" val="2851720306"/>
                    </a:ext>
                  </a:extLst>
                </a:gridCol>
              </a:tblGrid>
              <a:tr h="339515">
                <a:tc gridSpan="2">
                  <a:txBody>
                    <a:bodyPr/>
                    <a:lstStyle/>
                    <a:p>
                      <a:pPr>
                        <a:lnSpc>
                          <a:spcPct val="107000"/>
                        </a:lnSpc>
                        <a:spcAft>
                          <a:spcPts val="0"/>
                        </a:spcAft>
                      </a:pPr>
                      <a:r>
                        <a:rPr lang="en-GB" sz="1800">
                          <a:solidFill>
                            <a:schemeClr val="tx1"/>
                          </a:solidFill>
                          <a:effectLst/>
                        </a:rPr>
                        <a:t>Day 18: Wednesday, 31 July 2019: </a:t>
                      </a:r>
                      <a:endParaRPr lang="en-US"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 xmlns:a16="http://schemas.microsoft.com/office/drawing/2014/main" val="2353538319"/>
                  </a:ext>
                </a:extLst>
              </a:tr>
              <a:tr h="1769997">
                <a:tc>
                  <a:txBody>
                    <a:bodyPr/>
                    <a:lstStyle/>
                    <a:p>
                      <a:pPr>
                        <a:lnSpc>
                          <a:spcPct val="107000"/>
                        </a:lnSpc>
                        <a:spcAft>
                          <a:spcPts val="0"/>
                        </a:spcAft>
                      </a:pPr>
                      <a:r>
                        <a:rPr lang="en-GB" sz="1800" b="0" dirty="0">
                          <a:solidFill>
                            <a:schemeClr val="tx1"/>
                          </a:solidFill>
                          <a:effectLst/>
                        </a:rPr>
                        <a:t>08.00-15.30</a:t>
                      </a:r>
                      <a:endParaRPr lang="en-US"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dirty="0">
                          <a:solidFill>
                            <a:schemeClr val="tx1"/>
                          </a:solidFill>
                          <a:effectLst/>
                        </a:rPr>
                        <a:t>Long-term care mini-symposium</a:t>
                      </a:r>
                      <a:endParaRPr lang="en-US" sz="1800" dirty="0">
                        <a:solidFill>
                          <a:schemeClr val="tx1"/>
                        </a:solidFill>
                        <a:effectLst/>
                      </a:endParaRPr>
                    </a:p>
                    <a:p>
                      <a:pPr>
                        <a:lnSpc>
                          <a:spcPct val="107000"/>
                        </a:lnSpc>
                        <a:spcAft>
                          <a:spcPts val="0"/>
                        </a:spcAft>
                      </a:pPr>
                      <a:r>
                        <a:rPr lang="en-GB" sz="1800" dirty="0">
                          <a:solidFill>
                            <a:schemeClr val="tx1"/>
                          </a:solidFill>
                          <a:effectLst/>
                        </a:rPr>
                        <a:t>Topics:</a:t>
                      </a:r>
                      <a:endParaRPr lang="en-US" sz="1800" dirty="0">
                        <a:solidFill>
                          <a:schemeClr val="tx1"/>
                        </a:solidFill>
                        <a:effectLst/>
                      </a:endParaRPr>
                    </a:p>
                    <a:p>
                      <a:pPr marL="342900" lvl="0" indent="-342900">
                        <a:lnSpc>
                          <a:spcPct val="107000"/>
                        </a:lnSpc>
                        <a:spcAft>
                          <a:spcPts val="0"/>
                        </a:spcAft>
                        <a:buFont typeface="Calibri" panose="020F0502020204030204" pitchFamily="34" charset="0"/>
                        <a:buChar char="-"/>
                      </a:pPr>
                      <a:r>
                        <a:rPr lang="en-GB" sz="1800" dirty="0">
                          <a:solidFill>
                            <a:schemeClr val="tx1"/>
                          </a:solidFill>
                          <a:effectLst/>
                        </a:rPr>
                        <a:t>Palliative care in dementia</a:t>
                      </a:r>
                      <a:endParaRPr lang="en-US" sz="1800" dirty="0">
                        <a:solidFill>
                          <a:schemeClr val="tx1"/>
                        </a:solidFill>
                        <a:effectLst/>
                      </a:endParaRPr>
                    </a:p>
                    <a:p>
                      <a:pPr marL="342900" lvl="0" indent="-342900">
                        <a:lnSpc>
                          <a:spcPct val="107000"/>
                        </a:lnSpc>
                        <a:spcAft>
                          <a:spcPts val="0"/>
                        </a:spcAft>
                        <a:buFont typeface="Calibri" panose="020F0502020204030204" pitchFamily="34" charset="0"/>
                        <a:buChar char="-"/>
                      </a:pPr>
                      <a:r>
                        <a:rPr lang="en-GB" sz="1800" dirty="0">
                          <a:solidFill>
                            <a:schemeClr val="tx1"/>
                          </a:solidFill>
                          <a:effectLst/>
                        </a:rPr>
                        <a:t>Role of nursing home in dementia care</a:t>
                      </a:r>
                      <a:endParaRPr lang="en-US" sz="1800" dirty="0">
                        <a:solidFill>
                          <a:schemeClr val="tx1"/>
                        </a:solidFill>
                        <a:effectLst/>
                      </a:endParaRPr>
                    </a:p>
                    <a:p>
                      <a:pPr marL="342900" lvl="0" indent="-342900">
                        <a:lnSpc>
                          <a:spcPct val="107000"/>
                        </a:lnSpc>
                        <a:spcAft>
                          <a:spcPts val="0"/>
                        </a:spcAft>
                        <a:buFont typeface="Calibri" panose="020F0502020204030204" pitchFamily="34" charset="0"/>
                        <a:buChar char="-"/>
                      </a:pPr>
                      <a:r>
                        <a:rPr lang="en-GB" sz="1800" dirty="0">
                          <a:solidFill>
                            <a:schemeClr val="tx1"/>
                          </a:solidFill>
                          <a:effectLst/>
                        </a:rPr>
                        <a:t>Long-term care system</a:t>
                      </a:r>
                      <a:endParaRPr lang="en-US"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133595335"/>
                  </a:ext>
                </a:extLst>
              </a:tr>
              <a:tr h="339515">
                <a:tc gridSpan="2">
                  <a:txBody>
                    <a:bodyPr/>
                    <a:lstStyle/>
                    <a:p>
                      <a:pPr>
                        <a:lnSpc>
                          <a:spcPct val="107000"/>
                        </a:lnSpc>
                        <a:spcAft>
                          <a:spcPts val="0"/>
                        </a:spcAft>
                      </a:pPr>
                      <a:r>
                        <a:rPr lang="en-GB" sz="1800">
                          <a:solidFill>
                            <a:schemeClr val="tx1"/>
                          </a:solidFill>
                          <a:effectLst/>
                        </a:rPr>
                        <a:t>Day 19: Thursday, 01 August 2019</a:t>
                      </a:r>
                      <a:endParaRPr lang="en-US"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 xmlns:a16="http://schemas.microsoft.com/office/drawing/2014/main" val="133587556"/>
                  </a:ext>
                </a:extLst>
              </a:tr>
              <a:tr h="697136">
                <a:tc>
                  <a:txBody>
                    <a:bodyPr/>
                    <a:lstStyle/>
                    <a:p>
                      <a:pPr>
                        <a:lnSpc>
                          <a:spcPct val="107000"/>
                        </a:lnSpc>
                        <a:spcAft>
                          <a:spcPts val="0"/>
                        </a:spcAft>
                      </a:pPr>
                      <a:r>
                        <a:rPr lang="en-GB" sz="1800" b="0" dirty="0">
                          <a:solidFill>
                            <a:schemeClr val="tx1"/>
                          </a:solidFill>
                          <a:effectLst/>
                        </a:rPr>
                        <a:t>08.30 – 15.30</a:t>
                      </a:r>
                      <a:endParaRPr lang="en-US"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dirty="0">
                          <a:solidFill>
                            <a:schemeClr val="tx1"/>
                          </a:solidFill>
                          <a:effectLst/>
                        </a:rPr>
                        <a:t>Cognitive Stimulation Therapy Workshop</a:t>
                      </a:r>
                      <a:endParaRPr lang="en-US" sz="1800" dirty="0">
                        <a:solidFill>
                          <a:schemeClr val="tx1"/>
                        </a:solidFill>
                        <a:effectLst/>
                      </a:endParaRPr>
                    </a:p>
                    <a:p>
                      <a:pPr>
                        <a:lnSpc>
                          <a:spcPct val="107000"/>
                        </a:lnSpc>
                        <a:spcAft>
                          <a:spcPts val="0"/>
                        </a:spcAft>
                      </a:pPr>
                      <a:r>
                        <a:rPr lang="en-GB" sz="1800" dirty="0">
                          <a:solidFill>
                            <a:schemeClr val="tx1"/>
                          </a:solidFill>
                          <a:effectLst/>
                        </a:rPr>
                        <a:t>Detailed schedule to be announced</a:t>
                      </a:r>
                      <a:endParaRPr lang="en-US"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550078990"/>
                  </a:ext>
                </a:extLst>
              </a:tr>
              <a:tr h="339515">
                <a:tc gridSpan="2">
                  <a:txBody>
                    <a:bodyPr/>
                    <a:lstStyle/>
                    <a:p>
                      <a:pPr>
                        <a:lnSpc>
                          <a:spcPct val="107000"/>
                        </a:lnSpc>
                        <a:spcAft>
                          <a:spcPts val="0"/>
                        </a:spcAft>
                      </a:pPr>
                      <a:r>
                        <a:rPr lang="en-GB" sz="1800">
                          <a:solidFill>
                            <a:schemeClr val="tx1"/>
                          </a:solidFill>
                          <a:effectLst/>
                        </a:rPr>
                        <a:t>Day 20: Friday, 02 August 2019</a:t>
                      </a:r>
                      <a:endParaRPr lang="en-US"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 xmlns:a16="http://schemas.microsoft.com/office/drawing/2014/main" val="1866572669"/>
                  </a:ext>
                </a:extLst>
              </a:tr>
              <a:tr h="339515">
                <a:tc>
                  <a:txBody>
                    <a:bodyPr/>
                    <a:lstStyle/>
                    <a:p>
                      <a:pPr>
                        <a:lnSpc>
                          <a:spcPct val="107000"/>
                        </a:lnSpc>
                        <a:spcAft>
                          <a:spcPts val="0"/>
                        </a:spcAft>
                      </a:pPr>
                      <a:r>
                        <a:rPr lang="en-GB" sz="1800" b="0" dirty="0">
                          <a:solidFill>
                            <a:schemeClr val="tx1"/>
                          </a:solidFill>
                          <a:effectLst/>
                        </a:rPr>
                        <a:t>08.00 – 09.50</a:t>
                      </a:r>
                      <a:endParaRPr lang="en-US"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solidFill>
                            <a:schemeClr val="tx1"/>
                          </a:solidFill>
                          <a:effectLst/>
                        </a:rPr>
                        <a:t>Dementia Friendly Community Initiatives: It starts from us</a:t>
                      </a:r>
                      <a:endParaRPr lang="en-US"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20738646"/>
                  </a:ext>
                </a:extLst>
              </a:tr>
              <a:tr h="339515">
                <a:tc>
                  <a:txBody>
                    <a:bodyPr/>
                    <a:lstStyle/>
                    <a:p>
                      <a:pPr>
                        <a:lnSpc>
                          <a:spcPct val="107000"/>
                        </a:lnSpc>
                        <a:spcAft>
                          <a:spcPts val="0"/>
                        </a:spcAft>
                      </a:pPr>
                      <a:r>
                        <a:rPr lang="en-GB" sz="1800" b="0">
                          <a:solidFill>
                            <a:schemeClr val="tx1"/>
                          </a:solidFill>
                          <a:effectLst/>
                        </a:rPr>
                        <a:t>09.50 – 10.10</a:t>
                      </a:r>
                      <a:endParaRPr lang="en-US"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solidFill>
                            <a:schemeClr val="tx1"/>
                          </a:solidFill>
                          <a:effectLst/>
                        </a:rPr>
                        <a:t>Comfort break</a:t>
                      </a:r>
                      <a:endParaRPr lang="en-US"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4158130244"/>
                  </a:ext>
                </a:extLst>
              </a:tr>
              <a:tr h="339515">
                <a:tc>
                  <a:txBody>
                    <a:bodyPr/>
                    <a:lstStyle/>
                    <a:p>
                      <a:pPr>
                        <a:lnSpc>
                          <a:spcPct val="107000"/>
                        </a:lnSpc>
                        <a:spcAft>
                          <a:spcPts val="0"/>
                        </a:spcAft>
                      </a:pPr>
                      <a:r>
                        <a:rPr lang="en-GB" sz="1800" b="0">
                          <a:solidFill>
                            <a:schemeClr val="tx1"/>
                          </a:solidFill>
                          <a:effectLst/>
                        </a:rPr>
                        <a:t>10.10 – 11.45</a:t>
                      </a:r>
                      <a:endParaRPr lang="en-US"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solidFill>
                            <a:schemeClr val="tx1"/>
                          </a:solidFill>
                          <a:effectLst/>
                        </a:rPr>
                        <a:t>Group presentation 1</a:t>
                      </a:r>
                      <a:endParaRPr lang="en-US"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914431841"/>
                  </a:ext>
                </a:extLst>
              </a:tr>
              <a:tr h="339515">
                <a:tc>
                  <a:txBody>
                    <a:bodyPr/>
                    <a:lstStyle/>
                    <a:p>
                      <a:pPr>
                        <a:lnSpc>
                          <a:spcPct val="107000"/>
                        </a:lnSpc>
                        <a:spcAft>
                          <a:spcPts val="0"/>
                        </a:spcAft>
                      </a:pPr>
                      <a:r>
                        <a:rPr lang="en-GB" sz="1800" b="0">
                          <a:solidFill>
                            <a:schemeClr val="tx1"/>
                          </a:solidFill>
                          <a:effectLst/>
                        </a:rPr>
                        <a:t>11.45 – 13.30</a:t>
                      </a:r>
                      <a:endParaRPr lang="en-US"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solidFill>
                            <a:schemeClr val="tx1"/>
                          </a:solidFill>
                          <a:effectLst/>
                        </a:rPr>
                        <a:t>Lunch break</a:t>
                      </a:r>
                      <a:endParaRPr lang="en-US"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513376678"/>
                  </a:ext>
                </a:extLst>
              </a:tr>
              <a:tr h="339515">
                <a:tc>
                  <a:txBody>
                    <a:bodyPr/>
                    <a:lstStyle/>
                    <a:p>
                      <a:pPr>
                        <a:lnSpc>
                          <a:spcPct val="107000"/>
                        </a:lnSpc>
                        <a:spcAft>
                          <a:spcPts val="0"/>
                        </a:spcAft>
                      </a:pPr>
                      <a:r>
                        <a:rPr lang="en-GB" sz="1800" b="0">
                          <a:solidFill>
                            <a:schemeClr val="tx1"/>
                          </a:solidFill>
                          <a:effectLst/>
                        </a:rPr>
                        <a:t>13.30 – 15.00</a:t>
                      </a:r>
                      <a:endParaRPr lang="en-US"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solidFill>
                            <a:schemeClr val="tx1"/>
                          </a:solidFill>
                          <a:effectLst/>
                        </a:rPr>
                        <a:t>Group presentation 2</a:t>
                      </a:r>
                      <a:endParaRPr lang="en-US"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209108754"/>
                  </a:ext>
                </a:extLst>
              </a:tr>
              <a:tr h="339515">
                <a:tc>
                  <a:txBody>
                    <a:bodyPr/>
                    <a:lstStyle/>
                    <a:p>
                      <a:pPr>
                        <a:lnSpc>
                          <a:spcPct val="107000"/>
                        </a:lnSpc>
                        <a:spcAft>
                          <a:spcPts val="0"/>
                        </a:spcAft>
                      </a:pPr>
                      <a:r>
                        <a:rPr lang="en-GB" sz="1800" b="0" dirty="0">
                          <a:solidFill>
                            <a:schemeClr val="tx1"/>
                          </a:solidFill>
                          <a:effectLst/>
                        </a:rPr>
                        <a:t>15.00 – 15.30</a:t>
                      </a:r>
                      <a:endParaRPr lang="en-US"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dirty="0">
                          <a:solidFill>
                            <a:schemeClr val="tx1"/>
                          </a:solidFill>
                          <a:effectLst/>
                        </a:rPr>
                        <a:t>Closing</a:t>
                      </a:r>
                      <a:endParaRPr lang="en-US"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836289537"/>
                  </a:ext>
                </a:extLst>
              </a:tr>
            </a:tbl>
          </a:graphicData>
        </a:graphic>
      </p:graphicFrame>
    </p:spTree>
    <p:extLst>
      <p:ext uri="{BB962C8B-B14F-4D97-AF65-F5344CB8AC3E}">
        <p14:creationId xmlns="" xmlns:p14="http://schemas.microsoft.com/office/powerpoint/2010/main" val="32236078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 xmlns:a16="http://schemas.microsoft.com/office/drawing/2014/main" id="{9228552E-C8B1-4A80-8448-0787CE0FC7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Image result for black background">
            <a:extLst>
              <a:ext uri="{FF2B5EF4-FFF2-40B4-BE49-F238E27FC236}">
                <a16:creationId xmlns="" xmlns:a16="http://schemas.microsoft.com/office/drawing/2014/main" id="{D637C9C5-EDB0-4E20-BD84-3614B7B2D368}"/>
              </a:ext>
            </a:extLst>
          </p:cNvPr>
          <p:cNvPicPr>
            <a:picLocks noChangeAspect="1" noChangeArrowheads="1"/>
          </p:cNvPicPr>
          <p:nvPr/>
        </p:nvPicPr>
        <p:blipFill rotWithShape="1">
          <a:blip r:embed="rId2" cstate="print">
            <a:alphaModFix amt="35000"/>
            <a:extLst>
              <a:ext uri="{28A0092B-C50C-407E-A947-70E740481C1C}">
                <a14:useLocalDpi xmlns="" xmlns:a14="http://schemas.microsoft.com/office/drawing/2010/main" val="0"/>
              </a:ext>
            </a:extLst>
          </a:blip>
          <a:srcRect l="13136" r="11864"/>
          <a:stretch/>
        </p:blipFill>
        <p:spPr bwMode="auto">
          <a:xfrm>
            <a:off x="20" y="10"/>
            <a:ext cx="9143980" cy="685799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a:extLst>
              <a:ext uri="{FF2B5EF4-FFF2-40B4-BE49-F238E27FC236}">
                <a16:creationId xmlns="" xmlns:a16="http://schemas.microsoft.com/office/drawing/2014/main" id="{6EB02847-A9DD-46AE-94C0-AC13F7D4D468}"/>
              </a:ext>
            </a:extLst>
          </p:cNvPr>
          <p:cNvSpPr>
            <a:spLocks noGrp="1"/>
          </p:cNvSpPr>
          <p:nvPr>
            <p:ph type="title"/>
          </p:nvPr>
        </p:nvSpPr>
        <p:spPr>
          <a:xfrm>
            <a:off x="628650" y="2859305"/>
            <a:ext cx="7886700" cy="1325563"/>
          </a:xfrm>
        </p:spPr>
        <p:txBody>
          <a:bodyPr>
            <a:normAutofit/>
          </a:bodyPr>
          <a:lstStyle/>
          <a:p>
            <a:pPr algn="ctr"/>
            <a:r>
              <a:rPr lang="en-US" dirty="0">
                <a:solidFill>
                  <a:srgbClr val="FFFFFF"/>
                </a:solidFill>
                <a:latin typeface="Segoe UI Black" panose="020B0A02040204020203" pitchFamily="34" charset="0"/>
                <a:ea typeface="Segoe UI Black" panose="020B0A02040204020203" pitchFamily="34" charset="0"/>
                <a:cs typeface="Handwritten" pitchFamily="2" charset="-128"/>
              </a:rPr>
              <a:t>Week 5-10 </a:t>
            </a:r>
          </a:p>
        </p:txBody>
      </p:sp>
      <p:sp>
        <p:nvSpPr>
          <p:cNvPr id="4" name="Content Placeholder 3">
            <a:extLst>
              <a:ext uri="{FF2B5EF4-FFF2-40B4-BE49-F238E27FC236}">
                <a16:creationId xmlns="" xmlns:a16="http://schemas.microsoft.com/office/drawing/2014/main" id="{6E6F02E1-3E57-4852-BB42-CF8B6DC5FF66}"/>
              </a:ext>
            </a:extLst>
          </p:cNvPr>
          <p:cNvSpPr>
            <a:spLocks noGrp="1"/>
          </p:cNvSpPr>
          <p:nvPr>
            <p:ph idx="1"/>
          </p:nvPr>
        </p:nvSpPr>
        <p:spPr>
          <a:xfrm>
            <a:off x="739487" y="4056207"/>
            <a:ext cx="7886700" cy="1325563"/>
          </a:xfrm>
        </p:spPr>
        <p:txBody>
          <a:bodyPr>
            <a:normAutofit/>
          </a:bodyPr>
          <a:lstStyle/>
          <a:p>
            <a:pPr marL="0" indent="0">
              <a:buNone/>
            </a:pPr>
            <a:r>
              <a:rPr lang="en-US" dirty="0">
                <a:solidFill>
                  <a:srgbClr val="FFFFFF"/>
                </a:solidFill>
                <a:latin typeface="Arial Nova Cond" panose="020B0506020202020204" pitchFamily="34" charset="0"/>
              </a:rPr>
              <a:t>For international participants: up to 6 weeks optional extension to join ongoing research in elderly in Indonesia</a:t>
            </a:r>
          </a:p>
        </p:txBody>
      </p:sp>
    </p:spTree>
    <p:extLst>
      <p:ext uri="{BB962C8B-B14F-4D97-AF65-F5344CB8AC3E}">
        <p14:creationId xmlns="" xmlns:p14="http://schemas.microsoft.com/office/powerpoint/2010/main" val="69074006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 xmlns:a16="http://schemas.microsoft.com/office/drawing/2014/main" id="{9228552E-C8B1-4A80-8448-0787CE0FC7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descr="Image result for documents">
            <a:extLst>
              <a:ext uri="{FF2B5EF4-FFF2-40B4-BE49-F238E27FC236}">
                <a16:creationId xmlns="" xmlns:a16="http://schemas.microsoft.com/office/drawing/2014/main" id="{BA1DA1C1-D20E-46BC-8831-FB1A601A6E41}"/>
              </a:ext>
            </a:extLst>
          </p:cNvPr>
          <p:cNvPicPr>
            <a:picLocks noChangeAspect="1" noChangeArrowheads="1"/>
          </p:cNvPicPr>
          <p:nvPr/>
        </p:nvPicPr>
        <p:blipFill rotWithShape="1">
          <a:blip r:embed="rId2" cstate="print">
            <a:alphaModFix amt="35000"/>
            <a:extLst>
              <a:ext uri="{28A0092B-C50C-407E-A947-70E740481C1C}">
                <a14:useLocalDpi xmlns="" xmlns:a14="http://schemas.microsoft.com/office/drawing/2010/main" val="0"/>
              </a:ext>
            </a:extLst>
          </a:blip>
          <a:srcRect l="33350" r="4317" b="1"/>
          <a:stretch/>
        </p:blipFill>
        <p:spPr bwMode="auto">
          <a:xfrm>
            <a:off x="20" y="10"/>
            <a:ext cx="9143980" cy="685799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a:extLst>
              <a:ext uri="{FF2B5EF4-FFF2-40B4-BE49-F238E27FC236}">
                <a16:creationId xmlns="" xmlns:a16="http://schemas.microsoft.com/office/drawing/2014/main" id="{894956FD-FAD4-46FF-8D60-10BE9DF826CA}"/>
              </a:ext>
            </a:extLst>
          </p:cNvPr>
          <p:cNvSpPr>
            <a:spLocks noGrp="1"/>
          </p:cNvSpPr>
          <p:nvPr>
            <p:ph type="title"/>
          </p:nvPr>
        </p:nvSpPr>
        <p:spPr>
          <a:xfrm>
            <a:off x="628650" y="365125"/>
            <a:ext cx="7886700" cy="1325563"/>
          </a:xfrm>
        </p:spPr>
        <p:txBody>
          <a:bodyPr>
            <a:normAutofit/>
          </a:bodyPr>
          <a:lstStyle/>
          <a:p>
            <a:r>
              <a:rPr lang="en-US" dirty="0">
                <a:solidFill>
                  <a:srgbClr val="FFFFFF"/>
                </a:solidFill>
                <a:latin typeface="Arial Nova" panose="020B0504020202020204" pitchFamily="34" charset="0"/>
              </a:rPr>
              <a:t>Supporting documents:</a:t>
            </a:r>
          </a:p>
        </p:txBody>
      </p:sp>
      <p:sp>
        <p:nvSpPr>
          <p:cNvPr id="3" name="Content Placeholder 2">
            <a:extLst>
              <a:ext uri="{FF2B5EF4-FFF2-40B4-BE49-F238E27FC236}">
                <a16:creationId xmlns="" xmlns:a16="http://schemas.microsoft.com/office/drawing/2014/main" id="{287B4524-1289-4343-A652-0141A62EF35C}"/>
              </a:ext>
            </a:extLst>
          </p:cNvPr>
          <p:cNvSpPr>
            <a:spLocks noGrp="1"/>
          </p:cNvSpPr>
          <p:nvPr>
            <p:ph idx="1"/>
          </p:nvPr>
        </p:nvSpPr>
        <p:spPr>
          <a:xfrm>
            <a:off x="628650" y="1825625"/>
            <a:ext cx="7886700" cy="4351338"/>
          </a:xfrm>
        </p:spPr>
        <p:txBody>
          <a:bodyPr>
            <a:normAutofit lnSpcReduction="10000"/>
          </a:bodyPr>
          <a:lstStyle/>
          <a:p>
            <a:pPr marL="514350" indent="-514350">
              <a:buFont typeface="+mj-lt"/>
              <a:buAutoNum type="arabicPeriod"/>
            </a:pPr>
            <a:r>
              <a:rPr lang="en-US">
                <a:solidFill>
                  <a:srgbClr val="FFFFFF"/>
                </a:solidFill>
                <a:latin typeface="Arial Nova Cond" panose="020B0506020202020204" pitchFamily="34" charset="0"/>
              </a:rPr>
              <a:t>CV</a:t>
            </a:r>
          </a:p>
          <a:p>
            <a:pPr marL="514350" indent="-514350">
              <a:buFont typeface="+mj-lt"/>
              <a:buAutoNum type="arabicPeriod"/>
            </a:pPr>
            <a:r>
              <a:rPr lang="en-US">
                <a:solidFill>
                  <a:srgbClr val="FFFFFF"/>
                </a:solidFill>
                <a:latin typeface="Arial Nova Cond" panose="020B0506020202020204" pitchFamily="34" charset="0"/>
              </a:rPr>
              <a:t>Motivation letter, starting:</a:t>
            </a:r>
          </a:p>
          <a:p>
            <a:pPr lvl="1"/>
            <a:r>
              <a:rPr lang="en-US">
                <a:solidFill>
                  <a:srgbClr val="FFFFFF"/>
                </a:solidFill>
                <a:latin typeface="Arial Nova Cond" panose="020B0506020202020204" pitchFamily="34" charset="0"/>
              </a:rPr>
              <a:t>Why you want to join this programme</a:t>
            </a:r>
          </a:p>
          <a:p>
            <a:pPr lvl="1"/>
            <a:r>
              <a:rPr lang="en-US">
                <a:solidFill>
                  <a:srgbClr val="FFFFFF"/>
                </a:solidFill>
                <a:latin typeface="Arial Nova Cond" panose="020B0506020202020204" pitchFamily="34" charset="0"/>
              </a:rPr>
              <a:t>What particulary attracts you to the chosen programme</a:t>
            </a:r>
          </a:p>
          <a:p>
            <a:pPr lvl="1"/>
            <a:r>
              <a:rPr lang="en-US">
                <a:solidFill>
                  <a:srgbClr val="FFFFFF"/>
                </a:solidFill>
                <a:latin typeface="Arial Nova Cond" panose="020B0506020202020204" pitchFamily="34" charset="0"/>
              </a:rPr>
              <a:t>How do your academic and professional background and skills meet the demands of this programme?</a:t>
            </a:r>
          </a:p>
          <a:p>
            <a:pPr lvl="1"/>
            <a:r>
              <a:rPr lang="en-US">
                <a:solidFill>
                  <a:srgbClr val="FFFFFF"/>
                </a:solidFill>
                <a:latin typeface="Arial Nova Cond" panose="020B0506020202020204" pitchFamily="34" charset="0"/>
              </a:rPr>
              <a:t>How this programme will impatct your work/future career plan</a:t>
            </a:r>
          </a:p>
          <a:p>
            <a:pPr marL="514350" indent="-514350">
              <a:buFont typeface="+mj-lt"/>
              <a:buAutoNum type="arabicPeriod"/>
            </a:pPr>
            <a:r>
              <a:rPr lang="en-US">
                <a:solidFill>
                  <a:srgbClr val="FFFFFF"/>
                </a:solidFill>
                <a:latin typeface="Arial Nova Cond" panose="020B0506020202020204" pitchFamily="34" charset="0"/>
              </a:rPr>
              <a:t>Most recent official Transcript of Records</a:t>
            </a:r>
          </a:p>
        </p:txBody>
      </p:sp>
    </p:spTree>
    <p:extLst>
      <p:ext uri="{BB962C8B-B14F-4D97-AF65-F5344CB8AC3E}">
        <p14:creationId xmlns="" xmlns:p14="http://schemas.microsoft.com/office/powerpoint/2010/main" val="378033802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5" name="Picture 2" descr="Image result for film roll background">
            <a:extLst>
              <a:ext uri="{FF2B5EF4-FFF2-40B4-BE49-F238E27FC236}">
                <a16:creationId xmlns="" xmlns:a16="http://schemas.microsoft.com/office/drawing/2014/main" id="{2FCAFAD4-5D70-48C7-94EB-65D4DF4E2929}"/>
              </a:ext>
            </a:extLst>
          </p:cNvPr>
          <p:cNvPicPr>
            <a:picLocks noGrp="1" noChangeAspect="1" noChangeArrowheads="1"/>
          </p:cNvPicPr>
          <p:nvPr>
            <p:ph idx="1"/>
          </p:nvPr>
        </p:nvPicPr>
        <p:blipFill rotWithShape="1">
          <a:blip r:embed="rId2" cstate="print">
            <a:extLst>
              <a:ext uri="{28A0092B-C50C-407E-A947-70E740481C1C}">
                <a14:useLocalDpi xmlns="" xmlns:a14="http://schemas.microsoft.com/office/drawing/2010/main" val="0"/>
              </a:ext>
            </a:extLst>
          </a:blip>
          <a:srcRect r="25000"/>
          <a:stretch/>
        </p:blipFill>
        <p:spPr bwMode="auto">
          <a:xfrm>
            <a:off x="20" y="10"/>
            <a:ext cx="9143980" cy="685799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0D762992-854B-41A0-9861-B9CA9E1D70CE}"/>
              </a:ext>
            </a:extLst>
          </p:cNvPr>
          <p:cNvSpPr txBox="1"/>
          <p:nvPr/>
        </p:nvSpPr>
        <p:spPr>
          <a:xfrm>
            <a:off x="3678105" y="812431"/>
            <a:ext cx="5248656" cy="1569660"/>
          </a:xfrm>
          <a:prstGeom prst="rect">
            <a:avLst/>
          </a:prstGeom>
          <a:noFill/>
        </p:spPr>
        <p:txBody>
          <a:bodyPr wrap="square" rtlCol="0">
            <a:spAutoFit/>
          </a:bodyPr>
          <a:lstStyle/>
          <a:p>
            <a:pPr algn="ctr"/>
            <a:r>
              <a:rPr lang="en-US" dirty="0">
                <a:solidFill>
                  <a:schemeClr val="bg1">
                    <a:lumMod val="95000"/>
                  </a:schemeClr>
                </a:solidFill>
                <a:latin typeface="Arial Nova Cond" panose="020B0506020202020204" pitchFamily="34" charset="0"/>
              </a:rPr>
              <a:t>Director</a:t>
            </a:r>
          </a:p>
          <a:p>
            <a:pPr algn="ctr"/>
            <a:r>
              <a:rPr lang="en-US" sz="2000" dirty="0">
                <a:solidFill>
                  <a:schemeClr val="bg1">
                    <a:lumMod val="95000"/>
                  </a:schemeClr>
                </a:solidFill>
                <a:latin typeface="Arial Nova" panose="020B0504020202020204" pitchFamily="34" charset="0"/>
              </a:rPr>
              <a:t>Octavianus </a:t>
            </a:r>
            <a:r>
              <a:rPr lang="en-US" sz="2000" dirty="0" err="1">
                <a:solidFill>
                  <a:schemeClr val="bg1">
                    <a:lumMod val="95000"/>
                  </a:schemeClr>
                </a:solidFill>
                <a:latin typeface="Arial Nova" panose="020B0504020202020204" pitchFamily="34" charset="0"/>
              </a:rPr>
              <a:t>Darmawan</a:t>
            </a:r>
            <a:r>
              <a:rPr lang="en-US" sz="2000" dirty="0">
                <a:solidFill>
                  <a:schemeClr val="bg1">
                    <a:lumMod val="95000"/>
                  </a:schemeClr>
                </a:solidFill>
                <a:latin typeface="Arial Nova" panose="020B0504020202020204" pitchFamily="34" charset="0"/>
              </a:rPr>
              <a:t>, M.D, </a:t>
            </a:r>
            <a:r>
              <a:rPr lang="en-US" sz="2000" dirty="0" err="1">
                <a:solidFill>
                  <a:schemeClr val="bg1">
                    <a:lumMod val="95000"/>
                  </a:schemeClr>
                </a:solidFill>
                <a:latin typeface="Arial Nova" panose="020B0504020202020204" pitchFamily="34" charset="0"/>
              </a:rPr>
              <a:t>M.Biomed</a:t>
            </a:r>
            <a:r>
              <a:rPr lang="en-US" sz="2000" dirty="0">
                <a:solidFill>
                  <a:schemeClr val="bg1">
                    <a:lumMod val="95000"/>
                  </a:schemeClr>
                </a:solidFill>
                <a:latin typeface="Arial Nova" panose="020B0504020202020204" pitchFamily="34" charset="0"/>
              </a:rPr>
              <a:t> (Neurologist)</a:t>
            </a:r>
          </a:p>
          <a:p>
            <a:pPr algn="ctr"/>
            <a:r>
              <a:rPr lang="en-US" dirty="0">
                <a:solidFill>
                  <a:schemeClr val="bg1">
                    <a:lumMod val="95000"/>
                  </a:schemeClr>
                </a:solidFill>
                <a:latin typeface="Arial Nova Cond" panose="020B0506020202020204" pitchFamily="34" charset="0"/>
              </a:rPr>
              <a:t>Co-Director</a:t>
            </a:r>
          </a:p>
          <a:p>
            <a:pPr algn="ctr"/>
            <a:r>
              <a:rPr lang="en-US" sz="2000" dirty="0">
                <a:solidFill>
                  <a:schemeClr val="bg1">
                    <a:lumMod val="95000"/>
                  </a:schemeClr>
                </a:solidFill>
                <a:latin typeface="Arial Nova" panose="020B0504020202020204" pitchFamily="34" charset="0"/>
              </a:rPr>
              <a:t>Tara P. Sani, M.D, </a:t>
            </a:r>
            <a:r>
              <a:rPr lang="en-US" sz="2000" dirty="0" err="1">
                <a:solidFill>
                  <a:schemeClr val="bg1">
                    <a:lumMod val="95000"/>
                  </a:schemeClr>
                </a:solidFill>
                <a:latin typeface="Arial Nova" panose="020B0504020202020204" pitchFamily="34" charset="0"/>
              </a:rPr>
              <a:t>M.Sc</a:t>
            </a:r>
            <a:r>
              <a:rPr lang="en-US" sz="2000" dirty="0">
                <a:solidFill>
                  <a:schemeClr val="bg1">
                    <a:lumMod val="95000"/>
                  </a:schemeClr>
                </a:solidFill>
                <a:latin typeface="Arial Nova" panose="020B0504020202020204" pitchFamily="34" charset="0"/>
              </a:rPr>
              <a:t> (Dementia)</a:t>
            </a:r>
          </a:p>
        </p:txBody>
      </p:sp>
      <p:sp>
        <p:nvSpPr>
          <p:cNvPr id="7" name="TextBox 6">
            <a:extLst>
              <a:ext uri="{FF2B5EF4-FFF2-40B4-BE49-F238E27FC236}">
                <a16:creationId xmlns="" xmlns:a16="http://schemas.microsoft.com/office/drawing/2014/main" id="{564097D8-B8CC-4013-891D-21A70838695D}"/>
              </a:ext>
            </a:extLst>
          </p:cNvPr>
          <p:cNvSpPr txBox="1"/>
          <p:nvPr/>
        </p:nvSpPr>
        <p:spPr>
          <a:xfrm>
            <a:off x="3678105" y="3429000"/>
            <a:ext cx="5248656" cy="677108"/>
          </a:xfrm>
          <a:prstGeom prst="rect">
            <a:avLst/>
          </a:prstGeom>
          <a:noFill/>
        </p:spPr>
        <p:txBody>
          <a:bodyPr wrap="square" rtlCol="0">
            <a:spAutoFit/>
          </a:bodyPr>
          <a:lstStyle/>
          <a:p>
            <a:pPr algn="ctr"/>
            <a:r>
              <a:rPr lang="en-US" dirty="0">
                <a:solidFill>
                  <a:schemeClr val="bg1">
                    <a:lumMod val="95000"/>
                  </a:schemeClr>
                </a:solidFill>
                <a:latin typeface="Arial Nova Cond" panose="020B0506020202020204" pitchFamily="34" charset="0"/>
              </a:rPr>
              <a:t>Language of instruction</a:t>
            </a:r>
          </a:p>
          <a:p>
            <a:pPr algn="ctr"/>
            <a:r>
              <a:rPr lang="en-US" sz="2000" dirty="0">
                <a:solidFill>
                  <a:schemeClr val="bg1">
                    <a:lumMod val="95000"/>
                  </a:schemeClr>
                </a:solidFill>
                <a:latin typeface="Abadi Extra Light" panose="020B0204020104020204" pitchFamily="34" charset="0"/>
              </a:rPr>
              <a:t>English (main), Indonesian (several class)</a:t>
            </a:r>
          </a:p>
        </p:txBody>
      </p:sp>
    </p:spTree>
    <p:extLst>
      <p:ext uri="{BB962C8B-B14F-4D97-AF65-F5344CB8AC3E}">
        <p14:creationId xmlns="" xmlns:p14="http://schemas.microsoft.com/office/powerpoint/2010/main" val="35782305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 xmlns:a16="http://schemas.microsoft.com/office/drawing/2014/main" id="{E20EB187-900F-4AF5-813B-101456D9FD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looking at the camera&#10;&#10;Description automatically generated">
            <a:extLst>
              <a:ext uri="{FF2B5EF4-FFF2-40B4-BE49-F238E27FC236}">
                <a16:creationId xmlns="" xmlns:a16="http://schemas.microsoft.com/office/drawing/2014/main" id="{DC3D7FA1-CC63-4D89-BCC5-3C676308D7A1}"/>
              </a:ext>
            </a:extLst>
          </p:cNvPr>
          <p:cNvPicPr>
            <a:picLocks noChangeAspect="1"/>
          </p:cNvPicPr>
          <p:nvPr/>
        </p:nvPicPr>
        <p:blipFill rotWithShape="1">
          <a:blip r:embed="rId2" cstate="print">
            <a:alphaModFix amt="50000"/>
            <a:extLst>
              <a:ext uri="{28A0092B-C50C-407E-A947-70E740481C1C}">
                <a14:useLocalDpi xmlns="" xmlns:a14="http://schemas.microsoft.com/office/drawing/2010/main" val="0"/>
              </a:ext>
            </a:extLst>
          </a:blip>
          <a:srcRect t="25969" b="23968"/>
          <a:stretch/>
        </p:blipFill>
        <p:spPr>
          <a:xfrm>
            <a:off x="20" y="1"/>
            <a:ext cx="9143980" cy="6857999"/>
          </a:xfrm>
          <a:prstGeom prst="rect">
            <a:avLst/>
          </a:prstGeom>
        </p:spPr>
      </p:pic>
      <p:sp>
        <p:nvSpPr>
          <p:cNvPr id="2" name="Title 1">
            <a:extLst>
              <a:ext uri="{FF2B5EF4-FFF2-40B4-BE49-F238E27FC236}">
                <a16:creationId xmlns="" xmlns:a16="http://schemas.microsoft.com/office/drawing/2014/main" id="{80DE1AD8-26AE-454E-B217-D3A1F7B84D8B}"/>
              </a:ext>
            </a:extLst>
          </p:cNvPr>
          <p:cNvSpPr>
            <a:spLocks noGrp="1"/>
          </p:cNvSpPr>
          <p:nvPr>
            <p:ph type="title"/>
          </p:nvPr>
        </p:nvSpPr>
        <p:spPr>
          <a:xfrm>
            <a:off x="3344643" y="2530875"/>
            <a:ext cx="5514879" cy="1626175"/>
          </a:xfrm>
        </p:spPr>
        <p:txBody>
          <a:bodyPr vert="horz" lIns="91440" tIns="45720" rIns="91440" bIns="45720" rtlCol="0" anchor="ctr">
            <a:normAutofit/>
          </a:bodyPr>
          <a:lstStyle/>
          <a:p>
            <a:r>
              <a:rPr lang="en-US" sz="7000" dirty="0">
                <a:solidFill>
                  <a:srgbClr val="FFC000"/>
                </a:solidFill>
                <a:latin typeface="Rainbow Bridge Personal Use" pitchFamily="2" charset="0"/>
              </a:rPr>
              <a:t>Come and Join Us</a:t>
            </a:r>
          </a:p>
        </p:txBody>
      </p:sp>
      <p:cxnSp>
        <p:nvCxnSpPr>
          <p:cNvPr id="17" name="Straight Connector 16">
            <a:extLst>
              <a:ext uri="{FF2B5EF4-FFF2-40B4-BE49-F238E27FC236}">
                <a16:creationId xmlns="" xmlns:a16="http://schemas.microsoft.com/office/drawing/2014/main" id="{624D17C8-E9C2-48A4-AA36-D7048A6CCC41}"/>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3041918" y="2286000"/>
            <a:ext cx="0" cy="22860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 xmlns:a16="http://schemas.microsoft.com/office/drawing/2014/main" id="{4753F784-D094-47DC-AA61-C4420E94BE31}"/>
              </a:ext>
            </a:extLst>
          </p:cNvPr>
          <p:cNvSpPr txBox="1"/>
          <p:nvPr/>
        </p:nvSpPr>
        <p:spPr>
          <a:xfrm>
            <a:off x="1008622" y="5267822"/>
            <a:ext cx="3380508" cy="1200329"/>
          </a:xfrm>
          <a:prstGeom prst="rect">
            <a:avLst/>
          </a:prstGeom>
          <a:noFill/>
        </p:spPr>
        <p:txBody>
          <a:bodyPr wrap="square" rtlCol="0">
            <a:spAutoFit/>
          </a:bodyPr>
          <a:lstStyle/>
          <a:p>
            <a:r>
              <a:rPr lang="en-US" sz="2400" dirty="0">
                <a:solidFill>
                  <a:schemeClr val="tx1">
                    <a:lumMod val="95000"/>
                  </a:schemeClr>
                </a:solidFill>
                <a:latin typeface="Bahnschrift SemiCondensed" panose="020B0502040204020203" pitchFamily="34" charset="0"/>
              </a:rPr>
              <a:t>USD 300</a:t>
            </a:r>
          </a:p>
          <a:p>
            <a:r>
              <a:rPr lang="en-US" sz="2400" dirty="0">
                <a:solidFill>
                  <a:schemeClr val="tx1">
                    <a:lumMod val="95000"/>
                  </a:schemeClr>
                </a:solidFill>
                <a:latin typeface="Bahnschrift SemiCondensed" panose="020B0502040204020203" pitchFamily="34" charset="0"/>
                <a:hlinkClick r:id="rId3">
                  <a:extLst>
                    <a:ext uri="{A12FA001-AC4F-418D-AE19-62706E023703}">
                      <ahyp:hlinkClr xmlns:ahyp="http://schemas.microsoft.com/office/drawing/2018/hyperlinkcolor" xmlns="" val="tx"/>
                    </a:ext>
                  </a:extLst>
                </a:hlinkClick>
              </a:rPr>
              <a:t>tara.sani@atmajaya.ac.id</a:t>
            </a:r>
            <a:endParaRPr lang="en-US" sz="2400" dirty="0">
              <a:solidFill>
                <a:schemeClr val="tx1">
                  <a:lumMod val="95000"/>
                </a:schemeClr>
              </a:solidFill>
              <a:latin typeface="Bahnschrift SemiCondensed" panose="020B0502040204020203" pitchFamily="34" charset="0"/>
            </a:endParaRPr>
          </a:p>
          <a:p>
            <a:r>
              <a:rPr lang="en-US" sz="2400" dirty="0">
                <a:solidFill>
                  <a:schemeClr val="tx1">
                    <a:lumMod val="95000"/>
                  </a:schemeClr>
                </a:solidFill>
                <a:latin typeface="Bahnschrift SemiCondensed" panose="020B0502040204020203" pitchFamily="34" charset="0"/>
              </a:rPr>
              <a:t>+62 83872601101 (</a:t>
            </a:r>
            <a:r>
              <a:rPr lang="en-US" sz="2400" dirty="0" err="1">
                <a:solidFill>
                  <a:schemeClr val="tx1">
                    <a:lumMod val="95000"/>
                  </a:schemeClr>
                </a:solidFill>
                <a:latin typeface="Bahnschrift SemiCondensed" panose="020B0502040204020203" pitchFamily="34" charset="0"/>
              </a:rPr>
              <a:t>Ika</a:t>
            </a:r>
            <a:r>
              <a:rPr lang="en-US" sz="2400" dirty="0">
                <a:solidFill>
                  <a:schemeClr val="tx1">
                    <a:lumMod val="95000"/>
                  </a:schemeClr>
                </a:solidFill>
                <a:latin typeface="Bahnschrift SemiCondensed" panose="020B0502040204020203" pitchFamily="34" charset="0"/>
              </a:rPr>
              <a:t>)</a:t>
            </a:r>
          </a:p>
        </p:txBody>
      </p:sp>
      <p:pic>
        <p:nvPicPr>
          <p:cNvPr id="11" name="Graphic 10" descr="Email">
            <a:extLst>
              <a:ext uri="{FF2B5EF4-FFF2-40B4-BE49-F238E27FC236}">
                <a16:creationId xmlns="" xmlns:a16="http://schemas.microsoft.com/office/drawing/2014/main" id="{F874753F-487B-4C09-B985-AE0A129C492C}"/>
              </a:ext>
            </a:extLst>
          </p:cNvPr>
          <p:cNvPicPr>
            <a:picLocks noChangeAspect="1"/>
          </p:cNvPicPr>
          <p:nvPr/>
        </p:nvPicPr>
        <p:blipFill>
          <a:blip r:embed="rId4" cstate="print">
            <a:extLst>
              <a:ext uri="{28A0092B-C50C-407E-A947-70E740481C1C}">
                <a14:useLocalDpi xmlns="" xmlns:a14="http://schemas.microsoft.com/office/drawing/2010/main" val="0"/>
              </a:ext>
              <a:ext uri="{96DAC541-7B7A-43D3-8B79-37D633B846F1}">
                <asvg:svgBlip xmlns="" xmlns:asvg="http://schemas.microsoft.com/office/drawing/2016/SVG/main" r:embed="rId5"/>
              </a:ext>
            </a:extLst>
          </a:blip>
          <a:stretch>
            <a:fillRect/>
          </a:stretch>
        </p:blipFill>
        <p:spPr>
          <a:xfrm>
            <a:off x="642852" y="5698162"/>
            <a:ext cx="365760" cy="365760"/>
          </a:xfrm>
          <a:prstGeom prst="rect">
            <a:avLst/>
          </a:prstGeom>
        </p:spPr>
      </p:pic>
      <p:pic>
        <p:nvPicPr>
          <p:cNvPr id="12" name="Graphic 11" descr="Money">
            <a:extLst>
              <a:ext uri="{FF2B5EF4-FFF2-40B4-BE49-F238E27FC236}">
                <a16:creationId xmlns="" xmlns:a16="http://schemas.microsoft.com/office/drawing/2014/main" id="{7D282157-C77C-4920-AAAC-B4FEC4359546}"/>
              </a:ext>
            </a:extLst>
          </p:cNvPr>
          <p:cNvPicPr>
            <a:picLocks noChangeAspect="1"/>
          </p:cNvPicPr>
          <p:nvPr/>
        </p:nvPicPr>
        <p:blipFill>
          <a:blip r:embed="rId6" cstate="print">
            <a:extLst>
              <a:ext uri="{28A0092B-C50C-407E-A947-70E740481C1C}">
                <a14:useLocalDpi xmlns="" xmlns:a14="http://schemas.microsoft.com/office/drawing/2010/main" val="0"/>
              </a:ext>
              <a:ext uri="{96DAC541-7B7A-43D3-8B79-37D633B846F1}">
                <asvg:svgBlip xmlns="" xmlns:asvg="http://schemas.microsoft.com/office/drawing/2016/SVG/main" r:embed="rId7"/>
              </a:ext>
            </a:extLst>
          </a:blip>
          <a:stretch>
            <a:fillRect/>
          </a:stretch>
        </p:blipFill>
        <p:spPr>
          <a:xfrm>
            <a:off x="642852" y="5324863"/>
            <a:ext cx="365760" cy="365760"/>
          </a:xfrm>
          <a:prstGeom prst="rect">
            <a:avLst/>
          </a:prstGeom>
        </p:spPr>
      </p:pic>
      <p:pic>
        <p:nvPicPr>
          <p:cNvPr id="13" name="Graphic 12" descr="Receiver">
            <a:extLst>
              <a:ext uri="{FF2B5EF4-FFF2-40B4-BE49-F238E27FC236}">
                <a16:creationId xmlns="" xmlns:a16="http://schemas.microsoft.com/office/drawing/2014/main" id="{A49FF7B3-64BA-48E3-9E2E-9206CE7E56B1}"/>
              </a:ext>
            </a:extLst>
          </p:cNvPr>
          <p:cNvPicPr>
            <a:picLocks noChangeAspect="1"/>
          </p:cNvPicPr>
          <p:nvPr/>
        </p:nvPicPr>
        <p:blipFill>
          <a:blip r:embed="rId8" cstate="print">
            <a:extLst>
              <a:ext uri="{28A0092B-C50C-407E-A947-70E740481C1C}">
                <a14:useLocalDpi xmlns="" xmlns:a14="http://schemas.microsoft.com/office/drawing/2010/main" val="0"/>
              </a:ext>
              <a:ext uri="{96DAC541-7B7A-43D3-8B79-37D633B846F1}">
                <asvg:svgBlip xmlns="" xmlns:asvg="http://schemas.microsoft.com/office/drawing/2016/SVG/main" r:embed="rId9"/>
              </a:ext>
            </a:extLst>
          </a:blip>
          <a:stretch>
            <a:fillRect/>
          </a:stretch>
        </p:blipFill>
        <p:spPr>
          <a:xfrm>
            <a:off x="642852" y="6063922"/>
            <a:ext cx="365760" cy="365760"/>
          </a:xfrm>
          <a:prstGeom prst="rect">
            <a:avLst/>
          </a:prstGeom>
        </p:spPr>
      </p:pic>
    </p:spTree>
    <p:extLst>
      <p:ext uri="{BB962C8B-B14F-4D97-AF65-F5344CB8AC3E}">
        <p14:creationId xmlns="" xmlns:p14="http://schemas.microsoft.com/office/powerpoint/2010/main" val="322675747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399" y="1166097"/>
            <a:ext cx="7744691" cy="2436086"/>
          </a:xfrm>
        </p:spPr>
        <p:txBody>
          <a:bodyPr>
            <a:normAutofit fontScale="90000"/>
          </a:bodyPr>
          <a:lstStyle/>
          <a:p>
            <a:pPr algn="ctr"/>
            <a:r>
              <a:rPr lang="id-ID" b="1" dirty="0">
                <a:solidFill>
                  <a:srgbClr val="FFC000"/>
                </a:solidFill>
                <a:latin typeface="Arial Rounded MT Bold" panose="020F0704030504030204" pitchFamily="34" charset="0"/>
              </a:rPr>
              <a:t>Dementia Program </a:t>
            </a:r>
            <a:r>
              <a:rPr lang="id-ID" b="1" dirty="0" err="1">
                <a:solidFill>
                  <a:srgbClr val="FFC000"/>
                </a:solidFill>
                <a:latin typeface="Arial Rounded MT Bold" panose="020F0704030504030204" pitchFamily="34" charset="0"/>
              </a:rPr>
              <a:t>activit</a:t>
            </a:r>
            <a:r>
              <a:rPr lang="en-ID" b="1" dirty="0">
                <a:solidFill>
                  <a:srgbClr val="FFC000"/>
                </a:solidFill>
                <a:latin typeface="Arial Rounded MT Bold" panose="020F0704030504030204" pitchFamily="34" charset="0"/>
              </a:rPr>
              <a:t>IES</a:t>
            </a:r>
            <a:r>
              <a:rPr lang="id-ID" b="1" dirty="0">
                <a:solidFill>
                  <a:srgbClr val="FFC000"/>
                </a:solidFill>
                <a:latin typeface="Arial Rounded MT Bold" panose="020F0704030504030204" pitchFamily="34" charset="0"/>
              </a:rPr>
              <a:t/>
            </a:r>
            <a:br>
              <a:rPr lang="id-ID" b="1" dirty="0">
                <a:solidFill>
                  <a:srgbClr val="FFC000"/>
                </a:solidFill>
                <a:latin typeface="Arial Rounded MT Bold" panose="020F0704030504030204" pitchFamily="34" charset="0"/>
              </a:rPr>
            </a:br>
            <a:r>
              <a:rPr lang="id-ID" b="1" dirty="0">
                <a:solidFill>
                  <a:srgbClr val="FFC000"/>
                </a:solidFill>
                <a:latin typeface="Arial Rounded MT Bold" panose="020F0704030504030204" pitchFamily="34" charset="0"/>
              </a:rPr>
              <a:t>Atma Jaya</a:t>
            </a:r>
            <a:endParaRPr lang="en-US" b="1" dirty="0">
              <a:solidFill>
                <a:srgbClr val="FFC000"/>
              </a:solidFill>
              <a:latin typeface="Arial Rounded MT Bold" panose="020F0704030504030204" pitchFamily="34" charset="0"/>
            </a:endParaRPr>
          </a:p>
        </p:txBody>
      </p:sp>
      <p:pic>
        <p:nvPicPr>
          <p:cNvPr id="6" name="Picture 2" descr="Image result for atma jaya">
            <a:extLst>
              <a:ext uri="{FF2B5EF4-FFF2-40B4-BE49-F238E27FC236}">
                <a16:creationId xmlns="" xmlns:a16="http://schemas.microsoft.com/office/drawing/2014/main" id="{99C84073-6BC7-4B31-8899-F4E3E0C47DA1}"/>
              </a:ext>
            </a:extLst>
          </p:cNvPr>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r="81035"/>
          <a:stretch/>
        </p:blipFill>
        <p:spPr bwMode="auto">
          <a:xfrm>
            <a:off x="4184073" y="3777855"/>
            <a:ext cx="984916" cy="1597708"/>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20160216-WA0007.jpg"/>
          <p:cNvPicPr>
            <a:picLocks noGrp="1" noChangeAspect="1"/>
          </p:cNvPicPr>
          <p:nvPr>
            <p:ph idx="1"/>
          </p:nvPr>
        </p:nvPicPr>
        <p:blipFill>
          <a:blip r:embed="rId2" cstate="print"/>
          <a:stretch>
            <a:fillRect/>
          </a:stretch>
        </p:blipFill>
        <p:spPr>
          <a:xfrm>
            <a:off x="-1" y="0"/>
            <a:ext cx="9828585" cy="6858000"/>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20160216-WA0005.jpg"/>
          <p:cNvPicPr>
            <a:picLocks noGrp="1" noChangeAspect="1"/>
          </p:cNvPicPr>
          <p:nvPr>
            <p:ph idx="1"/>
          </p:nvPr>
        </p:nvPicPr>
        <p:blipFill>
          <a:blip r:embed="rId2" cstate="print"/>
          <a:stretch>
            <a:fillRect/>
          </a:stretch>
        </p:blipFill>
        <p:spPr>
          <a:xfrm>
            <a:off x="-1" y="0"/>
            <a:ext cx="9168341" cy="6858000"/>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4" name="Rectangle 72">
            <a:extLst>
              <a:ext uri="{FF2B5EF4-FFF2-40B4-BE49-F238E27FC236}">
                <a16:creationId xmlns="" xmlns:a16="http://schemas.microsoft.com/office/drawing/2014/main" id="{9228552E-C8B1-4A80-8448-0787CE0FC7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Image result for atma jaya">
            <a:extLst>
              <a:ext uri="{FF2B5EF4-FFF2-40B4-BE49-F238E27FC236}">
                <a16:creationId xmlns="" xmlns:a16="http://schemas.microsoft.com/office/drawing/2014/main" id="{5329E698-BC33-423F-AB2D-E79319156094}"/>
              </a:ext>
            </a:extLst>
          </p:cNvPr>
          <p:cNvPicPr>
            <a:picLocks noChangeAspect="1" noChangeArrowheads="1"/>
          </p:cNvPicPr>
          <p:nvPr/>
        </p:nvPicPr>
        <p:blipFill rotWithShape="1">
          <a:blip r:embed="rId2" cstate="print">
            <a:alphaModFix amt="35000"/>
            <a:extLst>
              <a:ext uri="{28A0092B-C50C-407E-A947-70E740481C1C}">
                <a14:useLocalDpi xmlns=""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a:extLst>
              <a:ext uri="{FF2B5EF4-FFF2-40B4-BE49-F238E27FC236}">
                <a16:creationId xmlns="" xmlns:a16="http://schemas.microsoft.com/office/drawing/2014/main" id="{90C0435C-9691-4D00-9020-FD15FE0B45E4}"/>
              </a:ext>
            </a:extLst>
          </p:cNvPr>
          <p:cNvSpPr>
            <a:spLocks noGrp="1"/>
          </p:cNvSpPr>
          <p:nvPr>
            <p:ph type="title"/>
          </p:nvPr>
        </p:nvSpPr>
        <p:spPr>
          <a:xfrm>
            <a:off x="628650" y="365125"/>
            <a:ext cx="7886700" cy="1325563"/>
          </a:xfrm>
        </p:spPr>
        <p:txBody>
          <a:bodyPr>
            <a:normAutofit/>
          </a:bodyPr>
          <a:lstStyle/>
          <a:p>
            <a:r>
              <a:rPr lang="en-US" sz="4800" dirty="0">
                <a:solidFill>
                  <a:srgbClr val="FFFFFF"/>
                </a:solidFill>
                <a:latin typeface="Sketch Block" panose="02000000000000000000" pitchFamily="2" charset="0"/>
              </a:rPr>
              <a:t>INTRODUCTION</a:t>
            </a:r>
          </a:p>
        </p:txBody>
      </p:sp>
      <p:sp>
        <p:nvSpPr>
          <p:cNvPr id="3" name="Content Placeholder 2">
            <a:extLst>
              <a:ext uri="{FF2B5EF4-FFF2-40B4-BE49-F238E27FC236}">
                <a16:creationId xmlns="" xmlns:a16="http://schemas.microsoft.com/office/drawing/2014/main" id="{E8FDCC54-C848-459F-A93B-800C5C94F299}"/>
              </a:ext>
            </a:extLst>
          </p:cNvPr>
          <p:cNvSpPr>
            <a:spLocks noGrp="1"/>
          </p:cNvSpPr>
          <p:nvPr>
            <p:ph idx="1"/>
          </p:nvPr>
        </p:nvSpPr>
        <p:spPr>
          <a:xfrm>
            <a:off x="628650" y="1825625"/>
            <a:ext cx="7886700" cy="4351338"/>
          </a:xfrm>
        </p:spPr>
        <p:txBody>
          <a:bodyPr>
            <a:normAutofit lnSpcReduction="10000"/>
          </a:bodyPr>
          <a:lstStyle/>
          <a:p>
            <a:pPr marL="0" indent="0">
              <a:buNone/>
            </a:pPr>
            <a:r>
              <a:rPr lang="en-US" sz="2400" dirty="0">
                <a:solidFill>
                  <a:srgbClr val="FFFFFF"/>
                </a:solidFill>
                <a:latin typeface="Arial Nova Cond" panose="020B0604020202020204" pitchFamily="34" charset="0"/>
              </a:rPr>
              <a:t>In facing the global ageing population, this </a:t>
            </a:r>
            <a:r>
              <a:rPr lang="en-US" sz="2400" dirty="0" err="1">
                <a:solidFill>
                  <a:srgbClr val="FFFFFF"/>
                </a:solidFill>
                <a:latin typeface="Arial Nova Cond" panose="020B0604020202020204" pitchFamily="34" charset="0"/>
              </a:rPr>
              <a:t>programme</a:t>
            </a:r>
            <a:r>
              <a:rPr lang="en-US" sz="2400" dirty="0">
                <a:solidFill>
                  <a:srgbClr val="FFFFFF"/>
                </a:solidFill>
                <a:latin typeface="Arial Nova Cond" panose="020B0604020202020204" pitchFamily="34" charset="0"/>
              </a:rPr>
              <a:t> is designed to bring the participants to delve deeper in the integrative multidiscipline management of geriatrics problems, especially dementia, through a person-</a:t>
            </a:r>
            <a:r>
              <a:rPr lang="en-US" sz="2400" dirty="0" err="1">
                <a:solidFill>
                  <a:srgbClr val="FFFFFF"/>
                </a:solidFill>
                <a:latin typeface="Arial Nova Cond" panose="020B0604020202020204" pitchFamily="34" charset="0"/>
              </a:rPr>
              <a:t>centred</a:t>
            </a:r>
            <a:r>
              <a:rPr lang="en-US" sz="2400" dirty="0">
                <a:solidFill>
                  <a:srgbClr val="FFFFFF"/>
                </a:solidFill>
                <a:latin typeface="Arial Nova Cond" panose="020B0604020202020204" pitchFamily="34" charset="0"/>
              </a:rPr>
              <a:t> care approach. After completion, participants are expected to be able to apply logical, critical, systematic, and innovative thinking in implementing knowledge and technology in caring for the people with dementia. Besides learning about assessments in dementia, participants will also look at the issue of dementia from policy, ethics, legal, economics, cultural aspects; and learn about research projects on cognitive function and quality of life of older people in Indonesia.</a:t>
            </a:r>
          </a:p>
        </p:txBody>
      </p:sp>
      <p:cxnSp>
        <p:nvCxnSpPr>
          <p:cNvPr id="5" name="Straight Connector 4">
            <a:extLst>
              <a:ext uri="{FF2B5EF4-FFF2-40B4-BE49-F238E27FC236}">
                <a16:creationId xmlns="" xmlns:a16="http://schemas.microsoft.com/office/drawing/2014/main" id="{85443D05-07D3-4258-81CC-ADBE5AC593E0}"/>
              </a:ext>
            </a:extLst>
          </p:cNvPr>
          <p:cNvCxnSpPr/>
          <p:nvPr/>
        </p:nvCxnSpPr>
        <p:spPr>
          <a:xfrm>
            <a:off x="768927" y="1537854"/>
            <a:ext cx="7606145" cy="0"/>
          </a:xfrm>
          <a:prstGeom prst="line">
            <a:avLst/>
          </a:prstGeom>
          <a:ln w="53975" cmpd="thickThin">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64368400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p:nvPr/>
        </p:nvPicPr>
        <p:blipFill>
          <a:blip r:embed="rId2" cstate="print"/>
          <a:srcRect/>
          <a:stretch>
            <a:fillRect/>
          </a:stretch>
        </p:blipFill>
        <p:spPr bwMode="auto">
          <a:xfrm>
            <a:off x="-972616" y="-243408"/>
            <a:ext cx="11161240" cy="7272808"/>
          </a:xfrm>
          <a:prstGeom prst="rect">
            <a:avLst/>
          </a:prstGeom>
          <a:noFill/>
          <a:ln w="9525">
            <a:noFill/>
            <a:miter lim="800000"/>
            <a:headEnd/>
            <a:tailEnd/>
          </a:ln>
        </p:spPr>
      </p:pic>
    </p:spTree>
    <p:extLst>
      <p:ext uri="{BB962C8B-B14F-4D97-AF65-F5344CB8AC3E}">
        <p14:creationId xmlns="" xmlns:p14="http://schemas.microsoft.com/office/powerpoint/2010/main" val="16120750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descr="C:\Documents and Settings\PPH -2-\My Documents\Downloads\IMG-20170503-WA0013 (1).jpg"/>
          <p:cNvPicPr/>
          <p:nvPr/>
        </p:nvPicPr>
        <p:blipFill>
          <a:blip r:embed="rId2" cstate="print"/>
          <a:srcRect/>
          <a:stretch>
            <a:fillRect/>
          </a:stretch>
        </p:blipFill>
        <p:spPr bwMode="auto">
          <a:xfrm>
            <a:off x="-180528" y="0"/>
            <a:ext cx="9505056" cy="6858000"/>
          </a:xfrm>
          <a:prstGeom prst="rect">
            <a:avLst/>
          </a:prstGeom>
          <a:noFill/>
          <a:ln w="9525">
            <a:noFill/>
            <a:miter lim="800000"/>
            <a:headEnd/>
            <a:tailEnd/>
          </a:ln>
        </p:spPr>
      </p:pic>
    </p:spTree>
    <p:extLst>
      <p:ext uri="{BB962C8B-B14F-4D97-AF65-F5344CB8AC3E}">
        <p14:creationId xmlns="" xmlns:p14="http://schemas.microsoft.com/office/powerpoint/2010/main" val="32829860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p:nvPr/>
        </p:nvPicPr>
        <p:blipFill>
          <a:blip r:embed="rId2" cstate="print"/>
          <a:srcRect/>
          <a:stretch>
            <a:fillRect/>
          </a:stretch>
        </p:blipFill>
        <p:spPr bwMode="auto">
          <a:xfrm>
            <a:off x="0" y="-19512"/>
            <a:ext cx="9036496" cy="6877512"/>
          </a:xfrm>
          <a:prstGeom prst="rect">
            <a:avLst/>
          </a:prstGeom>
          <a:noFill/>
          <a:ln w="9525">
            <a:noFill/>
            <a:miter lim="800000"/>
            <a:headEnd/>
            <a:tailEnd/>
          </a:ln>
        </p:spPr>
      </p:pic>
    </p:spTree>
    <p:extLst>
      <p:ext uri="{BB962C8B-B14F-4D97-AF65-F5344CB8AC3E}">
        <p14:creationId xmlns="" xmlns:p14="http://schemas.microsoft.com/office/powerpoint/2010/main" val="35184244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a:p>
        </p:txBody>
      </p:sp>
      <p:pic>
        <p:nvPicPr>
          <p:cNvPr id="4" name="Picture 3" descr="F:\DCIM\Camera\20170422_084710.jpg"/>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2536" y="0"/>
            <a:ext cx="9396536" cy="6858000"/>
          </a:xfrm>
          <a:prstGeom prst="rect">
            <a:avLst/>
          </a:prstGeom>
          <a:noFill/>
          <a:ln>
            <a:noFill/>
          </a:ln>
        </p:spPr>
      </p:pic>
    </p:spTree>
    <p:extLst>
      <p:ext uri="{BB962C8B-B14F-4D97-AF65-F5344CB8AC3E}">
        <p14:creationId xmlns="" xmlns:p14="http://schemas.microsoft.com/office/powerpoint/2010/main" val="26348730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4" name="Picture 3"/>
          <p:cNvPicPr/>
          <p:nvPr/>
        </p:nvPicPr>
        <p:blipFill>
          <a:blip r:embed="rId2" cstate="print">
            <a:extLst>
              <a:ext uri="{BEBA8EAE-BF5A-486C-A8C5-ECC9F3942E4B}">
                <a14:imgProps xmlns="" xmlns:a14="http://schemas.microsoft.com/office/drawing/2010/main">
                  <a14:imgLayer r:embed="rId3">
                    <a14:imgEffect>
                      <a14:brightnessContrast bright="40000"/>
                    </a14:imgEffect>
                  </a14:imgLayer>
                </a14:imgProps>
              </a:ext>
            </a:extLst>
          </a:blip>
          <a:srcRect/>
          <a:stretch>
            <a:fillRect/>
          </a:stretch>
        </p:blipFill>
        <p:spPr bwMode="auto">
          <a:xfrm>
            <a:off x="0" y="-1"/>
            <a:ext cx="9144000" cy="3717033"/>
          </a:xfrm>
          <a:prstGeom prst="rect">
            <a:avLst/>
          </a:prstGeom>
          <a:noFill/>
          <a:ln w="9525">
            <a:noFill/>
            <a:miter lim="800000"/>
            <a:headEnd/>
            <a:tailEnd/>
          </a:ln>
        </p:spPr>
      </p:pic>
      <p:pic>
        <p:nvPicPr>
          <p:cNvPr id="5" name="Picture 4"/>
          <p:cNvPicPr/>
          <p:nvPr/>
        </p:nvPicPr>
        <p:blipFill>
          <a:blip r:embed="rId4" cstate="print"/>
          <a:srcRect/>
          <a:stretch>
            <a:fillRect/>
          </a:stretch>
        </p:blipFill>
        <p:spPr bwMode="auto">
          <a:xfrm>
            <a:off x="0" y="3717033"/>
            <a:ext cx="9144000" cy="3140968"/>
          </a:xfrm>
          <a:prstGeom prst="rect">
            <a:avLst/>
          </a:prstGeom>
          <a:noFill/>
          <a:ln w="9525">
            <a:noFill/>
            <a:miter lim="800000"/>
            <a:headEnd/>
            <a:tailEnd/>
          </a:ln>
        </p:spPr>
      </p:pic>
    </p:spTree>
    <p:extLst>
      <p:ext uri="{BB962C8B-B14F-4D97-AF65-F5344CB8AC3E}">
        <p14:creationId xmlns="" xmlns:p14="http://schemas.microsoft.com/office/powerpoint/2010/main" val="35135131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205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1704" y="-17072"/>
            <a:ext cx="4881736" cy="68750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41304" y="-17072"/>
            <a:ext cx="4520952" cy="35730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631004" y="3555944"/>
            <a:ext cx="4531252" cy="33271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7297862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AutoShape 2" descr="blob:https://web.whatsapp.com/5813bd2f-d3f5-41dd-94a6-a695bdb56b88"/>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099"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7778"/>
            <a:ext cx="9167704" cy="68757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4002769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512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0483" y="-23790"/>
            <a:ext cx="9670054" cy="68817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5765092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678E177-5B57-4602-BB3F-C988739A5878}"/>
              </a:ext>
            </a:extLst>
          </p:cNvPr>
          <p:cNvSpPr>
            <a:spLocks noGrp="1"/>
          </p:cNvSpPr>
          <p:nvPr>
            <p:ph type="title"/>
          </p:nvPr>
        </p:nvSpPr>
        <p:spPr>
          <a:xfrm>
            <a:off x="5112774" y="515529"/>
            <a:ext cx="3765755" cy="1283776"/>
          </a:xfrm>
        </p:spPr>
        <p:txBody>
          <a:bodyPr>
            <a:noAutofit/>
          </a:bodyPr>
          <a:lstStyle/>
          <a:p>
            <a:r>
              <a:rPr lang="en-GB" sz="2500" dirty="0"/>
              <a:t>Gain NGO work experience </a:t>
            </a:r>
            <a:br>
              <a:rPr lang="en-GB" sz="2500" dirty="0"/>
            </a:br>
            <a:r>
              <a:rPr lang="en-GB" sz="2500" dirty="0"/>
              <a:t>by volunteering with </a:t>
            </a:r>
            <a:br>
              <a:rPr lang="en-GB" sz="2500" dirty="0"/>
            </a:br>
            <a:r>
              <a:rPr lang="en-GB" sz="2500" dirty="0"/>
              <a:t>Alzheimer’s Indonesia (ALZI)</a:t>
            </a:r>
          </a:p>
        </p:txBody>
      </p:sp>
      <p:pic>
        <p:nvPicPr>
          <p:cNvPr id="5" name="Content Placeholder 4">
            <a:extLst>
              <a:ext uri="{FF2B5EF4-FFF2-40B4-BE49-F238E27FC236}">
                <a16:creationId xmlns="" xmlns:a16="http://schemas.microsoft.com/office/drawing/2014/main" id="{F96FB044-EADA-470B-AC59-CF12AB6402E8}"/>
              </a:ext>
            </a:extLst>
          </p:cNvPr>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9832" y="0"/>
            <a:ext cx="5093109" cy="3819832"/>
          </a:xfrm>
        </p:spPr>
      </p:pic>
      <p:pic>
        <p:nvPicPr>
          <p:cNvPr id="7" name="Picture 6">
            <a:extLst>
              <a:ext uri="{FF2B5EF4-FFF2-40B4-BE49-F238E27FC236}">
                <a16:creationId xmlns="" xmlns:a16="http://schemas.microsoft.com/office/drawing/2014/main" id="{47B14999-02EA-48FE-ACBA-867DDD5B7D14}"/>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888499" y="3344811"/>
            <a:ext cx="6245669" cy="3513189"/>
          </a:xfrm>
          <a:prstGeom prst="rect">
            <a:avLst/>
          </a:prstGeom>
        </p:spPr>
      </p:pic>
      <p:sp>
        <p:nvSpPr>
          <p:cNvPr id="8" name="Title 1">
            <a:extLst>
              <a:ext uri="{FF2B5EF4-FFF2-40B4-BE49-F238E27FC236}">
                <a16:creationId xmlns="" xmlns:a16="http://schemas.microsoft.com/office/drawing/2014/main" id="{DEC89EFC-09D9-48AF-AFC0-EAD148163A32}"/>
              </a:ext>
            </a:extLst>
          </p:cNvPr>
          <p:cNvSpPr txBox="1">
            <a:spLocks/>
          </p:cNvSpPr>
          <p:nvPr/>
        </p:nvSpPr>
        <p:spPr>
          <a:xfrm>
            <a:off x="-157316" y="4532007"/>
            <a:ext cx="3045815" cy="12837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2500" dirty="0"/>
              <a:t>Intergenerational NGO-based community working on dementia in Indonesia</a:t>
            </a:r>
          </a:p>
        </p:txBody>
      </p:sp>
    </p:spTree>
    <p:extLst>
      <p:ext uri="{BB962C8B-B14F-4D97-AF65-F5344CB8AC3E}">
        <p14:creationId xmlns="" xmlns:p14="http://schemas.microsoft.com/office/powerpoint/2010/main" val="13696841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E4C8B61-1CFF-4C3F-B4EA-4936ACB59F4A}"/>
              </a:ext>
            </a:extLst>
          </p:cNvPr>
          <p:cNvSpPr>
            <a:spLocks noGrp="1"/>
          </p:cNvSpPr>
          <p:nvPr>
            <p:ph type="title"/>
          </p:nvPr>
        </p:nvSpPr>
        <p:spPr/>
        <p:txBody>
          <a:bodyPr/>
          <a:lstStyle/>
          <a:p>
            <a:r>
              <a:rPr lang="en-GB" dirty="0"/>
              <a:t>ALZI-</a:t>
            </a:r>
            <a:r>
              <a:rPr lang="en-GB" dirty="0" err="1"/>
              <a:t>Atma</a:t>
            </a:r>
            <a:r>
              <a:rPr lang="en-GB" dirty="0"/>
              <a:t> Centre</a:t>
            </a:r>
          </a:p>
        </p:txBody>
      </p:sp>
      <p:pic>
        <p:nvPicPr>
          <p:cNvPr id="5" name="Content Placeholder 4">
            <a:extLst>
              <a:ext uri="{FF2B5EF4-FFF2-40B4-BE49-F238E27FC236}">
                <a16:creationId xmlns="" xmlns:a16="http://schemas.microsoft.com/office/drawing/2014/main" id="{548C1B4A-7BA9-4609-9D65-43076B097050}"/>
              </a:ext>
            </a:extLst>
          </p:cNvPr>
          <p:cNvPicPr>
            <a:picLocks noGrp="1" noChangeAspect="1"/>
          </p:cNvPicPr>
          <p:nvPr>
            <p:ph idx="1"/>
          </p:nvPr>
        </p:nvPicPr>
        <p:blipFill rotWithShape="1">
          <a:blip r:embed="rId2" cstate="print">
            <a:extLst>
              <a:ext uri="{28A0092B-C50C-407E-A947-70E740481C1C}">
                <a14:useLocalDpi xmlns="" xmlns:a14="http://schemas.microsoft.com/office/drawing/2010/main" val="0"/>
              </a:ext>
            </a:extLst>
          </a:blip>
          <a:srcRect l="10598" b="7735"/>
          <a:stretch/>
        </p:blipFill>
        <p:spPr>
          <a:xfrm>
            <a:off x="0" y="1553497"/>
            <a:ext cx="9137632" cy="5304503"/>
          </a:xfrm>
        </p:spPr>
      </p:pic>
    </p:spTree>
    <p:extLst>
      <p:ext uri="{BB962C8B-B14F-4D97-AF65-F5344CB8AC3E}">
        <p14:creationId xmlns="" xmlns:p14="http://schemas.microsoft.com/office/powerpoint/2010/main" val="7025861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 xmlns:a16="http://schemas.microsoft.com/office/drawing/2014/main" id="{C5E6CFF1-2F42-4E10-9A97-F116F46F53F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8" name="Picture 6" descr="Related image">
            <a:extLst>
              <a:ext uri="{FF2B5EF4-FFF2-40B4-BE49-F238E27FC236}">
                <a16:creationId xmlns="" xmlns:a16="http://schemas.microsoft.com/office/drawing/2014/main" id="{54B8837B-1BBD-4AB4-8FCD-BE3EEF25B6B0}"/>
              </a:ext>
            </a:extLst>
          </p:cNvPr>
          <p:cNvPicPr>
            <a:picLocks noChangeAspect="1" noChangeArrowheads="1"/>
          </p:cNvPicPr>
          <p:nvPr/>
        </p:nvPicPr>
        <p:blipFill rotWithShape="1">
          <a:blip r:embed="rId2" cstate="print">
            <a:alphaModFix amt="35000"/>
            <a:extLst>
              <a:ext uri="{28A0092B-C50C-407E-A947-70E740481C1C}">
                <a14:useLocalDpi xmlns="" xmlns:a14="http://schemas.microsoft.com/office/drawing/2010/main" val="0"/>
              </a:ext>
            </a:extLst>
          </a:blip>
          <a:srcRect t="16945" b="8055"/>
          <a:stretch/>
        </p:blipFill>
        <p:spPr bwMode="auto">
          <a:xfrm>
            <a:off x="20" y="1"/>
            <a:ext cx="9143980" cy="685799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a:extLst>
              <a:ext uri="{FF2B5EF4-FFF2-40B4-BE49-F238E27FC236}">
                <a16:creationId xmlns="" xmlns:a16="http://schemas.microsoft.com/office/drawing/2014/main" id="{AC55845F-DFDE-4320-87A1-69A53B95FF60}"/>
              </a:ext>
            </a:extLst>
          </p:cNvPr>
          <p:cNvSpPr>
            <a:spLocks noGrp="1"/>
          </p:cNvSpPr>
          <p:nvPr>
            <p:ph type="title"/>
          </p:nvPr>
        </p:nvSpPr>
        <p:spPr>
          <a:xfrm>
            <a:off x="628650" y="1065862"/>
            <a:ext cx="2484873" cy="4726276"/>
          </a:xfrm>
        </p:spPr>
        <p:txBody>
          <a:bodyPr>
            <a:normAutofit/>
          </a:bodyPr>
          <a:lstStyle/>
          <a:p>
            <a:pPr algn="ctr"/>
            <a:r>
              <a:rPr lang="en-US" sz="2000" dirty="0">
                <a:solidFill>
                  <a:srgbClr val="FFFFFF"/>
                </a:solidFill>
                <a:latin typeface="Abadi Extra Light" panose="020B0204020104020204" pitchFamily="34" charset="0"/>
              </a:rPr>
              <a:t>The Summer School of </a:t>
            </a:r>
            <a:r>
              <a:rPr lang="en-US" sz="2000" dirty="0" err="1">
                <a:solidFill>
                  <a:srgbClr val="FFFFFF"/>
                </a:solidFill>
                <a:latin typeface="Abadi Extra Light" panose="020B0204020104020204" pitchFamily="34" charset="0"/>
              </a:rPr>
              <a:t>Neurogeriatrics</a:t>
            </a:r>
            <a:r>
              <a:rPr lang="en-US" sz="2000" dirty="0">
                <a:solidFill>
                  <a:srgbClr val="FFFFFF"/>
                </a:solidFill>
                <a:latin typeface="Abadi Extra Light" panose="020B0204020104020204" pitchFamily="34" charset="0"/>
              </a:rPr>
              <a:t> &amp; Dementia will run for four weeks an will consist of a series of lectures, problem-based learning tutorials, skills labs, and optional field trips, an Indonesian “study buddy” will be assigned to each participant from abroad.</a:t>
            </a:r>
          </a:p>
        </p:txBody>
      </p:sp>
      <p:cxnSp>
        <p:nvCxnSpPr>
          <p:cNvPr id="77" name="Straight Connector 76">
            <a:extLst>
              <a:ext uri="{FF2B5EF4-FFF2-40B4-BE49-F238E27FC236}">
                <a16:creationId xmlns="" xmlns:a16="http://schemas.microsoft.com/office/drawing/2014/main" id="{67182200-4859-4C8D-BCBB-55B245C28B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349002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 xmlns:a16="http://schemas.microsoft.com/office/drawing/2014/main" id="{5497E215-08FA-4A52-880F-BB15F02AF1EC}"/>
              </a:ext>
            </a:extLst>
          </p:cNvPr>
          <p:cNvSpPr>
            <a:spLocks noGrp="1"/>
          </p:cNvSpPr>
          <p:nvPr>
            <p:ph idx="1"/>
          </p:nvPr>
        </p:nvSpPr>
        <p:spPr>
          <a:xfrm>
            <a:off x="3742152" y="470115"/>
            <a:ext cx="5000065" cy="6055375"/>
          </a:xfrm>
        </p:spPr>
        <p:txBody>
          <a:bodyPr anchor="ctr">
            <a:normAutofit/>
          </a:bodyPr>
          <a:lstStyle/>
          <a:p>
            <a:pPr marL="0" indent="0">
              <a:buNone/>
            </a:pPr>
            <a:r>
              <a:rPr lang="en-US" sz="2400" dirty="0">
                <a:solidFill>
                  <a:srgbClr val="FFFFFF"/>
                </a:solidFill>
                <a:latin typeface="Arial Nova Cond" panose="020B0506020202020204" pitchFamily="34" charset="0"/>
              </a:rPr>
              <a:t>Issues for consideration will include:</a:t>
            </a:r>
          </a:p>
          <a:p>
            <a:pPr lvl="1"/>
            <a:r>
              <a:rPr lang="en-US" dirty="0">
                <a:solidFill>
                  <a:srgbClr val="FFFFFF"/>
                </a:solidFill>
                <a:latin typeface="Arial Nova Cond" panose="020B0506020202020204" pitchFamily="34" charset="0"/>
              </a:rPr>
              <a:t>Neuropsychological assessment in older people</a:t>
            </a:r>
          </a:p>
          <a:p>
            <a:pPr lvl="1"/>
            <a:r>
              <a:rPr lang="en-US" dirty="0">
                <a:solidFill>
                  <a:srgbClr val="FFFFFF"/>
                </a:solidFill>
                <a:latin typeface="Arial Nova Cond" panose="020B0506020202020204" pitchFamily="34" charset="0"/>
              </a:rPr>
              <a:t>Dementia diagnosis across cultures and languages</a:t>
            </a:r>
          </a:p>
          <a:p>
            <a:pPr lvl="1"/>
            <a:r>
              <a:rPr lang="en-US" dirty="0" err="1">
                <a:solidFill>
                  <a:srgbClr val="FFFFFF"/>
                </a:solidFill>
                <a:latin typeface="Arial Nova Cond" panose="020B0506020202020204" pitchFamily="34" charset="0"/>
              </a:rPr>
              <a:t>Behaviour</a:t>
            </a:r>
            <a:r>
              <a:rPr lang="en-US" dirty="0">
                <a:solidFill>
                  <a:srgbClr val="FFFFFF"/>
                </a:solidFill>
                <a:latin typeface="Arial Nova Cond" panose="020B0506020202020204" pitchFamily="34" charset="0"/>
              </a:rPr>
              <a:t> &amp; psychological symptoms of dementia: Overcoming challenges</a:t>
            </a:r>
          </a:p>
          <a:p>
            <a:pPr lvl="1"/>
            <a:r>
              <a:rPr lang="en-US" dirty="0">
                <a:solidFill>
                  <a:srgbClr val="FFFFFF"/>
                </a:solidFill>
                <a:latin typeface="Arial Nova Cond" panose="020B0506020202020204" pitchFamily="34" charset="0"/>
              </a:rPr>
              <a:t>Engaging people with dementia through effective communication</a:t>
            </a:r>
          </a:p>
          <a:p>
            <a:pPr lvl="1"/>
            <a:r>
              <a:rPr lang="en-US" dirty="0">
                <a:solidFill>
                  <a:srgbClr val="FFFFFF"/>
                </a:solidFill>
                <a:latin typeface="Arial Nova Cond" panose="020B0506020202020204" pitchFamily="34" charset="0"/>
              </a:rPr>
              <a:t>Cognitive stimulation therapy</a:t>
            </a:r>
          </a:p>
          <a:p>
            <a:pPr lvl="1"/>
            <a:r>
              <a:rPr lang="en-US" dirty="0">
                <a:solidFill>
                  <a:srgbClr val="FFFFFF"/>
                </a:solidFill>
                <a:latin typeface="Arial Nova Cond" panose="020B0506020202020204" pitchFamily="34" charset="0"/>
              </a:rPr>
              <a:t>Ethical, legal, and financial issues in Dementia</a:t>
            </a:r>
          </a:p>
        </p:txBody>
      </p:sp>
    </p:spTree>
    <p:extLst>
      <p:ext uri="{BB962C8B-B14F-4D97-AF65-F5344CB8AC3E}">
        <p14:creationId xmlns="" xmlns:p14="http://schemas.microsoft.com/office/powerpoint/2010/main" val="192706366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 name="Rectangle 142">
            <a:extLst>
              <a:ext uri="{FF2B5EF4-FFF2-40B4-BE49-F238E27FC236}">
                <a16:creationId xmlns="" xmlns:a16="http://schemas.microsoft.com/office/drawing/2014/main" id="{0AB225BA-7412-4605-8E8D-5AED2BF56A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
            <a:ext cx="9144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0" name="Picture 10" descr="Image result for black background">
            <a:extLst>
              <a:ext uri="{FF2B5EF4-FFF2-40B4-BE49-F238E27FC236}">
                <a16:creationId xmlns="" xmlns:a16="http://schemas.microsoft.com/office/drawing/2014/main" id="{FC8A02CE-69DD-4803-9FB6-A59EBE24FAC9}"/>
              </a:ext>
            </a:extLst>
          </p:cNvPr>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7326" r="9341" b="2222"/>
          <a:stretch/>
        </p:blipFill>
        <p:spPr bwMode="auto">
          <a:xfrm>
            <a:off x="20" y="-2"/>
            <a:ext cx="9143980" cy="6858003"/>
          </a:xfrm>
          <a:prstGeom prst="rect">
            <a:avLst/>
          </a:prstGeom>
          <a:noFill/>
          <a:extLst>
            <a:ext uri="{909E8E84-426E-40DD-AFC4-6F175D3DCCD1}">
              <a14:hiddenFill xmlns="" xmlns:a14="http://schemas.microsoft.com/office/drawing/2010/main">
                <a:solidFill>
                  <a:srgbClr val="FFFFFF"/>
                </a:solidFill>
              </a14:hiddenFill>
            </a:ext>
          </a:extLst>
        </p:spPr>
      </p:pic>
      <p:sp>
        <p:nvSpPr>
          <p:cNvPr id="145" name="Rectangle 144">
            <a:extLst>
              <a:ext uri="{FF2B5EF4-FFF2-40B4-BE49-F238E27FC236}">
                <a16:creationId xmlns="" xmlns:a16="http://schemas.microsoft.com/office/drawing/2014/main" id="{604BB9CD-970D-4FE5-B4E3-D651735BF4F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6858000"/>
          </a:xfrm>
          <a:prstGeom prst="rect">
            <a:avLst/>
          </a:prstGeom>
          <a:blipFill dpi="0" rotWithShape="1">
            <a:blip r:embed="rId3" cstate="print">
              <a:alphaModFix amt="27000"/>
              <a:duotone>
                <a:schemeClr val="accent1">
                  <a:shade val="45000"/>
                  <a:satMod val="135000"/>
                </a:schemeClr>
                <a:prstClr val="white"/>
              </a:duotone>
              <a:extLst>
                <a:ext uri="{BEBA8EAE-BF5A-486C-A8C5-ECC9F3942E4B}">
                  <a14:imgProps xmlns="" xmlns:a14="http://schemas.microsoft.com/office/drawing/2010/main">
                    <a14:imgLayer r:embed="rId4">
                      <a14:imgEffect>
                        <a14:sharpenSoften amount="25000"/>
                      </a14:imgEffect>
                      <a14:imgEffect>
                        <a14:brightnessContrast bright="20000" contrast="20000"/>
                      </a14:imgEffect>
                    </a14:imgLayer>
                  </a14:imgProps>
                </a:ext>
                <a:ext uri="{28A0092B-C50C-407E-A947-70E740481C1C}">
                  <a14:useLocalDpi xmlns="" xmlns:a14="http://schemas.microsoft.com/office/drawing/2010/main" val="0"/>
                </a:ext>
              </a:extLst>
            </a:blip>
            <a:srcRect/>
            <a:tile tx="0" ty="-254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 xmlns:a16="http://schemas.microsoft.com/office/drawing/2014/main" id="{33214171-898F-4696-A37A-093847E05EAB}"/>
              </a:ext>
            </a:extLst>
          </p:cNvPr>
          <p:cNvSpPr>
            <a:spLocks noGrp="1"/>
          </p:cNvSpPr>
          <p:nvPr>
            <p:ph type="ctrTitle"/>
          </p:nvPr>
        </p:nvSpPr>
        <p:spPr>
          <a:xfrm>
            <a:off x="834390" y="2152955"/>
            <a:ext cx="7475220" cy="2552091"/>
          </a:xfrm>
        </p:spPr>
        <p:txBody>
          <a:bodyPr anchor="ctr">
            <a:normAutofit/>
          </a:bodyPr>
          <a:lstStyle/>
          <a:p>
            <a:r>
              <a:rPr lang="en-US" sz="8000" dirty="0">
                <a:solidFill>
                  <a:srgbClr val="FFFFFF"/>
                </a:solidFill>
                <a:latin typeface="Rainbow Bridge Personal Use" pitchFamily="2" charset="0"/>
              </a:rPr>
              <a:t>Provisional Schedule </a:t>
            </a:r>
            <a:r>
              <a:rPr lang="en-US" sz="5400" dirty="0">
                <a:solidFill>
                  <a:srgbClr val="FFFFFF"/>
                </a:solidFill>
                <a:latin typeface="Arial Nova Cond" panose="020B0506020202020204" pitchFamily="34" charset="0"/>
              </a:rPr>
              <a:t/>
            </a:r>
            <a:br>
              <a:rPr lang="en-US" sz="5400" dirty="0">
                <a:solidFill>
                  <a:srgbClr val="FFFFFF"/>
                </a:solidFill>
                <a:latin typeface="Arial Nova Cond" panose="020B0506020202020204" pitchFamily="34" charset="0"/>
              </a:rPr>
            </a:br>
            <a:r>
              <a:rPr lang="en-US" sz="2800" dirty="0">
                <a:solidFill>
                  <a:srgbClr val="FFFFFF"/>
                </a:solidFill>
                <a:latin typeface="Arial Nova Cond" panose="020B0506020202020204" pitchFamily="34" charset="0"/>
              </a:rPr>
              <a:t>(as per 21 December 2018*)</a:t>
            </a:r>
          </a:p>
        </p:txBody>
      </p:sp>
      <p:sp>
        <p:nvSpPr>
          <p:cNvPr id="5" name="Subtitle 4">
            <a:extLst>
              <a:ext uri="{FF2B5EF4-FFF2-40B4-BE49-F238E27FC236}">
                <a16:creationId xmlns="" xmlns:a16="http://schemas.microsoft.com/office/drawing/2014/main" id="{F90E9867-D743-43FF-8D98-2BEF8E92DA12}"/>
              </a:ext>
            </a:extLst>
          </p:cNvPr>
          <p:cNvSpPr>
            <a:spLocks noGrp="1"/>
          </p:cNvSpPr>
          <p:nvPr>
            <p:ph type="subTitle" idx="1"/>
          </p:nvPr>
        </p:nvSpPr>
        <p:spPr>
          <a:xfrm>
            <a:off x="1097627" y="4202514"/>
            <a:ext cx="6696837" cy="335022"/>
          </a:xfrm>
          <a:ln>
            <a:noFill/>
          </a:ln>
        </p:spPr>
        <p:txBody>
          <a:bodyPr>
            <a:normAutofit fontScale="85000" lnSpcReduction="10000"/>
          </a:bodyPr>
          <a:lstStyle/>
          <a:p>
            <a:r>
              <a:rPr lang="en-US" sz="1800" dirty="0">
                <a:solidFill>
                  <a:srgbClr val="FFFFFF"/>
                </a:solidFill>
                <a:latin typeface="Arial Nova Cond" panose="020B0506020202020204" pitchFamily="34" charset="0"/>
              </a:rPr>
              <a:t>*The schedule may be subject to change under certain circumstances</a:t>
            </a:r>
          </a:p>
        </p:txBody>
      </p:sp>
      <p:sp>
        <p:nvSpPr>
          <p:cNvPr id="147" name="Rectangle 146">
            <a:extLst>
              <a:ext uri="{FF2B5EF4-FFF2-40B4-BE49-F238E27FC236}">
                <a16:creationId xmlns="" xmlns:a16="http://schemas.microsoft.com/office/drawing/2014/main" id="{5E0D6276-8D53-4DDA-A15A-90E0831F6D6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38378" y="1955749"/>
            <a:ext cx="7667244" cy="80683"/>
          </a:xfrm>
          <a:prstGeom prst="rect">
            <a:avLst/>
          </a:prstGeom>
          <a:blipFill dpi="0" rotWithShape="1">
            <a:blip r:embed="rId5" cstate="print">
              <a:alphaModFix amt="85000"/>
              <a:lum bright="70000" contrast="-70000"/>
              <a:extLst>
                <a:ext uri="{BEBA8EAE-BF5A-486C-A8C5-ECC9F3942E4B}">
                  <a14:imgProps xmlns="" xmlns:a14="http://schemas.microsoft.com/office/drawing/2010/main">
                    <a14:imgLayer r:embed="rId4">
                      <a14:imgEffect>
                        <a14:sharpenSoften amount="61000"/>
                      </a14:imgEffect>
                    </a14:imgLayer>
                  </a14:imgProps>
                </a:ext>
                <a:ext uri="{28A0092B-C50C-407E-A947-70E740481C1C}">
                  <a14:useLocalDpi xmlns=""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 xmlns:a16="http://schemas.microsoft.com/office/drawing/2014/main" id="{00C150C7-96FB-4EB9-BDF9-212535A6089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38378" y="4808342"/>
            <a:ext cx="7667244" cy="80683"/>
          </a:xfrm>
          <a:prstGeom prst="rect">
            <a:avLst/>
          </a:prstGeom>
          <a:blipFill dpi="0" rotWithShape="1">
            <a:blip r:embed="rId5" cstate="print">
              <a:alphaModFix amt="85000"/>
              <a:lum bright="70000" contrast="-70000"/>
              <a:extLst>
                <a:ext uri="{BEBA8EAE-BF5A-486C-A8C5-ECC9F3942E4B}">
                  <a14:imgProps xmlns="" xmlns:a14="http://schemas.microsoft.com/office/drawing/2010/main">
                    <a14:imgLayer r:embed="rId4">
                      <a14:imgEffect>
                        <a14:sharpenSoften amount="61000"/>
                      </a14:imgEffect>
                    </a14:imgLayer>
                  </a14:imgProps>
                </a:ext>
                <a:ext uri="{28A0092B-C50C-407E-A947-70E740481C1C}">
                  <a14:useLocalDpi xmlns=""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52303350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 xmlns:a16="http://schemas.microsoft.com/office/drawing/2014/main" id="{876248C8-0720-48AB-91BA-5F530BB41E5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6569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 xmlns:a16="http://schemas.microsoft.com/office/drawing/2014/main" id="{6EB02847-A9DD-46AE-94C0-AC13F7D4D468}"/>
              </a:ext>
            </a:extLst>
          </p:cNvPr>
          <p:cNvSpPr>
            <a:spLocks noGrp="1"/>
          </p:cNvSpPr>
          <p:nvPr>
            <p:ph type="title"/>
          </p:nvPr>
        </p:nvSpPr>
        <p:spPr>
          <a:xfrm>
            <a:off x="877211" y="197053"/>
            <a:ext cx="7393787" cy="866976"/>
          </a:xfrm>
        </p:spPr>
        <p:txBody>
          <a:bodyPr>
            <a:normAutofit/>
          </a:bodyPr>
          <a:lstStyle/>
          <a:p>
            <a:r>
              <a:rPr lang="en-US" dirty="0">
                <a:latin typeface="Sketch Block" panose="02000000000000000000" pitchFamily="2" charset="0"/>
                <a:ea typeface="Handwritten" pitchFamily="2" charset="-128"/>
                <a:cs typeface="Handwritten" pitchFamily="2" charset="-128"/>
              </a:rPr>
              <a:t>Week 1</a:t>
            </a:r>
          </a:p>
        </p:txBody>
      </p:sp>
      <p:sp>
        <p:nvSpPr>
          <p:cNvPr id="11" name="Rectangle 10">
            <a:extLst>
              <a:ext uri="{FF2B5EF4-FFF2-40B4-BE49-F238E27FC236}">
                <a16:creationId xmlns="" xmlns:a16="http://schemas.microsoft.com/office/drawing/2014/main" id="{523BEDA7-D0B8-4802-8168-92452653BC9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685800" cy="68580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 xmlns:a16="http://schemas.microsoft.com/office/drawing/2014/main" id="{D2EFF34B-7B1A-4F9D-8CEE-A40962BC7C2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822793" y="0"/>
            <a:ext cx="342900" cy="6858000"/>
          </a:xfrm>
          <a:prstGeom prst="rect">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4" name="Content Placeholder 3">
            <a:extLst>
              <a:ext uri="{FF2B5EF4-FFF2-40B4-BE49-F238E27FC236}">
                <a16:creationId xmlns="" xmlns:a16="http://schemas.microsoft.com/office/drawing/2014/main" id="{EC39BFBF-9CC1-4507-B7EB-F78728FC266A}"/>
              </a:ext>
            </a:extLst>
          </p:cNvPr>
          <p:cNvGraphicFramePr>
            <a:graphicFrameLocks noGrp="1"/>
          </p:cNvGraphicFramePr>
          <p:nvPr>
            <p:ph idx="1"/>
            <p:extLst>
              <p:ext uri="{D42A27DB-BD31-4B8C-83A1-F6EECF244321}">
                <p14:modId xmlns="" xmlns:p14="http://schemas.microsoft.com/office/powerpoint/2010/main" val="1139460262"/>
              </p:ext>
            </p:extLst>
          </p:nvPr>
        </p:nvGraphicFramePr>
        <p:xfrm>
          <a:off x="886857" y="1064029"/>
          <a:ext cx="7799943" cy="5353204"/>
        </p:xfrm>
        <a:graphic>
          <a:graphicData uri="http://schemas.openxmlformats.org/drawingml/2006/table">
            <a:tbl>
              <a:tblPr firstRow="1" firstCol="1" bandRow="1">
                <a:tableStyleId>{F5AB1C69-6EDB-4FF4-983F-18BD219EF322}</a:tableStyleId>
              </a:tblPr>
              <a:tblGrid>
                <a:gridCol w="1645920">
                  <a:extLst>
                    <a:ext uri="{9D8B030D-6E8A-4147-A177-3AD203B41FA5}">
                      <a16:colId xmlns="" xmlns:a16="http://schemas.microsoft.com/office/drawing/2014/main" val="4134763835"/>
                    </a:ext>
                  </a:extLst>
                </a:gridCol>
                <a:gridCol w="6154023">
                  <a:extLst>
                    <a:ext uri="{9D8B030D-6E8A-4147-A177-3AD203B41FA5}">
                      <a16:colId xmlns="" xmlns:a16="http://schemas.microsoft.com/office/drawing/2014/main" val="4242537204"/>
                    </a:ext>
                  </a:extLst>
                </a:gridCol>
              </a:tblGrid>
              <a:tr h="341955">
                <a:tc gridSpan="2">
                  <a:txBody>
                    <a:bodyPr/>
                    <a:lstStyle/>
                    <a:p>
                      <a:pPr>
                        <a:lnSpc>
                          <a:spcPct val="107000"/>
                        </a:lnSpc>
                        <a:spcAft>
                          <a:spcPts val="0"/>
                        </a:spcAft>
                      </a:pPr>
                      <a:r>
                        <a:rPr lang="en-GB" sz="1800" dirty="0">
                          <a:solidFill>
                            <a:schemeClr val="tx1"/>
                          </a:solidFill>
                          <a:effectLst/>
                          <a:latin typeface="Arial Nova" panose="020B0504020202020204" pitchFamily="34" charset="0"/>
                        </a:rPr>
                        <a:t>Day 1: Monday, 08 July 2019</a:t>
                      </a:r>
                      <a:endParaRPr lang="en-US" sz="18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31532" marR="31532" marT="0" marB="0"/>
                </a:tc>
                <a:tc hMerge="1">
                  <a:txBody>
                    <a:bodyPr/>
                    <a:lstStyle/>
                    <a:p>
                      <a:pPr>
                        <a:lnSpc>
                          <a:spcPct val="107000"/>
                        </a:lnSpc>
                        <a:spcAft>
                          <a:spcPts val="0"/>
                        </a:spcAft>
                      </a:pPr>
                      <a:endParaRPr lang="en-US" sz="18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31532" marR="31532" marT="0" marB="0"/>
                </a:tc>
                <a:extLst>
                  <a:ext uri="{0D108BD9-81ED-4DB2-BD59-A6C34878D82A}">
                    <a16:rowId xmlns="" xmlns:a16="http://schemas.microsoft.com/office/drawing/2014/main" val="534765061"/>
                  </a:ext>
                </a:extLst>
              </a:tr>
              <a:tr h="341955">
                <a:tc>
                  <a:txBody>
                    <a:bodyPr/>
                    <a:lstStyle/>
                    <a:p>
                      <a:pPr>
                        <a:lnSpc>
                          <a:spcPct val="107000"/>
                        </a:lnSpc>
                        <a:spcAft>
                          <a:spcPts val="0"/>
                        </a:spcAft>
                      </a:pPr>
                      <a:r>
                        <a:rPr lang="en-GB" sz="1800" b="0" dirty="0">
                          <a:solidFill>
                            <a:schemeClr val="tx1"/>
                          </a:solidFill>
                          <a:effectLst/>
                          <a:latin typeface="Arial Nova" panose="020B0504020202020204" pitchFamily="34" charset="0"/>
                        </a:rPr>
                        <a:t>08.00 – 08.30</a:t>
                      </a:r>
                      <a:endParaRPr lang="en-US"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31532" marR="31532" marT="0" marB="0"/>
                </a:tc>
                <a:tc>
                  <a:txBody>
                    <a:bodyPr/>
                    <a:lstStyle/>
                    <a:p>
                      <a:pPr>
                        <a:lnSpc>
                          <a:spcPct val="107000"/>
                        </a:lnSpc>
                        <a:spcAft>
                          <a:spcPts val="0"/>
                        </a:spcAft>
                      </a:pPr>
                      <a:r>
                        <a:rPr lang="en-GB" sz="1800">
                          <a:solidFill>
                            <a:schemeClr val="tx1"/>
                          </a:solidFill>
                          <a:effectLst/>
                          <a:latin typeface="Arial Nova" panose="020B0504020202020204" pitchFamily="34" charset="0"/>
                        </a:rPr>
                        <a:t>Introduction</a:t>
                      </a:r>
                      <a:endParaRPr lang="en-US"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31532" marR="31532" marT="0" marB="0"/>
                </a:tc>
                <a:extLst>
                  <a:ext uri="{0D108BD9-81ED-4DB2-BD59-A6C34878D82A}">
                    <a16:rowId xmlns="" xmlns:a16="http://schemas.microsoft.com/office/drawing/2014/main" val="2101420688"/>
                  </a:ext>
                </a:extLst>
              </a:tr>
              <a:tr h="341955">
                <a:tc>
                  <a:txBody>
                    <a:bodyPr/>
                    <a:lstStyle/>
                    <a:p>
                      <a:pPr>
                        <a:lnSpc>
                          <a:spcPct val="107000"/>
                        </a:lnSpc>
                        <a:spcAft>
                          <a:spcPts val="0"/>
                        </a:spcAft>
                      </a:pPr>
                      <a:r>
                        <a:rPr lang="en-GB" sz="1800" b="0" dirty="0">
                          <a:solidFill>
                            <a:schemeClr val="tx1"/>
                          </a:solidFill>
                          <a:effectLst/>
                          <a:latin typeface="Arial Nova" panose="020B0504020202020204" pitchFamily="34" charset="0"/>
                        </a:rPr>
                        <a:t>08.30 – 10.20</a:t>
                      </a:r>
                      <a:endParaRPr lang="en-US"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31532" marR="31532" marT="0" marB="0"/>
                </a:tc>
                <a:tc>
                  <a:txBody>
                    <a:bodyPr/>
                    <a:lstStyle/>
                    <a:p>
                      <a:pPr>
                        <a:lnSpc>
                          <a:spcPct val="107000"/>
                        </a:lnSpc>
                        <a:spcAft>
                          <a:spcPts val="0"/>
                        </a:spcAft>
                      </a:pPr>
                      <a:r>
                        <a:rPr lang="en-GB" sz="1800">
                          <a:solidFill>
                            <a:schemeClr val="tx1"/>
                          </a:solidFill>
                          <a:effectLst/>
                          <a:latin typeface="Arial Nova" panose="020B0504020202020204" pitchFamily="34" charset="0"/>
                        </a:rPr>
                        <a:t>Basic Brain Neuroanatomy</a:t>
                      </a:r>
                      <a:endParaRPr lang="en-US"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31532" marR="31532" marT="0" marB="0"/>
                </a:tc>
                <a:extLst>
                  <a:ext uri="{0D108BD9-81ED-4DB2-BD59-A6C34878D82A}">
                    <a16:rowId xmlns="" xmlns:a16="http://schemas.microsoft.com/office/drawing/2014/main" val="1066625987"/>
                  </a:ext>
                </a:extLst>
              </a:tr>
              <a:tr h="341955">
                <a:tc>
                  <a:txBody>
                    <a:bodyPr/>
                    <a:lstStyle/>
                    <a:p>
                      <a:pPr>
                        <a:lnSpc>
                          <a:spcPct val="107000"/>
                        </a:lnSpc>
                        <a:spcAft>
                          <a:spcPts val="0"/>
                        </a:spcAft>
                      </a:pPr>
                      <a:r>
                        <a:rPr lang="en-GB" sz="1800" b="0" dirty="0">
                          <a:solidFill>
                            <a:schemeClr val="tx1"/>
                          </a:solidFill>
                          <a:effectLst/>
                          <a:latin typeface="Arial Nova" panose="020B0504020202020204" pitchFamily="34" charset="0"/>
                        </a:rPr>
                        <a:t>10.20 – 10.40</a:t>
                      </a:r>
                      <a:endParaRPr lang="en-US"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31532" marR="31532" marT="0" marB="0"/>
                </a:tc>
                <a:tc>
                  <a:txBody>
                    <a:bodyPr/>
                    <a:lstStyle/>
                    <a:p>
                      <a:pPr>
                        <a:lnSpc>
                          <a:spcPct val="107000"/>
                        </a:lnSpc>
                        <a:spcAft>
                          <a:spcPts val="0"/>
                        </a:spcAft>
                      </a:pPr>
                      <a:r>
                        <a:rPr lang="en-GB" sz="1800">
                          <a:solidFill>
                            <a:schemeClr val="tx1"/>
                          </a:solidFill>
                          <a:effectLst/>
                          <a:latin typeface="Arial Nova" panose="020B0504020202020204" pitchFamily="34" charset="0"/>
                        </a:rPr>
                        <a:t>Comfort break</a:t>
                      </a:r>
                      <a:endParaRPr lang="en-US"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31532" marR="31532" marT="0" marB="0"/>
                </a:tc>
                <a:extLst>
                  <a:ext uri="{0D108BD9-81ED-4DB2-BD59-A6C34878D82A}">
                    <a16:rowId xmlns="" xmlns:a16="http://schemas.microsoft.com/office/drawing/2014/main" val="4259256834"/>
                  </a:ext>
                </a:extLst>
              </a:tr>
              <a:tr h="341955">
                <a:tc>
                  <a:txBody>
                    <a:bodyPr/>
                    <a:lstStyle/>
                    <a:p>
                      <a:pPr>
                        <a:lnSpc>
                          <a:spcPct val="107000"/>
                        </a:lnSpc>
                        <a:spcAft>
                          <a:spcPts val="0"/>
                        </a:spcAft>
                      </a:pPr>
                      <a:r>
                        <a:rPr lang="en-GB" sz="1800" b="0" dirty="0">
                          <a:solidFill>
                            <a:schemeClr val="tx1"/>
                          </a:solidFill>
                          <a:effectLst/>
                          <a:latin typeface="Arial Nova" panose="020B0504020202020204" pitchFamily="34" charset="0"/>
                        </a:rPr>
                        <a:t>10.40 – 12.30</a:t>
                      </a:r>
                      <a:endParaRPr lang="en-US"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31532" marR="31532" marT="0" marB="0"/>
                </a:tc>
                <a:tc>
                  <a:txBody>
                    <a:bodyPr/>
                    <a:lstStyle/>
                    <a:p>
                      <a:pPr>
                        <a:lnSpc>
                          <a:spcPct val="107000"/>
                        </a:lnSpc>
                        <a:spcAft>
                          <a:spcPts val="0"/>
                        </a:spcAft>
                      </a:pPr>
                      <a:r>
                        <a:rPr lang="en-GB" sz="1800">
                          <a:solidFill>
                            <a:schemeClr val="tx1"/>
                          </a:solidFill>
                          <a:effectLst/>
                          <a:latin typeface="Arial Nova" panose="020B0504020202020204" pitchFamily="34" charset="0"/>
                        </a:rPr>
                        <a:t>Comprehensive Geriatric Assessment</a:t>
                      </a:r>
                      <a:endParaRPr lang="en-US"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31532" marR="31532" marT="0" marB="0"/>
                </a:tc>
                <a:extLst>
                  <a:ext uri="{0D108BD9-81ED-4DB2-BD59-A6C34878D82A}">
                    <a16:rowId xmlns="" xmlns:a16="http://schemas.microsoft.com/office/drawing/2014/main" val="3804603981"/>
                  </a:ext>
                </a:extLst>
              </a:tr>
              <a:tr h="341955">
                <a:tc>
                  <a:txBody>
                    <a:bodyPr/>
                    <a:lstStyle/>
                    <a:p>
                      <a:pPr>
                        <a:lnSpc>
                          <a:spcPct val="107000"/>
                        </a:lnSpc>
                        <a:spcAft>
                          <a:spcPts val="0"/>
                        </a:spcAft>
                      </a:pPr>
                      <a:r>
                        <a:rPr lang="en-GB" sz="1800" b="0" dirty="0">
                          <a:solidFill>
                            <a:schemeClr val="tx1"/>
                          </a:solidFill>
                          <a:effectLst/>
                          <a:latin typeface="Arial Nova" panose="020B0504020202020204" pitchFamily="34" charset="0"/>
                        </a:rPr>
                        <a:t>12.30 – 13.30</a:t>
                      </a:r>
                      <a:endParaRPr lang="en-US"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31532" marR="31532" marT="0" marB="0"/>
                </a:tc>
                <a:tc>
                  <a:txBody>
                    <a:bodyPr/>
                    <a:lstStyle/>
                    <a:p>
                      <a:pPr>
                        <a:lnSpc>
                          <a:spcPct val="107000"/>
                        </a:lnSpc>
                        <a:spcAft>
                          <a:spcPts val="0"/>
                        </a:spcAft>
                      </a:pPr>
                      <a:r>
                        <a:rPr lang="en-GB" sz="1800" dirty="0">
                          <a:solidFill>
                            <a:schemeClr val="tx1"/>
                          </a:solidFill>
                          <a:effectLst/>
                          <a:latin typeface="Arial Nova" panose="020B0504020202020204" pitchFamily="34" charset="0"/>
                        </a:rPr>
                        <a:t>Lunch break</a:t>
                      </a:r>
                      <a:endParaRPr lang="en-US"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31532" marR="31532" marT="0" marB="0"/>
                </a:tc>
                <a:extLst>
                  <a:ext uri="{0D108BD9-81ED-4DB2-BD59-A6C34878D82A}">
                    <a16:rowId xmlns="" xmlns:a16="http://schemas.microsoft.com/office/drawing/2014/main" val="1880330994"/>
                  </a:ext>
                </a:extLst>
              </a:tr>
              <a:tr h="662750">
                <a:tc>
                  <a:txBody>
                    <a:bodyPr/>
                    <a:lstStyle/>
                    <a:p>
                      <a:pPr>
                        <a:lnSpc>
                          <a:spcPct val="107000"/>
                        </a:lnSpc>
                        <a:spcAft>
                          <a:spcPts val="0"/>
                        </a:spcAft>
                      </a:pPr>
                      <a:r>
                        <a:rPr lang="en-GB" sz="1800" b="0" dirty="0">
                          <a:solidFill>
                            <a:schemeClr val="tx1"/>
                          </a:solidFill>
                          <a:effectLst/>
                          <a:latin typeface="Arial Nova" panose="020B0504020202020204" pitchFamily="34" charset="0"/>
                        </a:rPr>
                        <a:t>13.30 – 15.30</a:t>
                      </a:r>
                      <a:endParaRPr lang="en-US"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31532" marR="31532" marT="0" marB="0"/>
                </a:tc>
                <a:tc>
                  <a:txBody>
                    <a:bodyPr/>
                    <a:lstStyle/>
                    <a:p>
                      <a:pPr>
                        <a:lnSpc>
                          <a:spcPct val="107000"/>
                        </a:lnSpc>
                        <a:spcAft>
                          <a:spcPts val="0"/>
                        </a:spcAft>
                      </a:pPr>
                      <a:r>
                        <a:rPr lang="en-GB" sz="1800" dirty="0">
                          <a:solidFill>
                            <a:schemeClr val="tx1"/>
                          </a:solidFill>
                          <a:effectLst/>
                          <a:latin typeface="Arial Nova" panose="020B0504020202020204" pitchFamily="34" charset="0"/>
                        </a:rPr>
                        <a:t>Dementia as a Global Health Problem: Alzheimer’s Disease International’s perspective</a:t>
                      </a:r>
                      <a:endParaRPr lang="en-US"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31532" marR="31532" marT="0" marB="0"/>
                </a:tc>
                <a:extLst>
                  <a:ext uri="{0D108BD9-81ED-4DB2-BD59-A6C34878D82A}">
                    <a16:rowId xmlns="" xmlns:a16="http://schemas.microsoft.com/office/drawing/2014/main" val="1197738047"/>
                  </a:ext>
                </a:extLst>
              </a:tr>
              <a:tr h="341955">
                <a:tc gridSpan="2">
                  <a:txBody>
                    <a:bodyPr/>
                    <a:lstStyle/>
                    <a:p>
                      <a:pPr>
                        <a:lnSpc>
                          <a:spcPct val="107000"/>
                        </a:lnSpc>
                        <a:spcAft>
                          <a:spcPts val="0"/>
                        </a:spcAft>
                      </a:pPr>
                      <a:r>
                        <a:rPr lang="en-GB" sz="1800">
                          <a:solidFill>
                            <a:schemeClr val="tx1"/>
                          </a:solidFill>
                          <a:effectLst/>
                          <a:latin typeface="Arial Nova" panose="020B0504020202020204" pitchFamily="34" charset="0"/>
                        </a:rPr>
                        <a:t>Day 2: Tuesday, 09 July 2019</a:t>
                      </a:r>
                      <a:endParaRPr lang="en-US"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31532" marR="31532" marT="0" marB="0"/>
                </a:tc>
                <a:tc hMerge="1">
                  <a:txBody>
                    <a:bodyPr/>
                    <a:lstStyle/>
                    <a:p>
                      <a:pPr>
                        <a:lnSpc>
                          <a:spcPct val="107000"/>
                        </a:lnSpc>
                        <a:spcAft>
                          <a:spcPts val="0"/>
                        </a:spcAft>
                      </a:pPr>
                      <a:endParaRPr lang="en-US"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31532" marR="31532" marT="0" marB="0"/>
                </a:tc>
                <a:extLst>
                  <a:ext uri="{0D108BD9-81ED-4DB2-BD59-A6C34878D82A}">
                    <a16:rowId xmlns="" xmlns:a16="http://schemas.microsoft.com/office/drawing/2014/main" val="1253546420"/>
                  </a:ext>
                </a:extLst>
              </a:tr>
              <a:tr h="341955">
                <a:tc>
                  <a:txBody>
                    <a:bodyPr/>
                    <a:lstStyle/>
                    <a:p>
                      <a:pPr>
                        <a:lnSpc>
                          <a:spcPct val="107000"/>
                        </a:lnSpc>
                        <a:spcAft>
                          <a:spcPts val="0"/>
                        </a:spcAft>
                      </a:pPr>
                      <a:r>
                        <a:rPr lang="en-GB" sz="1800" b="0" dirty="0">
                          <a:solidFill>
                            <a:schemeClr val="tx1"/>
                          </a:solidFill>
                          <a:effectLst/>
                          <a:latin typeface="Arial Nova" panose="020B0504020202020204" pitchFamily="34" charset="0"/>
                        </a:rPr>
                        <a:t>08.00 – 10.00</a:t>
                      </a:r>
                      <a:endParaRPr lang="en-US"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31532" marR="31532" marT="0" marB="0"/>
                </a:tc>
                <a:tc>
                  <a:txBody>
                    <a:bodyPr/>
                    <a:lstStyle/>
                    <a:p>
                      <a:pPr>
                        <a:lnSpc>
                          <a:spcPct val="107000"/>
                        </a:lnSpc>
                        <a:spcAft>
                          <a:spcPts val="0"/>
                        </a:spcAft>
                      </a:pPr>
                      <a:r>
                        <a:rPr lang="en-GB" sz="1800">
                          <a:solidFill>
                            <a:schemeClr val="tx1"/>
                          </a:solidFill>
                          <a:effectLst/>
                          <a:latin typeface="Arial Nova" panose="020B0504020202020204" pitchFamily="34" charset="0"/>
                        </a:rPr>
                        <a:t>Brain Changes in Ageing</a:t>
                      </a:r>
                      <a:endParaRPr lang="en-US"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31532" marR="31532" marT="0" marB="0"/>
                </a:tc>
                <a:extLst>
                  <a:ext uri="{0D108BD9-81ED-4DB2-BD59-A6C34878D82A}">
                    <a16:rowId xmlns="" xmlns:a16="http://schemas.microsoft.com/office/drawing/2014/main" val="1708052090"/>
                  </a:ext>
                </a:extLst>
              </a:tr>
              <a:tr h="341955">
                <a:tc>
                  <a:txBody>
                    <a:bodyPr/>
                    <a:lstStyle/>
                    <a:p>
                      <a:pPr>
                        <a:lnSpc>
                          <a:spcPct val="107000"/>
                        </a:lnSpc>
                        <a:spcAft>
                          <a:spcPts val="0"/>
                        </a:spcAft>
                      </a:pPr>
                      <a:r>
                        <a:rPr lang="en-GB" sz="1800" b="0">
                          <a:solidFill>
                            <a:schemeClr val="tx1"/>
                          </a:solidFill>
                          <a:effectLst/>
                          <a:latin typeface="Arial Nova" panose="020B0504020202020204" pitchFamily="34" charset="0"/>
                        </a:rPr>
                        <a:t>10.00 – 10.20</a:t>
                      </a:r>
                      <a:endParaRPr lang="en-US"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31532" marR="31532" marT="0" marB="0"/>
                </a:tc>
                <a:tc>
                  <a:txBody>
                    <a:bodyPr/>
                    <a:lstStyle/>
                    <a:p>
                      <a:pPr>
                        <a:lnSpc>
                          <a:spcPct val="107000"/>
                        </a:lnSpc>
                        <a:spcAft>
                          <a:spcPts val="0"/>
                        </a:spcAft>
                      </a:pPr>
                      <a:r>
                        <a:rPr lang="en-GB" sz="1800">
                          <a:solidFill>
                            <a:schemeClr val="tx1"/>
                          </a:solidFill>
                          <a:effectLst/>
                          <a:latin typeface="Arial Nova" panose="020B0504020202020204" pitchFamily="34" charset="0"/>
                        </a:rPr>
                        <a:t>Comfort break</a:t>
                      </a:r>
                      <a:endParaRPr lang="en-US"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31532" marR="31532" marT="0" marB="0"/>
                </a:tc>
                <a:extLst>
                  <a:ext uri="{0D108BD9-81ED-4DB2-BD59-A6C34878D82A}">
                    <a16:rowId xmlns="" xmlns:a16="http://schemas.microsoft.com/office/drawing/2014/main" val="2382953798"/>
                  </a:ext>
                </a:extLst>
              </a:tr>
              <a:tr h="341955">
                <a:tc>
                  <a:txBody>
                    <a:bodyPr/>
                    <a:lstStyle/>
                    <a:p>
                      <a:pPr>
                        <a:lnSpc>
                          <a:spcPct val="107000"/>
                        </a:lnSpc>
                        <a:spcAft>
                          <a:spcPts val="0"/>
                        </a:spcAft>
                      </a:pPr>
                      <a:r>
                        <a:rPr lang="en-GB" sz="1800" b="0">
                          <a:solidFill>
                            <a:schemeClr val="tx1"/>
                          </a:solidFill>
                          <a:effectLst/>
                          <a:latin typeface="Arial Nova" panose="020B0504020202020204" pitchFamily="34" charset="0"/>
                        </a:rPr>
                        <a:t>10.20 – 12.30</a:t>
                      </a:r>
                      <a:endParaRPr lang="en-US"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31532" marR="31532" marT="0" marB="0"/>
                </a:tc>
                <a:tc>
                  <a:txBody>
                    <a:bodyPr/>
                    <a:lstStyle/>
                    <a:p>
                      <a:pPr>
                        <a:lnSpc>
                          <a:spcPct val="107000"/>
                        </a:lnSpc>
                        <a:spcAft>
                          <a:spcPts val="0"/>
                        </a:spcAft>
                      </a:pPr>
                      <a:r>
                        <a:rPr lang="en-GB" sz="1800">
                          <a:solidFill>
                            <a:schemeClr val="tx1"/>
                          </a:solidFill>
                          <a:effectLst/>
                          <a:latin typeface="Arial Nova" panose="020B0504020202020204" pitchFamily="34" charset="0"/>
                        </a:rPr>
                        <a:t>Alzheimer’s Disease</a:t>
                      </a:r>
                      <a:endParaRPr lang="en-US"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31532" marR="31532" marT="0" marB="0"/>
                </a:tc>
                <a:extLst>
                  <a:ext uri="{0D108BD9-81ED-4DB2-BD59-A6C34878D82A}">
                    <a16:rowId xmlns="" xmlns:a16="http://schemas.microsoft.com/office/drawing/2014/main" val="1360506197"/>
                  </a:ext>
                </a:extLst>
              </a:tr>
              <a:tr h="341955">
                <a:tc>
                  <a:txBody>
                    <a:bodyPr/>
                    <a:lstStyle/>
                    <a:p>
                      <a:pPr>
                        <a:lnSpc>
                          <a:spcPct val="107000"/>
                        </a:lnSpc>
                        <a:spcAft>
                          <a:spcPts val="0"/>
                        </a:spcAft>
                      </a:pPr>
                      <a:r>
                        <a:rPr lang="en-GB" sz="1800" b="0">
                          <a:solidFill>
                            <a:schemeClr val="tx1"/>
                          </a:solidFill>
                          <a:effectLst/>
                          <a:latin typeface="Arial Nova" panose="020B0504020202020204" pitchFamily="34" charset="0"/>
                        </a:rPr>
                        <a:t>12.30 – 13.30</a:t>
                      </a:r>
                      <a:endParaRPr lang="en-US"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31532" marR="31532" marT="0" marB="0"/>
                </a:tc>
                <a:tc>
                  <a:txBody>
                    <a:bodyPr/>
                    <a:lstStyle/>
                    <a:p>
                      <a:pPr>
                        <a:lnSpc>
                          <a:spcPct val="107000"/>
                        </a:lnSpc>
                        <a:spcAft>
                          <a:spcPts val="0"/>
                        </a:spcAft>
                      </a:pPr>
                      <a:r>
                        <a:rPr lang="en-GB" sz="1800">
                          <a:solidFill>
                            <a:schemeClr val="tx1"/>
                          </a:solidFill>
                          <a:effectLst/>
                          <a:latin typeface="Arial Nova" panose="020B0504020202020204" pitchFamily="34" charset="0"/>
                        </a:rPr>
                        <a:t>Lunch break</a:t>
                      </a:r>
                      <a:endParaRPr lang="en-US"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31532" marR="31532" marT="0" marB="0"/>
                </a:tc>
                <a:extLst>
                  <a:ext uri="{0D108BD9-81ED-4DB2-BD59-A6C34878D82A}">
                    <a16:rowId xmlns="" xmlns:a16="http://schemas.microsoft.com/office/drawing/2014/main" val="2950455060"/>
                  </a:ext>
                </a:extLst>
              </a:tr>
              <a:tr h="341955">
                <a:tc>
                  <a:txBody>
                    <a:bodyPr/>
                    <a:lstStyle/>
                    <a:p>
                      <a:pPr>
                        <a:lnSpc>
                          <a:spcPct val="107000"/>
                        </a:lnSpc>
                        <a:spcAft>
                          <a:spcPts val="0"/>
                        </a:spcAft>
                      </a:pPr>
                      <a:r>
                        <a:rPr lang="en-GB" sz="1800" b="0">
                          <a:solidFill>
                            <a:schemeClr val="tx1"/>
                          </a:solidFill>
                          <a:effectLst/>
                          <a:latin typeface="Arial Nova" panose="020B0504020202020204" pitchFamily="34" charset="0"/>
                        </a:rPr>
                        <a:t>13.30 – 15.00</a:t>
                      </a:r>
                      <a:endParaRPr lang="en-US"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31532" marR="31532" marT="0" marB="0"/>
                </a:tc>
                <a:tc>
                  <a:txBody>
                    <a:bodyPr/>
                    <a:lstStyle/>
                    <a:p>
                      <a:pPr>
                        <a:lnSpc>
                          <a:spcPct val="107000"/>
                        </a:lnSpc>
                        <a:spcAft>
                          <a:spcPts val="0"/>
                        </a:spcAft>
                      </a:pPr>
                      <a:r>
                        <a:rPr lang="en-GB" sz="1800">
                          <a:solidFill>
                            <a:schemeClr val="tx1"/>
                          </a:solidFill>
                          <a:effectLst/>
                          <a:latin typeface="Arial Nova" panose="020B0504020202020204" pitchFamily="34" charset="0"/>
                        </a:rPr>
                        <a:t>Vascular Cognitive Impairment and its relation to Alzheimer’s </a:t>
                      </a:r>
                      <a:endParaRPr lang="en-US"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31532" marR="31532" marT="0" marB="0"/>
                </a:tc>
                <a:extLst>
                  <a:ext uri="{0D108BD9-81ED-4DB2-BD59-A6C34878D82A}">
                    <a16:rowId xmlns="" xmlns:a16="http://schemas.microsoft.com/office/drawing/2014/main" val="1943562705"/>
                  </a:ext>
                </a:extLst>
              </a:tr>
              <a:tr h="341955">
                <a:tc>
                  <a:txBody>
                    <a:bodyPr/>
                    <a:lstStyle/>
                    <a:p>
                      <a:pPr>
                        <a:lnSpc>
                          <a:spcPct val="107000"/>
                        </a:lnSpc>
                        <a:spcAft>
                          <a:spcPts val="0"/>
                        </a:spcAft>
                      </a:pPr>
                      <a:r>
                        <a:rPr lang="en-GB" sz="1800" b="0">
                          <a:solidFill>
                            <a:schemeClr val="tx1"/>
                          </a:solidFill>
                          <a:effectLst/>
                          <a:latin typeface="Arial Nova" panose="020B0504020202020204" pitchFamily="34" charset="0"/>
                        </a:rPr>
                        <a:t>15.00 – 16.30</a:t>
                      </a:r>
                      <a:endParaRPr lang="en-US"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31532" marR="31532" marT="0" marB="0"/>
                </a:tc>
                <a:tc>
                  <a:txBody>
                    <a:bodyPr/>
                    <a:lstStyle/>
                    <a:p>
                      <a:pPr>
                        <a:lnSpc>
                          <a:spcPct val="107000"/>
                        </a:lnSpc>
                        <a:spcAft>
                          <a:spcPts val="0"/>
                        </a:spcAft>
                      </a:pPr>
                      <a:r>
                        <a:rPr lang="en-GB" sz="1800" dirty="0">
                          <a:solidFill>
                            <a:schemeClr val="tx1"/>
                          </a:solidFill>
                          <a:effectLst/>
                          <a:latin typeface="Arial Nova" panose="020B0504020202020204" pitchFamily="34" charset="0"/>
                        </a:rPr>
                        <a:t>Can Dementia be Prevented?</a:t>
                      </a:r>
                      <a:endParaRPr lang="en-US"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31532" marR="31532" marT="0" marB="0"/>
                </a:tc>
                <a:extLst>
                  <a:ext uri="{0D108BD9-81ED-4DB2-BD59-A6C34878D82A}">
                    <a16:rowId xmlns="" xmlns:a16="http://schemas.microsoft.com/office/drawing/2014/main" val="414601972"/>
                  </a:ext>
                </a:extLst>
              </a:tr>
            </a:tbl>
          </a:graphicData>
        </a:graphic>
      </p:graphicFrame>
      <p:pic>
        <p:nvPicPr>
          <p:cNvPr id="6" name="Graphic 5" descr="Right Pointing Backhand Index ">
            <a:extLst>
              <a:ext uri="{FF2B5EF4-FFF2-40B4-BE49-F238E27FC236}">
                <a16:creationId xmlns="" xmlns:a16="http://schemas.microsoft.com/office/drawing/2014/main" id="{BDA61272-47DF-4A42-8ECA-48053ABA91F6}"/>
              </a:ext>
            </a:extLst>
          </p:cNvPr>
          <p:cNvPicPr>
            <a:picLocks noChangeAspect="1"/>
          </p:cNvPicPr>
          <p:nvPr/>
        </p:nvPicPr>
        <p:blipFill>
          <a:blip r:embed="rId2" cstate="print">
            <a:extLst>
              <a:ext uri="{28A0092B-C50C-407E-A947-70E740481C1C}">
                <a14:useLocalDpi xmlns="" xmlns:a14="http://schemas.microsoft.com/office/drawing/2010/main" val="0"/>
              </a:ext>
              <a:ext uri="{96DAC541-7B7A-43D3-8B79-37D633B846F1}">
                <asvg:svgBlip xmlns="" xmlns:asvg="http://schemas.microsoft.com/office/drawing/2016/SVG/main" r:embed="rId3"/>
              </a:ext>
            </a:extLst>
          </a:blip>
          <a:stretch>
            <a:fillRect/>
          </a:stretch>
        </p:blipFill>
        <p:spPr>
          <a:xfrm>
            <a:off x="8012669" y="6172199"/>
            <a:ext cx="685801" cy="685801"/>
          </a:xfrm>
          <a:prstGeom prst="rect">
            <a:avLst/>
          </a:prstGeom>
        </p:spPr>
      </p:pic>
    </p:spTree>
    <p:extLst>
      <p:ext uri="{BB962C8B-B14F-4D97-AF65-F5344CB8AC3E}">
        <p14:creationId xmlns="" xmlns:p14="http://schemas.microsoft.com/office/powerpoint/2010/main" val="60444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 xmlns:a16="http://schemas.microsoft.com/office/drawing/2014/main" id="{876248C8-0720-48AB-91BA-5F530BB41E5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6569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 xmlns:a16="http://schemas.microsoft.com/office/drawing/2014/main" id="{523BEDA7-D0B8-4802-8168-92452653BC9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685800" cy="68580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 xmlns:a16="http://schemas.microsoft.com/office/drawing/2014/main" id="{D2EFF34B-7B1A-4F9D-8CEE-A40962BC7C2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822793" y="0"/>
            <a:ext cx="342900" cy="6858000"/>
          </a:xfrm>
          <a:prstGeom prst="rect">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4" name="Content Placeholder 3">
            <a:extLst>
              <a:ext uri="{FF2B5EF4-FFF2-40B4-BE49-F238E27FC236}">
                <a16:creationId xmlns="" xmlns:a16="http://schemas.microsoft.com/office/drawing/2014/main" id="{EC39BFBF-9CC1-4507-B7EB-F78728FC266A}"/>
              </a:ext>
            </a:extLst>
          </p:cNvPr>
          <p:cNvGraphicFramePr>
            <a:graphicFrameLocks noGrp="1"/>
          </p:cNvGraphicFramePr>
          <p:nvPr>
            <p:ph idx="1"/>
            <p:extLst>
              <p:ext uri="{D42A27DB-BD31-4B8C-83A1-F6EECF244321}">
                <p14:modId xmlns="" xmlns:p14="http://schemas.microsoft.com/office/powerpoint/2010/main" val="1131344129"/>
              </p:ext>
            </p:extLst>
          </p:nvPr>
        </p:nvGraphicFramePr>
        <p:xfrm>
          <a:off x="790397" y="669564"/>
          <a:ext cx="7827130" cy="6163437"/>
        </p:xfrm>
        <a:graphic>
          <a:graphicData uri="http://schemas.openxmlformats.org/drawingml/2006/table">
            <a:tbl>
              <a:tblPr firstRow="1" firstCol="1" bandRow="1">
                <a:tableStyleId>{F5AB1C69-6EDB-4FF4-983F-18BD219EF322}</a:tableStyleId>
              </a:tblPr>
              <a:tblGrid>
                <a:gridCol w="1709345">
                  <a:extLst>
                    <a:ext uri="{9D8B030D-6E8A-4147-A177-3AD203B41FA5}">
                      <a16:colId xmlns="" xmlns:a16="http://schemas.microsoft.com/office/drawing/2014/main" val="4134763835"/>
                    </a:ext>
                  </a:extLst>
                </a:gridCol>
                <a:gridCol w="6117785">
                  <a:extLst>
                    <a:ext uri="{9D8B030D-6E8A-4147-A177-3AD203B41FA5}">
                      <a16:colId xmlns="" xmlns:a16="http://schemas.microsoft.com/office/drawing/2014/main" val="3416048827"/>
                    </a:ext>
                  </a:extLst>
                </a:gridCol>
              </a:tblGrid>
              <a:tr h="233830">
                <a:tc gridSpan="2">
                  <a:txBody>
                    <a:bodyPr/>
                    <a:lstStyle/>
                    <a:p>
                      <a:pPr>
                        <a:lnSpc>
                          <a:spcPct val="107000"/>
                        </a:lnSpc>
                        <a:spcAft>
                          <a:spcPts val="0"/>
                        </a:spcAft>
                      </a:pPr>
                      <a:r>
                        <a:rPr lang="en-GB" sz="1800">
                          <a:solidFill>
                            <a:schemeClr val="tx1"/>
                          </a:solidFill>
                          <a:effectLst/>
                          <a:latin typeface="Arial Nova" panose="020B0504020202020204" pitchFamily="34" charset="0"/>
                        </a:rPr>
                        <a:t>Day 3: Wednesday, 10 July 2019</a:t>
                      </a:r>
                      <a:endParaRPr lang="en-US"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31343" marR="31343" marT="0" marB="0"/>
                </a:tc>
                <a:tc hMerge="1">
                  <a:txBody>
                    <a:bodyPr/>
                    <a:lstStyle/>
                    <a:p>
                      <a:pPr>
                        <a:lnSpc>
                          <a:spcPct val="107000"/>
                        </a:lnSpc>
                        <a:spcAft>
                          <a:spcPts val="0"/>
                        </a:spcAft>
                      </a:pPr>
                      <a:endParaRPr lang="en-US" sz="18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48162" marR="48162" marT="0" marB="0"/>
                </a:tc>
                <a:extLst>
                  <a:ext uri="{0D108BD9-81ED-4DB2-BD59-A6C34878D82A}">
                    <a16:rowId xmlns="" xmlns:a16="http://schemas.microsoft.com/office/drawing/2014/main" val="1869676371"/>
                  </a:ext>
                </a:extLst>
              </a:tr>
              <a:tr h="233830">
                <a:tc>
                  <a:txBody>
                    <a:bodyPr/>
                    <a:lstStyle/>
                    <a:p>
                      <a:pPr>
                        <a:lnSpc>
                          <a:spcPct val="107000"/>
                        </a:lnSpc>
                        <a:spcAft>
                          <a:spcPts val="0"/>
                        </a:spcAft>
                      </a:pPr>
                      <a:r>
                        <a:rPr lang="en-GB" sz="1800" b="0" dirty="0">
                          <a:solidFill>
                            <a:schemeClr val="tx1"/>
                          </a:solidFill>
                          <a:effectLst/>
                          <a:latin typeface="Arial Nova" panose="020B0504020202020204" pitchFamily="34" charset="0"/>
                        </a:rPr>
                        <a:t>08.00 – 09.50</a:t>
                      </a:r>
                      <a:endParaRPr lang="en-US"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31343" marR="31343" marT="0" marB="0"/>
                </a:tc>
                <a:tc>
                  <a:txBody>
                    <a:bodyPr/>
                    <a:lstStyle/>
                    <a:p>
                      <a:pPr>
                        <a:lnSpc>
                          <a:spcPct val="107000"/>
                        </a:lnSpc>
                        <a:spcAft>
                          <a:spcPts val="0"/>
                        </a:spcAft>
                      </a:pPr>
                      <a:r>
                        <a:rPr lang="en-GB" sz="1800" dirty="0">
                          <a:solidFill>
                            <a:schemeClr val="tx1"/>
                          </a:solidFill>
                          <a:effectLst/>
                          <a:latin typeface="Arial Nova" panose="020B0504020202020204" pitchFamily="34" charset="0"/>
                        </a:rPr>
                        <a:t>Lewy Body Diseases</a:t>
                      </a:r>
                      <a:endParaRPr lang="en-US"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31343" marR="31343" marT="0" marB="0"/>
                </a:tc>
                <a:extLst>
                  <a:ext uri="{0D108BD9-81ED-4DB2-BD59-A6C34878D82A}">
                    <a16:rowId xmlns="" xmlns:a16="http://schemas.microsoft.com/office/drawing/2014/main" val="3849691417"/>
                  </a:ext>
                </a:extLst>
              </a:tr>
              <a:tr h="233830">
                <a:tc>
                  <a:txBody>
                    <a:bodyPr/>
                    <a:lstStyle/>
                    <a:p>
                      <a:pPr>
                        <a:lnSpc>
                          <a:spcPct val="107000"/>
                        </a:lnSpc>
                        <a:spcAft>
                          <a:spcPts val="0"/>
                        </a:spcAft>
                      </a:pPr>
                      <a:r>
                        <a:rPr lang="en-GB" sz="1800" b="0">
                          <a:solidFill>
                            <a:schemeClr val="tx1"/>
                          </a:solidFill>
                          <a:effectLst/>
                          <a:latin typeface="Arial Nova" panose="020B0504020202020204" pitchFamily="34" charset="0"/>
                        </a:rPr>
                        <a:t>09.50 – 10.10</a:t>
                      </a:r>
                      <a:endParaRPr lang="en-US"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31343" marR="31343" marT="0" marB="0"/>
                </a:tc>
                <a:tc>
                  <a:txBody>
                    <a:bodyPr/>
                    <a:lstStyle/>
                    <a:p>
                      <a:pPr>
                        <a:lnSpc>
                          <a:spcPct val="107000"/>
                        </a:lnSpc>
                        <a:spcAft>
                          <a:spcPts val="0"/>
                        </a:spcAft>
                      </a:pPr>
                      <a:r>
                        <a:rPr lang="en-GB" sz="1800">
                          <a:solidFill>
                            <a:schemeClr val="tx1"/>
                          </a:solidFill>
                          <a:effectLst/>
                          <a:latin typeface="Arial Nova" panose="020B0504020202020204" pitchFamily="34" charset="0"/>
                        </a:rPr>
                        <a:t>Comfort break</a:t>
                      </a:r>
                      <a:endParaRPr lang="en-US"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31343" marR="31343" marT="0" marB="0"/>
                </a:tc>
                <a:extLst>
                  <a:ext uri="{0D108BD9-81ED-4DB2-BD59-A6C34878D82A}">
                    <a16:rowId xmlns="" xmlns:a16="http://schemas.microsoft.com/office/drawing/2014/main" val="577815196"/>
                  </a:ext>
                </a:extLst>
              </a:tr>
              <a:tr h="233830">
                <a:tc>
                  <a:txBody>
                    <a:bodyPr/>
                    <a:lstStyle/>
                    <a:p>
                      <a:pPr>
                        <a:lnSpc>
                          <a:spcPct val="107000"/>
                        </a:lnSpc>
                        <a:spcAft>
                          <a:spcPts val="0"/>
                        </a:spcAft>
                      </a:pPr>
                      <a:r>
                        <a:rPr lang="en-GB" sz="1800" b="0">
                          <a:solidFill>
                            <a:schemeClr val="tx1"/>
                          </a:solidFill>
                          <a:effectLst/>
                          <a:latin typeface="Arial Nova" panose="020B0504020202020204" pitchFamily="34" charset="0"/>
                        </a:rPr>
                        <a:t>10.10 – 12.00</a:t>
                      </a:r>
                      <a:endParaRPr lang="en-US"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31343" marR="31343" marT="0" marB="0"/>
                </a:tc>
                <a:tc>
                  <a:txBody>
                    <a:bodyPr/>
                    <a:lstStyle/>
                    <a:p>
                      <a:pPr>
                        <a:lnSpc>
                          <a:spcPct val="107000"/>
                        </a:lnSpc>
                        <a:spcAft>
                          <a:spcPts val="0"/>
                        </a:spcAft>
                      </a:pPr>
                      <a:r>
                        <a:rPr lang="en-GB" sz="1800">
                          <a:solidFill>
                            <a:schemeClr val="tx1"/>
                          </a:solidFill>
                          <a:effectLst/>
                          <a:latin typeface="Arial Nova" panose="020B0504020202020204" pitchFamily="34" charset="0"/>
                        </a:rPr>
                        <a:t>Frontotemporal Dementia</a:t>
                      </a:r>
                      <a:endParaRPr lang="en-US"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31343" marR="31343" marT="0" marB="0"/>
                </a:tc>
                <a:extLst>
                  <a:ext uri="{0D108BD9-81ED-4DB2-BD59-A6C34878D82A}">
                    <a16:rowId xmlns="" xmlns:a16="http://schemas.microsoft.com/office/drawing/2014/main" val="1850774952"/>
                  </a:ext>
                </a:extLst>
              </a:tr>
              <a:tr h="233830">
                <a:tc>
                  <a:txBody>
                    <a:bodyPr/>
                    <a:lstStyle/>
                    <a:p>
                      <a:pPr>
                        <a:lnSpc>
                          <a:spcPct val="107000"/>
                        </a:lnSpc>
                        <a:spcAft>
                          <a:spcPts val="0"/>
                        </a:spcAft>
                      </a:pPr>
                      <a:r>
                        <a:rPr lang="en-GB" sz="1800" b="0">
                          <a:solidFill>
                            <a:schemeClr val="tx1"/>
                          </a:solidFill>
                          <a:effectLst/>
                          <a:latin typeface="Arial Nova" panose="020B0504020202020204" pitchFamily="34" charset="0"/>
                        </a:rPr>
                        <a:t>12.00 – 13.30</a:t>
                      </a:r>
                      <a:endParaRPr lang="en-US"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31343" marR="31343" marT="0" marB="0"/>
                </a:tc>
                <a:tc>
                  <a:txBody>
                    <a:bodyPr/>
                    <a:lstStyle/>
                    <a:p>
                      <a:pPr>
                        <a:lnSpc>
                          <a:spcPct val="107000"/>
                        </a:lnSpc>
                        <a:spcAft>
                          <a:spcPts val="0"/>
                        </a:spcAft>
                      </a:pPr>
                      <a:r>
                        <a:rPr lang="en-GB" sz="1800">
                          <a:solidFill>
                            <a:schemeClr val="tx1"/>
                          </a:solidFill>
                          <a:effectLst/>
                          <a:latin typeface="Arial Nova" panose="020B0504020202020204" pitchFamily="34" charset="0"/>
                        </a:rPr>
                        <a:t>Lunch break</a:t>
                      </a:r>
                      <a:endParaRPr lang="en-US"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31343" marR="31343" marT="0" marB="0"/>
                </a:tc>
                <a:extLst>
                  <a:ext uri="{0D108BD9-81ED-4DB2-BD59-A6C34878D82A}">
                    <a16:rowId xmlns="" xmlns:a16="http://schemas.microsoft.com/office/drawing/2014/main" val="2140232914"/>
                  </a:ext>
                </a:extLst>
              </a:tr>
              <a:tr h="233830">
                <a:tc>
                  <a:txBody>
                    <a:bodyPr/>
                    <a:lstStyle/>
                    <a:p>
                      <a:pPr>
                        <a:lnSpc>
                          <a:spcPct val="107000"/>
                        </a:lnSpc>
                        <a:spcAft>
                          <a:spcPts val="0"/>
                        </a:spcAft>
                      </a:pPr>
                      <a:r>
                        <a:rPr lang="en-GB" sz="1800" b="0">
                          <a:solidFill>
                            <a:schemeClr val="tx1"/>
                          </a:solidFill>
                          <a:effectLst/>
                          <a:latin typeface="Arial Nova" panose="020B0504020202020204" pitchFamily="34" charset="0"/>
                        </a:rPr>
                        <a:t>13.30 – 15.30</a:t>
                      </a:r>
                      <a:endParaRPr lang="en-US"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31343" marR="31343" marT="0" marB="0"/>
                </a:tc>
                <a:tc>
                  <a:txBody>
                    <a:bodyPr/>
                    <a:lstStyle/>
                    <a:p>
                      <a:pPr>
                        <a:lnSpc>
                          <a:spcPct val="107000"/>
                        </a:lnSpc>
                        <a:spcAft>
                          <a:spcPts val="0"/>
                        </a:spcAft>
                      </a:pPr>
                      <a:r>
                        <a:rPr lang="en-GB" sz="1800">
                          <a:solidFill>
                            <a:schemeClr val="tx1"/>
                          </a:solidFill>
                          <a:effectLst/>
                          <a:latin typeface="Arial Nova" panose="020B0504020202020204" pitchFamily="34" charset="0"/>
                        </a:rPr>
                        <a:t>Raising awareness of dementia in Indonesia: Alzheimer’s Indonesia’s experience</a:t>
                      </a:r>
                      <a:endParaRPr lang="en-US"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31343" marR="31343" marT="0" marB="0"/>
                </a:tc>
                <a:extLst>
                  <a:ext uri="{0D108BD9-81ED-4DB2-BD59-A6C34878D82A}">
                    <a16:rowId xmlns="" xmlns:a16="http://schemas.microsoft.com/office/drawing/2014/main" val="1430620710"/>
                  </a:ext>
                </a:extLst>
              </a:tr>
              <a:tr h="233830">
                <a:tc gridSpan="2">
                  <a:txBody>
                    <a:bodyPr/>
                    <a:lstStyle/>
                    <a:p>
                      <a:pPr>
                        <a:lnSpc>
                          <a:spcPct val="107000"/>
                        </a:lnSpc>
                        <a:spcAft>
                          <a:spcPts val="0"/>
                        </a:spcAft>
                      </a:pPr>
                      <a:r>
                        <a:rPr lang="en-GB" sz="1800">
                          <a:solidFill>
                            <a:schemeClr val="tx1"/>
                          </a:solidFill>
                          <a:effectLst/>
                          <a:latin typeface="Arial Nova" panose="020B0504020202020204" pitchFamily="34" charset="0"/>
                        </a:rPr>
                        <a:t>Day 4: Thursday, 11 July 2019</a:t>
                      </a:r>
                      <a:endParaRPr lang="en-US"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31343" marR="31343" marT="0" marB="0"/>
                </a:tc>
                <a:tc hMerge="1">
                  <a:txBody>
                    <a:bodyPr/>
                    <a:lstStyle/>
                    <a:p>
                      <a:pPr>
                        <a:lnSpc>
                          <a:spcPct val="107000"/>
                        </a:lnSpc>
                        <a:spcAft>
                          <a:spcPts val="0"/>
                        </a:spcAft>
                      </a:pPr>
                      <a:endParaRPr lang="en-US" sz="18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48162" marR="48162" marT="0" marB="0"/>
                </a:tc>
                <a:extLst>
                  <a:ext uri="{0D108BD9-81ED-4DB2-BD59-A6C34878D82A}">
                    <a16:rowId xmlns="" xmlns:a16="http://schemas.microsoft.com/office/drawing/2014/main" val="2050244691"/>
                  </a:ext>
                </a:extLst>
              </a:tr>
              <a:tr h="233830">
                <a:tc>
                  <a:txBody>
                    <a:bodyPr/>
                    <a:lstStyle/>
                    <a:p>
                      <a:pPr>
                        <a:lnSpc>
                          <a:spcPct val="107000"/>
                        </a:lnSpc>
                        <a:spcAft>
                          <a:spcPts val="0"/>
                        </a:spcAft>
                      </a:pPr>
                      <a:r>
                        <a:rPr lang="en-GB" sz="1800" b="0">
                          <a:solidFill>
                            <a:schemeClr val="tx1"/>
                          </a:solidFill>
                          <a:effectLst/>
                          <a:latin typeface="Arial Nova" panose="020B0504020202020204" pitchFamily="34" charset="0"/>
                        </a:rPr>
                        <a:t>08.30 – 10.20</a:t>
                      </a:r>
                      <a:endParaRPr lang="en-US"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31343" marR="31343" marT="0" marB="0"/>
                </a:tc>
                <a:tc>
                  <a:txBody>
                    <a:bodyPr/>
                    <a:lstStyle/>
                    <a:p>
                      <a:pPr>
                        <a:lnSpc>
                          <a:spcPct val="107000"/>
                        </a:lnSpc>
                        <a:spcAft>
                          <a:spcPts val="0"/>
                        </a:spcAft>
                      </a:pPr>
                      <a:r>
                        <a:rPr lang="en-GB" sz="1800">
                          <a:solidFill>
                            <a:schemeClr val="tx1"/>
                          </a:solidFill>
                          <a:effectLst/>
                          <a:latin typeface="Arial Nova" panose="020B0504020202020204" pitchFamily="34" charset="0"/>
                        </a:rPr>
                        <a:t>Primary Progressive Aphasia</a:t>
                      </a:r>
                      <a:endParaRPr lang="en-US"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31343" marR="31343" marT="0" marB="0"/>
                </a:tc>
                <a:extLst>
                  <a:ext uri="{0D108BD9-81ED-4DB2-BD59-A6C34878D82A}">
                    <a16:rowId xmlns="" xmlns:a16="http://schemas.microsoft.com/office/drawing/2014/main" val="3106811884"/>
                  </a:ext>
                </a:extLst>
              </a:tr>
              <a:tr h="233830">
                <a:tc>
                  <a:txBody>
                    <a:bodyPr/>
                    <a:lstStyle/>
                    <a:p>
                      <a:pPr>
                        <a:lnSpc>
                          <a:spcPct val="107000"/>
                        </a:lnSpc>
                        <a:spcAft>
                          <a:spcPts val="0"/>
                        </a:spcAft>
                      </a:pPr>
                      <a:r>
                        <a:rPr lang="en-GB" sz="1800" b="0">
                          <a:solidFill>
                            <a:schemeClr val="tx1"/>
                          </a:solidFill>
                          <a:effectLst/>
                          <a:latin typeface="Arial Nova" panose="020B0504020202020204" pitchFamily="34" charset="0"/>
                        </a:rPr>
                        <a:t>10.20 – 10.40</a:t>
                      </a:r>
                      <a:endParaRPr lang="en-US"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31343" marR="31343" marT="0" marB="0"/>
                </a:tc>
                <a:tc>
                  <a:txBody>
                    <a:bodyPr/>
                    <a:lstStyle/>
                    <a:p>
                      <a:pPr>
                        <a:lnSpc>
                          <a:spcPct val="107000"/>
                        </a:lnSpc>
                        <a:spcAft>
                          <a:spcPts val="0"/>
                        </a:spcAft>
                      </a:pPr>
                      <a:r>
                        <a:rPr lang="en-GB" sz="1800">
                          <a:solidFill>
                            <a:schemeClr val="tx1"/>
                          </a:solidFill>
                          <a:effectLst/>
                          <a:latin typeface="Arial Nova" panose="020B0504020202020204" pitchFamily="34" charset="0"/>
                        </a:rPr>
                        <a:t>Comfort break</a:t>
                      </a:r>
                      <a:endParaRPr lang="en-US"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31343" marR="31343" marT="0" marB="0"/>
                </a:tc>
                <a:extLst>
                  <a:ext uri="{0D108BD9-81ED-4DB2-BD59-A6C34878D82A}">
                    <a16:rowId xmlns="" xmlns:a16="http://schemas.microsoft.com/office/drawing/2014/main" val="1761894981"/>
                  </a:ext>
                </a:extLst>
              </a:tr>
              <a:tr h="233830">
                <a:tc>
                  <a:txBody>
                    <a:bodyPr/>
                    <a:lstStyle/>
                    <a:p>
                      <a:pPr>
                        <a:lnSpc>
                          <a:spcPct val="107000"/>
                        </a:lnSpc>
                        <a:spcAft>
                          <a:spcPts val="0"/>
                        </a:spcAft>
                      </a:pPr>
                      <a:r>
                        <a:rPr lang="en-GB" sz="1800" b="0">
                          <a:solidFill>
                            <a:schemeClr val="tx1"/>
                          </a:solidFill>
                          <a:effectLst/>
                          <a:latin typeface="Arial Nova" panose="020B0504020202020204" pitchFamily="34" charset="0"/>
                        </a:rPr>
                        <a:t>10.40 – 12.30</a:t>
                      </a:r>
                      <a:endParaRPr lang="en-US"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31343" marR="31343" marT="0" marB="0"/>
                </a:tc>
                <a:tc>
                  <a:txBody>
                    <a:bodyPr/>
                    <a:lstStyle/>
                    <a:p>
                      <a:pPr>
                        <a:lnSpc>
                          <a:spcPct val="107000"/>
                        </a:lnSpc>
                        <a:spcAft>
                          <a:spcPts val="0"/>
                        </a:spcAft>
                      </a:pPr>
                      <a:r>
                        <a:rPr lang="en-GB" sz="1800">
                          <a:solidFill>
                            <a:schemeClr val="tx1"/>
                          </a:solidFill>
                          <a:effectLst/>
                          <a:latin typeface="Arial Nova" panose="020B0504020202020204" pitchFamily="34" charset="0"/>
                        </a:rPr>
                        <a:t>Problem-based learning 1-1</a:t>
                      </a:r>
                      <a:endParaRPr lang="en-US"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31343" marR="31343" marT="0" marB="0"/>
                </a:tc>
                <a:extLst>
                  <a:ext uri="{0D108BD9-81ED-4DB2-BD59-A6C34878D82A}">
                    <a16:rowId xmlns="" xmlns:a16="http://schemas.microsoft.com/office/drawing/2014/main" val="4076656641"/>
                  </a:ext>
                </a:extLst>
              </a:tr>
              <a:tr h="233830">
                <a:tc>
                  <a:txBody>
                    <a:bodyPr/>
                    <a:lstStyle/>
                    <a:p>
                      <a:pPr>
                        <a:lnSpc>
                          <a:spcPct val="107000"/>
                        </a:lnSpc>
                        <a:spcAft>
                          <a:spcPts val="0"/>
                        </a:spcAft>
                      </a:pPr>
                      <a:r>
                        <a:rPr lang="en-GB" sz="1800" b="0">
                          <a:solidFill>
                            <a:schemeClr val="tx1"/>
                          </a:solidFill>
                          <a:effectLst/>
                          <a:latin typeface="Arial Nova" panose="020B0504020202020204" pitchFamily="34" charset="0"/>
                        </a:rPr>
                        <a:t>12.30 – 13.30</a:t>
                      </a:r>
                      <a:endParaRPr lang="en-US"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31343" marR="31343" marT="0" marB="0"/>
                </a:tc>
                <a:tc>
                  <a:txBody>
                    <a:bodyPr/>
                    <a:lstStyle/>
                    <a:p>
                      <a:pPr>
                        <a:lnSpc>
                          <a:spcPct val="107000"/>
                        </a:lnSpc>
                        <a:spcAft>
                          <a:spcPts val="0"/>
                        </a:spcAft>
                      </a:pPr>
                      <a:r>
                        <a:rPr lang="en-GB" sz="1800">
                          <a:solidFill>
                            <a:schemeClr val="tx1"/>
                          </a:solidFill>
                          <a:effectLst/>
                          <a:latin typeface="Arial Nova" panose="020B0504020202020204" pitchFamily="34" charset="0"/>
                        </a:rPr>
                        <a:t>Lunch break</a:t>
                      </a:r>
                      <a:endParaRPr lang="en-US"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31343" marR="31343" marT="0" marB="0"/>
                </a:tc>
                <a:extLst>
                  <a:ext uri="{0D108BD9-81ED-4DB2-BD59-A6C34878D82A}">
                    <a16:rowId xmlns="" xmlns:a16="http://schemas.microsoft.com/office/drawing/2014/main" val="3675218499"/>
                  </a:ext>
                </a:extLst>
              </a:tr>
              <a:tr h="233830">
                <a:tc>
                  <a:txBody>
                    <a:bodyPr/>
                    <a:lstStyle/>
                    <a:p>
                      <a:pPr>
                        <a:lnSpc>
                          <a:spcPct val="107000"/>
                        </a:lnSpc>
                        <a:spcAft>
                          <a:spcPts val="0"/>
                        </a:spcAft>
                      </a:pPr>
                      <a:r>
                        <a:rPr lang="en-GB" sz="1800" b="0">
                          <a:solidFill>
                            <a:schemeClr val="tx1"/>
                          </a:solidFill>
                          <a:effectLst/>
                          <a:latin typeface="Arial Nova" panose="020B0504020202020204" pitchFamily="34" charset="0"/>
                        </a:rPr>
                        <a:t>13.30 – 15.30</a:t>
                      </a:r>
                      <a:endParaRPr lang="en-US"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31343" marR="31343" marT="0" marB="0"/>
                </a:tc>
                <a:tc>
                  <a:txBody>
                    <a:bodyPr/>
                    <a:lstStyle/>
                    <a:p>
                      <a:pPr>
                        <a:lnSpc>
                          <a:spcPct val="107000"/>
                        </a:lnSpc>
                        <a:spcAft>
                          <a:spcPts val="0"/>
                        </a:spcAft>
                      </a:pPr>
                      <a:r>
                        <a:rPr lang="en-GB" sz="1800">
                          <a:solidFill>
                            <a:schemeClr val="tx1"/>
                          </a:solidFill>
                          <a:effectLst/>
                          <a:latin typeface="Arial Nova" panose="020B0504020202020204" pitchFamily="34" charset="0"/>
                        </a:rPr>
                        <a:t>Neuropsychological Assessment in Elderly</a:t>
                      </a:r>
                      <a:endParaRPr lang="en-US"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31343" marR="31343" marT="0" marB="0"/>
                </a:tc>
                <a:extLst>
                  <a:ext uri="{0D108BD9-81ED-4DB2-BD59-A6C34878D82A}">
                    <a16:rowId xmlns="" xmlns:a16="http://schemas.microsoft.com/office/drawing/2014/main" val="887887309"/>
                  </a:ext>
                </a:extLst>
              </a:tr>
              <a:tr h="233830">
                <a:tc gridSpan="2">
                  <a:txBody>
                    <a:bodyPr/>
                    <a:lstStyle/>
                    <a:p>
                      <a:pPr>
                        <a:lnSpc>
                          <a:spcPct val="107000"/>
                        </a:lnSpc>
                        <a:spcAft>
                          <a:spcPts val="0"/>
                        </a:spcAft>
                      </a:pPr>
                      <a:r>
                        <a:rPr lang="en-GB" sz="1800">
                          <a:solidFill>
                            <a:schemeClr val="tx1"/>
                          </a:solidFill>
                          <a:effectLst/>
                          <a:latin typeface="Arial Nova" panose="020B0504020202020204" pitchFamily="34" charset="0"/>
                        </a:rPr>
                        <a:t>Day 5: Friday, 12 July 2019</a:t>
                      </a:r>
                      <a:endParaRPr lang="en-US"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31343" marR="31343" marT="0" marB="0"/>
                </a:tc>
                <a:tc hMerge="1">
                  <a:txBody>
                    <a:bodyPr/>
                    <a:lstStyle/>
                    <a:p>
                      <a:pPr>
                        <a:lnSpc>
                          <a:spcPct val="107000"/>
                        </a:lnSpc>
                        <a:spcAft>
                          <a:spcPts val="0"/>
                        </a:spcAft>
                      </a:pPr>
                      <a:endParaRPr lang="en-US"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48162" marR="48162" marT="0" marB="0"/>
                </a:tc>
                <a:extLst>
                  <a:ext uri="{0D108BD9-81ED-4DB2-BD59-A6C34878D82A}">
                    <a16:rowId xmlns="" xmlns:a16="http://schemas.microsoft.com/office/drawing/2014/main" val="2876190691"/>
                  </a:ext>
                </a:extLst>
              </a:tr>
              <a:tr h="233830">
                <a:tc>
                  <a:txBody>
                    <a:bodyPr/>
                    <a:lstStyle/>
                    <a:p>
                      <a:pPr>
                        <a:lnSpc>
                          <a:spcPct val="107000"/>
                        </a:lnSpc>
                        <a:spcAft>
                          <a:spcPts val="0"/>
                        </a:spcAft>
                      </a:pPr>
                      <a:r>
                        <a:rPr lang="en-GB" sz="1800" b="0">
                          <a:solidFill>
                            <a:schemeClr val="tx1"/>
                          </a:solidFill>
                          <a:effectLst/>
                          <a:latin typeface="Arial Nova" panose="020B0504020202020204" pitchFamily="34" charset="0"/>
                        </a:rPr>
                        <a:t>08.00 – 09.50</a:t>
                      </a:r>
                      <a:endParaRPr lang="en-US"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31343" marR="31343" marT="0" marB="0"/>
                </a:tc>
                <a:tc>
                  <a:txBody>
                    <a:bodyPr/>
                    <a:lstStyle/>
                    <a:p>
                      <a:pPr>
                        <a:lnSpc>
                          <a:spcPct val="107000"/>
                        </a:lnSpc>
                        <a:spcAft>
                          <a:spcPts val="0"/>
                        </a:spcAft>
                      </a:pPr>
                      <a:r>
                        <a:rPr lang="en-GB" sz="1800">
                          <a:solidFill>
                            <a:schemeClr val="tx1"/>
                          </a:solidFill>
                          <a:effectLst/>
                          <a:latin typeface="Arial Nova" panose="020B0504020202020204" pitchFamily="34" charset="0"/>
                        </a:rPr>
                        <a:t>Challenges in diagnosis and treatment of neurogeriatric problems</a:t>
                      </a:r>
                      <a:endParaRPr lang="en-US"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31343" marR="31343" marT="0" marB="0"/>
                </a:tc>
                <a:extLst>
                  <a:ext uri="{0D108BD9-81ED-4DB2-BD59-A6C34878D82A}">
                    <a16:rowId xmlns="" xmlns:a16="http://schemas.microsoft.com/office/drawing/2014/main" val="1530927292"/>
                  </a:ext>
                </a:extLst>
              </a:tr>
              <a:tr h="233830">
                <a:tc>
                  <a:txBody>
                    <a:bodyPr/>
                    <a:lstStyle/>
                    <a:p>
                      <a:pPr>
                        <a:lnSpc>
                          <a:spcPct val="107000"/>
                        </a:lnSpc>
                        <a:spcAft>
                          <a:spcPts val="0"/>
                        </a:spcAft>
                      </a:pPr>
                      <a:r>
                        <a:rPr lang="en-GB" sz="1800" b="0">
                          <a:solidFill>
                            <a:schemeClr val="tx1"/>
                          </a:solidFill>
                          <a:effectLst/>
                          <a:latin typeface="Arial Nova" panose="020B0504020202020204" pitchFamily="34" charset="0"/>
                        </a:rPr>
                        <a:t>09.50 – 10.10</a:t>
                      </a:r>
                      <a:endParaRPr lang="en-US"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31343" marR="31343" marT="0" marB="0"/>
                </a:tc>
                <a:tc>
                  <a:txBody>
                    <a:bodyPr/>
                    <a:lstStyle/>
                    <a:p>
                      <a:pPr>
                        <a:lnSpc>
                          <a:spcPct val="107000"/>
                        </a:lnSpc>
                        <a:spcAft>
                          <a:spcPts val="0"/>
                        </a:spcAft>
                      </a:pPr>
                      <a:r>
                        <a:rPr lang="en-GB" sz="1800">
                          <a:solidFill>
                            <a:schemeClr val="tx1"/>
                          </a:solidFill>
                          <a:effectLst/>
                          <a:latin typeface="Arial Nova" panose="020B0504020202020204" pitchFamily="34" charset="0"/>
                        </a:rPr>
                        <a:t>Comfort break</a:t>
                      </a:r>
                      <a:endParaRPr lang="en-US"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31343" marR="31343" marT="0" marB="0"/>
                </a:tc>
                <a:extLst>
                  <a:ext uri="{0D108BD9-81ED-4DB2-BD59-A6C34878D82A}">
                    <a16:rowId xmlns="" xmlns:a16="http://schemas.microsoft.com/office/drawing/2014/main" val="1896331447"/>
                  </a:ext>
                </a:extLst>
              </a:tr>
              <a:tr h="233830">
                <a:tc>
                  <a:txBody>
                    <a:bodyPr/>
                    <a:lstStyle/>
                    <a:p>
                      <a:pPr>
                        <a:lnSpc>
                          <a:spcPct val="107000"/>
                        </a:lnSpc>
                        <a:spcAft>
                          <a:spcPts val="0"/>
                        </a:spcAft>
                      </a:pPr>
                      <a:r>
                        <a:rPr lang="en-GB" sz="1800" b="0">
                          <a:solidFill>
                            <a:schemeClr val="tx1"/>
                          </a:solidFill>
                          <a:effectLst/>
                          <a:latin typeface="Arial Nova" panose="020B0504020202020204" pitchFamily="34" charset="0"/>
                        </a:rPr>
                        <a:t>10.10 – 12.00</a:t>
                      </a:r>
                      <a:endParaRPr lang="en-US"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31343" marR="31343" marT="0" marB="0"/>
                </a:tc>
                <a:tc>
                  <a:txBody>
                    <a:bodyPr/>
                    <a:lstStyle/>
                    <a:p>
                      <a:pPr>
                        <a:lnSpc>
                          <a:spcPct val="107000"/>
                        </a:lnSpc>
                        <a:spcAft>
                          <a:spcPts val="0"/>
                        </a:spcAft>
                      </a:pPr>
                      <a:r>
                        <a:rPr lang="en-GB" sz="1800">
                          <a:solidFill>
                            <a:schemeClr val="tx1"/>
                          </a:solidFill>
                          <a:effectLst/>
                          <a:latin typeface="Arial Nova" panose="020B0504020202020204" pitchFamily="34" charset="0"/>
                        </a:rPr>
                        <a:t>Skills Lab 1-1: Cognitive Assessments</a:t>
                      </a:r>
                      <a:endParaRPr lang="en-US"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31343" marR="31343" marT="0" marB="0"/>
                </a:tc>
                <a:extLst>
                  <a:ext uri="{0D108BD9-81ED-4DB2-BD59-A6C34878D82A}">
                    <a16:rowId xmlns="" xmlns:a16="http://schemas.microsoft.com/office/drawing/2014/main" val="311429662"/>
                  </a:ext>
                </a:extLst>
              </a:tr>
              <a:tr h="233830">
                <a:tc>
                  <a:txBody>
                    <a:bodyPr/>
                    <a:lstStyle/>
                    <a:p>
                      <a:pPr>
                        <a:lnSpc>
                          <a:spcPct val="107000"/>
                        </a:lnSpc>
                        <a:spcAft>
                          <a:spcPts val="0"/>
                        </a:spcAft>
                      </a:pPr>
                      <a:r>
                        <a:rPr lang="en-GB" sz="1800" b="0">
                          <a:solidFill>
                            <a:schemeClr val="tx1"/>
                          </a:solidFill>
                          <a:effectLst/>
                          <a:latin typeface="Arial Nova" panose="020B0504020202020204" pitchFamily="34" charset="0"/>
                        </a:rPr>
                        <a:t>12.00 – 13.30</a:t>
                      </a:r>
                      <a:endParaRPr lang="en-US"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31343" marR="31343" marT="0" marB="0"/>
                </a:tc>
                <a:tc>
                  <a:txBody>
                    <a:bodyPr/>
                    <a:lstStyle/>
                    <a:p>
                      <a:pPr>
                        <a:lnSpc>
                          <a:spcPct val="107000"/>
                        </a:lnSpc>
                        <a:spcAft>
                          <a:spcPts val="0"/>
                        </a:spcAft>
                      </a:pPr>
                      <a:r>
                        <a:rPr lang="en-GB" sz="1800">
                          <a:solidFill>
                            <a:schemeClr val="tx1"/>
                          </a:solidFill>
                          <a:effectLst/>
                          <a:latin typeface="Arial Nova" panose="020B0504020202020204" pitchFamily="34" charset="0"/>
                        </a:rPr>
                        <a:t>Lunch break</a:t>
                      </a:r>
                      <a:endParaRPr lang="en-US"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31343" marR="31343" marT="0" marB="0"/>
                </a:tc>
                <a:extLst>
                  <a:ext uri="{0D108BD9-81ED-4DB2-BD59-A6C34878D82A}">
                    <a16:rowId xmlns="" xmlns:a16="http://schemas.microsoft.com/office/drawing/2014/main" val="3146046907"/>
                  </a:ext>
                </a:extLst>
              </a:tr>
              <a:tr h="233830">
                <a:tc>
                  <a:txBody>
                    <a:bodyPr/>
                    <a:lstStyle/>
                    <a:p>
                      <a:pPr>
                        <a:lnSpc>
                          <a:spcPct val="107000"/>
                        </a:lnSpc>
                        <a:spcAft>
                          <a:spcPts val="0"/>
                        </a:spcAft>
                      </a:pPr>
                      <a:r>
                        <a:rPr lang="en-GB" sz="1800" b="0">
                          <a:solidFill>
                            <a:schemeClr val="tx1"/>
                          </a:solidFill>
                          <a:effectLst/>
                          <a:latin typeface="Arial Nova" panose="020B0504020202020204" pitchFamily="34" charset="0"/>
                        </a:rPr>
                        <a:t>13.30 – 14.30</a:t>
                      </a:r>
                      <a:endParaRPr lang="en-US"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31343" marR="31343" marT="0" marB="0"/>
                </a:tc>
                <a:tc>
                  <a:txBody>
                    <a:bodyPr/>
                    <a:lstStyle/>
                    <a:p>
                      <a:pPr>
                        <a:lnSpc>
                          <a:spcPct val="107000"/>
                        </a:lnSpc>
                        <a:spcAft>
                          <a:spcPts val="0"/>
                        </a:spcAft>
                      </a:pPr>
                      <a:r>
                        <a:rPr lang="en-GB" sz="1800">
                          <a:solidFill>
                            <a:schemeClr val="tx1"/>
                          </a:solidFill>
                          <a:effectLst/>
                          <a:latin typeface="Arial Nova" panose="020B0504020202020204" pitchFamily="34" charset="0"/>
                        </a:rPr>
                        <a:t>Dementia sharing session 1</a:t>
                      </a:r>
                      <a:endParaRPr lang="en-US"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31343" marR="31343" marT="0" marB="0"/>
                </a:tc>
                <a:extLst>
                  <a:ext uri="{0D108BD9-81ED-4DB2-BD59-A6C34878D82A}">
                    <a16:rowId xmlns="" xmlns:a16="http://schemas.microsoft.com/office/drawing/2014/main" val="1483125840"/>
                  </a:ext>
                </a:extLst>
              </a:tr>
              <a:tr h="233830">
                <a:tc>
                  <a:txBody>
                    <a:bodyPr/>
                    <a:lstStyle/>
                    <a:p>
                      <a:pPr>
                        <a:lnSpc>
                          <a:spcPct val="107000"/>
                        </a:lnSpc>
                        <a:spcAft>
                          <a:spcPts val="0"/>
                        </a:spcAft>
                      </a:pPr>
                      <a:r>
                        <a:rPr lang="en-GB" sz="1800" b="0">
                          <a:solidFill>
                            <a:schemeClr val="tx1"/>
                          </a:solidFill>
                          <a:effectLst/>
                          <a:latin typeface="Arial Nova" panose="020B0504020202020204" pitchFamily="34" charset="0"/>
                        </a:rPr>
                        <a:t>14.30 – 16.30</a:t>
                      </a:r>
                      <a:endParaRPr lang="en-US"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31343" marR="31343" marT="0" marB="0"/>
                </a:tc>
                <a:tc>
                  <a:txBody>
                    <a:bodyPr/>
                    <a:lstStyle/>
                    <a:p>
                      <a:pPr>
                        <a:lnSpc>
                          <a:spcPct val="107000"/>
                        </a:lnSpc>
                        <a:spcAft>
                          <a:spcPts val="0"/>
                        </a:spcAft>
                      </a:pPr>
                      <a:r>
                        <a:rPr lang="en-GB" sz="1800" dirty="0">
                          <a:solidFill>
                            <a:schemeClr val="tx1"/>
                          </a:solidFill>
                          <a:effectLst/>
                          <a:latin typeface="Arial Nova" panose="020B0504020202020204" pitchFamily="34" charset="0"/>
                        </a:rPr>
                        <a:t>Dementia diagnosis across cultures and languages</a:t>
                      </a:r>
                      <a:endParaRPr lang="en-US"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31343" marR="31343" marT="0" marB="0"/>
                </a:tc>
                <a:extLst>
                  <a:ext uri="{0D108BD9-81ED-4DB2-BD59-A6C34878D82A}">
                    <a16:rowId xmlns="" xmlns:a16="http://schemas.microsoft.com/office/drawing/2014/main" val="2472114584"/>
                  </a:ext>
                </a:extLst>
              </a:tr>
            </a:tbl>
          </a:graphicData>
        </a:graphic>
      </p:graphicFrame>
    </p:spTree>
    <p:extLst>
      <p:ext uri="{BB962C8B-B14F-4D97-AF65-F5344CB8AC3E}">
        <p14:creationId xmlns="" xmlns:p14="http://schemas.microsoft.com/office/powerpoint/2010/main" val="5842744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 xmlns:a16="http://schemas.microsoft.com/office/drawing/2014/main" id="{876248C8-0720-48AB-91BA-5F530BB41E5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6569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 xmlns:a16="http://schemas.microsoft.com/office/drawing/2014/main" id="{6EB02847-A9DD-46AE-94C0-AC13F7D4D468}"/>
              </a:ext>
            </a:extLst>
          </p:cNvPr>
          <p:cNvSpPr>
            <a:spLocks noGrp="1"/>
          </p:cNvSpPr>
          <p:nvPr>
            <p:ph type="title"/>
          </p:nvPr>
        </p:nvSpPr>
        <p:spPr>
          <a:xfrm>
            <a:off x="877211" y="197053"/>
            <a:ext cx="7393787" cy="866976"/>
          </a:xfrm>
        </p:spPr>
        <p:txBody>
          <a:bodyPr>
            <a:normAutofit/>
          </a:bodyPr>
          <a:lstStyle/>
          <a:p>
            <a:r>
              <a:rPr lang="en-US" dirty="0">
                <a:latin typeface="Sketch Block" panose="02000000000000000000" pitchFamily="2" charset="0"/>
                <a:ea typeface="Handwritten" pitchFamily="2" charset="-128"/>
                <a:cs typeface="Handwritten" pitchFamily="2" charset="-128"/>
              </a:rPr>
              <a:t>Week 2</a:t>
            </a:r>
          </a:p>
        </p:txBody>
      </p:sp>
      <p:sp>
        <p:nvSpPr>
          <p:cNvPr id="11" name="Rectangle 10">
            <a:extLst>
              <a:ext uri="{FF2B5EF4-FFF2-40B4-BE49-F238E27FC236}">
                <a16:creationId xmlns="" xmlns:a16="http://schemas.microsoft.com/office/drawing/2014/main" id="{523BEDA7-D0B8-4802-8168-92452653BC9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685800" cy="68580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 xmlns:a16="http://schemas.microsoft.com/office/drawing/2014/main" id="{D2EFF34B-7B1A-4F9D-8CEE-A40962BC7C2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822793" y="0"/>
            <a:ext cx="342900" cy="6858000"/>
          </a:xfrm>
          <a:prstGeom prst="rect">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4" name="Content Placeholder 3">
            <a:extLst>
              <a:ext uri="{FF2B5EF4-FFF2-40B4-BE49-F238E27FC236}">
                <a16:creationId xmlns="" xmlns:a16="http://schemas.microsoft.com/office/drawing/2014/main" id="{EC39BFBF-9CC1-4507-B7EB-F78728FC266A}"/>
              </a:ext>
            </a:extLst>
          </p:cNvPr>
          <p:cNvGraphicFramePr>
            <a:graphicFrameLocks noGrp="1"/>
          </p:cNvGraphicFramePr>
          <p:nvPr>
            <p:ph idx="1"/>
            <p:extLst>
              <p:ext uri="{D42A27DB-BD31-4B8C-83A1-F6EECF244321}">
                <p14:modId xmlns="" xmlns:p14="http://schemas.microsoft.com/office/powerpoint/2010/main" val="944569501"/>
              </p:ext>
            </p:extLst>
          </p:nvPr>
        </p:nvGraphicFramePr>
        <p:xfrm>
          <a:off x="886857" y="1064029"/>
          <a:ext cx="7799943" cy="5004260"/>
        </p:xfrm>
        <a:graphic>
          <a:graphicData uri="http://schemas.openxmlformats.org/drawingml/2006/table">
            <a:tbl>
              <a:tblPr firstRow="1" firstCol="1" bandRow="1">
                <a:tableStyleId>{F5AB1C69-6EDB-4FF4-983F-18BD219EF322}</a:tableStyleId>
              </a:tblPr>
              <a:tblGrid>
                <a:gridCol w="1645920">
                  <a:extLst>
                    <a:ext uri="{9D8B030D-6E8A-4147-A177-3AD203B41FA5}">
                      <a16:colId xmlns="" xmlns:a16="http://schemas.microsoft.com/office/drawing/2014/main" val="4134763835"/>
                    </a:ext>
                  </a:extLst>
                </a:gridCol>
                <a:gridCol w="6154023">
                  <a:extLst>
                    <a:ext uri="{9D8B030D-6E8A-4147-A177-3AD203B41FA5}">
                      <a16:colId xmlns="" xmlns:a16="http://schemas.microsoft.com/office/drawing/2014/main" val="4242537204"/>
                    </a:ext>
                  </a:extLst>
                </a:gridCol>
              </a:tblGrid>
              <a:tr h="394300">
                <a:tc gridSpan="2">
                  <a:txBody>
                    <a:bodyPr/>
                    <a:lstStyle/>
                    <a:p>
                      <a:pPr>
                        <a:lnSpc>
                          <a:spcPct val="107000"/>
                        </a:lnSpc>
                        <a:spcAft>
                          <a:spcPts val="0"/>
                        </a:spcAft>
                      </a:pPr>
                      <a:r>
                        <a:rPr lang="en-GB" sz="1800" b="1">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Day 6: Monday, 15 July 2019</a:t>
                      </a:r>
                      <a:endParaRPr lang="en-US"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 xmlns:a16="http://schemas.microsoft.com/office/drawing/2014/main" val="534765061"/>
                  </a:ext>
                </a:extLst>
              </a:tr>
              <a:tr h="394300">
                <a:tc>
                  <a:txBody>
                    <a:bodyPr/>
                    <a:lstStyle/>
                    <a:p>
                      <a:pPr>
                        <a:lnSpc>
                          <a:spcPct val="107000"/>
                        </a:lnSpc>
                        <a:spcAft>
                          <a:spcPts val="0"/>
                        </a:spcAft>
                      </a:pPr>
                      <a:r>
                        <a:rPr lang="en-GB"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08.30 – 10.20</a:t>
                      </a:r>
                      <a:endParaRPr lang="en-US"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Role of Brain Imaging in Dementia Diagnosis</a:t>
                      </a:r>
                      <a:endParaRPr lang="en-US"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101420688"/>
                  </a:ext>
                </a:extLst>
              </a:tr>
              <a:tr h="394300">
                <a:tc>
                  <a:txBody>
                    <a:bodyPr/>
                    <a:lstStyle/>
                    <a:p>
                      <a:pPr>
                        <a:lnSpc>
                          <a:spcPct val="107000"/>
                        </a:lnSpc>
                        <a:spcAft>
                          <a:spcPts val="0"/>
                        </a:spcAft>
                      </a:pPr>
                      <a:r>
                        <a:rPr lang="en-GB"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10.20 – 10.40</a:t>
                      </a:r>
                      <a:endParaRPr lang="en-US"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Comfort break</a:t>
                      </a:r>
                      <a:endParaRPr lang="en-US"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66625987"/>
                  </a:ext>
                </a:extLst>
              </a:tr>
              <a:tr h="394300">
                <a:tc>
                  <a:txBody>
                    <a:bodyPr/>
                    <a:lstStyle/>
                    <a:p>
                      <a:pPr>
                        <a:lnSpc>
                          <a:spcPct val="107000"/>
                        </a:lnSpc>
                        <a:spcAft>
                          <a:spcPts val="0"/>
                        </a:spcAft>
                      </a:pPr>
                      <a:r>
                        <a:rPr lang="en-GB"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10.40 – 12.30</a:t>
                      </a:r>
                      <a:endParaRPr lang="en-US"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Problem-based learning 1-2</a:t>
                      </a:r>
                      <a:endParaRPr lang="en-US"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4259256834"/>
                  </a:ext>
                </a:extLst>
              </a:tr>
              <a:tr h="394300">
                <a:tc>
                  <a:txBody>
                    <a:bodyPr/>
                    <a:lstStyle/>
                    <a:p>
                      <a:pPr>
                        <a:lnSpc>
                          <a:spcPct val="107000"/>
                        </a:lnSpc>
                        <a:spcAft>
                          <a:spcPts val="0"/>
                        </a:spcAft>
                      </a:pPr>
                      <a:r>
                        <a:rPr lang="en-GB"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12.30 – 13.30</a:t>
                      </a:r>
                      <a:endParaRPr lang="en-US"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Lunch break</a:t>
                      </a:r>
                      <a:endParaRPr lang="en-US" sz="18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804603981"/>
                  </a:ext>
                </a:extLst>
              </a:tr>
              <a:tr h="651808">
                <a:tc>
                  <a:txBody>
                    <a:bodyPr/>
                    <a:lstStyle/>
                    <a:p>
                      <a:pPr>
                        <a:lnSpc>
                          <a:spcPct val="107000"/>
                        </a:lnSpc>
                        <a:spcAft>
                          <a:spcPts val="0"/>
                        </a:spcAft>
                      </a:pPr>
                      <a:r>
                        <a:rPr lang="en-GB"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13.30 – 15.30</a:t>
                      </a:r>
                      <a:endParaRPr lang="en-US"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Awareness and prevalence of dementia: Highlights from Yogyakarta study</a:t>
                      </a:r>
                      <a:endParaRPr lang="en-US" sz="18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880330994"/>
                  </a:ext>
                </a:extLst>
              </a:tr>
              <a:tr h="409452">
                <a:tc gridSpan="2">
                  <a:txBody>
                    <a:bodyPr/>
                    <a:lstStyle/>
                    <a:p>
                      <a:pPr>
                        <a:lnSpc>
                          <a:spcPct val="107000"/>
                        </a:lnSpc>
                        <a:spcAft>
                          <a:spcPts val="0"/>
                        </a:spcAft>
                      </a:pPr>
                      <a:r>
                        <a:rPr lang="en-GB" sz="1800" b="1"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Day 7: Tuesday, 16 July 2019</a:t>
                      </a:r>
                      <a:endParaRPr lang="en-US" sz="18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 xmlns:a16="http://schemas.microsoft.com/office/drawing/2014/main" val="1197738047"/>
                  </a:ext>
                </a:extLst>
              </a:tr>
              <a:tr h="394300">
                <a:tc>
                  <a:txBody>
                    <a:bodyPr/>
                    <a:lstStyle/>
                    <a:p>
                      <a:pPr>
                        <a:lnSpc>
                          <a:spcPct val="107000"/>
                        </a:lnSpc>
                        <a:spcAft>
                          <a:spcPts val="0"/>
                        </a:spcAft>
                      </a:pPr>
                      <a:r>
                        <a:rPr lang="en-GB"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08.30 – 10.20</a:t>
                      </a:r>
                      <a:endParaRPr lang="en-US"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Pharmacological treatment in dementia</a:t>
                      </a:r>
                      <a:endParaRPr lang="en-US"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253546420"/>
                  </a:ext>
                </a:extLst>
              </a:tr>
              <a:tr h="394300">
                <a:tc>
                  <a:txBody>
                    <a:bodyPr/>
                    <a:lstStyle/>
                    <a:p>
                      <a:pPr>
                        <a:lnSpc>
                          <a:spcPct val="107000"/>
                        </a:lnSpc>
                        <a:spcAft>
                          <a:spcPts val="0"/>
                        </a:spcAft>
                      </a:pPr>
                      <a:r>
                        <a:rPr lang="en-GB"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10.20 – 10.40</a:t>
                      </a:r>
                      <a:endParaRPr lang="en-US"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Comfort break</a:t>
                      </a:r>
                      <a:endParaRPr lang="en-US"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708052090"/>
                  </a:ext>
                </a:extLst>
              </a:tr>
              <a:tr h="394300">
                <a:tc>
                  <a:txBody>
                    <a:bodyPr/>
                    <a:lstStyle/>
                    <a:p>
                      <a:pPr>
                        <a:lnSpc>
                          <a:spcPct val="107000"/>
                        </a:lnSpc>
                        <a:spcAft>
                          <a:spcPts val="0"/>
                        </a:spcAft>
                      </a:pPr>
                      <a:r>
                        <a:rPr lang="en-GB"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10.40 – 12.30</a:t>
                      </a:r>
                      <a:endParaRPr lang="en-US"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Skills Lab 1-2: Cognitive Assessments</a:t>
                      </a:r>
                      <a:endParaRPr lang="en-US"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382953798"/>
                  </a:ext>
                </a:extLst>
              </a:tr>
              <a:tr h="394300">
                <a:tc>
                  <a:txBody>
                    <a:bodyPr/>
                    <a:lstStyle/>
                    <a:p>
                      <a:pPr>
                        <a:lnSpc>
                          <a:spcPct val="107000"/>
                        </a:lnSpc>
                        <a:spcAft>
                          <a:spcPts val="0"/>
                        </a:spcAft>
                      </a:pPr>
                      <a:r>
                        <a:rPr lang="en-GB"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12.30 – 13.30</a:t>
                      </a:r>
                      <a:endParaRPr lang="en-US"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Lunch break</a:t>
                      </a:r>
                      <a:endParaRPr lang="en-US"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360506197"/>
                  </a:ext>
                </a:extLst>
              </a:tr>
              <a:tr h="394300">
                <a:tc>
                  <a:txBody>
                    <a:bodyPr/>
                    <a:lstStyle/>
                    <a:p>
                      <a:pPr>
                        <a:lnSpc>
                          <a:spcPct val="107000"/>
                        </a:lnSpc>
                        <a:spcAft>
                          <a:spcPts val="0"/>
                        </a:spcAft>
                      </a:pPr>
                      <a:r>
                        <a:rPr lang="en-GB"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13.30 – 15.30</a:t>
                      </a:r>
                      <a:endParaRPr lang="en-US"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Physical Activity for Elderly</a:t>
                      </a:r>
                      <a:endParaRPr lang="en-US" sz="18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950455060"/>
                  </a:ext>
                </a:extLst>
              </a:tr>
            </a:tbl>
          </a:graphicData>
        </a:graphic>
      </p:graphicFrame>
      <p:pic>
        <p:nvPicPr>
          <p:cNvPr id="6" name="Graphic 5" descr="Right Pointing Backhand Index ">
            <a:extLst>
              <a:ext uri="{FF2B5EF4-FFF2-40B4-BE49-F238E27FC236}">
                <a16:creationId xmlns="" xmlns:a16="http://schemas.microsoft.com/office/drawing/2014/main" id="{BDA61272-47DF-4A42-8ECA-48053ABA91F6}"/>
              </a:ext>
            </a:extLst>
          </p:cNvPr>
          <p:cNvPicPr>
            <a:picLocks noChangeAspect="1"/>
          </p:cNvPicPr>
          <p:nvPr/>
        </p:nvPicPr>
        <p:blipFill>
          <a:blip r:embed="rId2" cstate="print">
            <a:extLst>
              <a:ext uri="{28A0092B-C50C-407E-A947-70E740481C1C}">
                <a14:useLocalDpi xmlns="" xmlns:a14="http://schemas.microsoft.com/office/drawing/2010/main" val="0"/>
              </a:ext>
              <a:ext uri="{96DAC541-7B7A-43D3-8B79-37D633B846F1}">
                <asvg:svgBlip xmlns="" xmlns:asvg="http://schemas.microsoft.com/office/drawing/2016/SVG/main" r:embed="rId3"/>
              </a:ext>
            </a:extLst>
          </a:blip>
          <a:stretch>
            <a:fillRect/>
          </a:stretch>
        </p:blipFill>
        <p:spPr>
          <a:xfrm>
            <a:off x="8012669" y="6172199"/>
            <a:ext cx="685801" cy="685801"/>
          </a:xfrm>
          <a:prstGeom prst="rect">
            <a:avLst/>
          </a:prstGeom>
        </p:spPr>
      </p:pic>
    </p:spTree>
    <p:extLst>
      <p:ext uri="{BB962C8B-B14F-4D97-AF65-F5344CB8AC3E}">
        <p14:creationId xmlns="" xmlns:p14="http://schemas.microsoft.com/office/powerpoint/2010/main" val="468220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 xmlns:a16="http://schemas.microsoft.com/office/drawing/2014/main" id="{876248C8-0720-48AB-91BA-5F530BB41E5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6569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 xmlns:a16="http://schemas.microsoft.com/office/drawing/2014/main" id="{523BEDA7-D0B8-4802-8168-92452653BC9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685800" cy="68580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 xmlns:a16="http://schemas.microsoft.com/office/drawing/2014/main" id="{D2EFF34B-7B1A-4F9D-8CEE-A40962BC7C2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822793" y="0"/>
            <a:ext cx="342900" cy="6858000"/>
          </a:xfrm>
          <a:prstGeom prst="rect">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4" name="Content Placeholder 3">
            <a:extLst>
              <a:ext uri="{FF2B5EF4-FFF2-40B4-BE49-F238E27FC236}">
                <a16:creationId xmlns="" xmlns:a16="http://schemas.microsoft.com/office/drawing/2014/main" id="{EC39BFBF-9CC1-4507-B7EB-F78728FC266A}"/>
              </a:ext>
            </a:extLst>
          </p:cNvPr>
          <p:cNvGraphicFramePr>
            <a:graphicFrameLocks noGrp="1"/>
          </p:cNvGraphicFramePr>
          <p:nvPr>
            <p:ph idx="1"/>
            <p:extLst>
              <p:ext uri="{D42A27DB-BD31-4B8C-83A1-F6EECF244321}">
                <p14:modId xmlns="" xmlns:p14="http://schemas.microsoft.com/office/powerpoint/2010/main" val="1455677902"/>
              </p:ext>
            </p:extLst>
          </p:nvPr>
        </p:nvGraphicFramePr>
        <p:xfrm>
          <a:off x="790397" y="669564"/>
          <a:ext cx="7827130" cy="5620400"/>
        </p:xfrm>
        <a:graphic>
          <a:graphicData uri="http://schemas.openxmlformats.org/drawingml/2006/table">
            <a:tbl>
              <a:tblPr firstRow="1" firstCol="1" bandRow="1">
                <a:tableStyleId>{F5AB1C69-6EDB-4FF4-983F-18BD219EF322}</a:tableStyleId>
              </a:tblPr>
              <a:tblGrid>
                <a:gridCol w="1709345">
                  <a:extLst>
                    <a:ext uri="{9D8B030D-6E8A-4147-A177-3AD203B41FA5}">
                      <a16:colId xmlns="" xmlns:a16="http://schemas.microsoft.com/office/drawing/2014/main" val="4134763835"/>
                    </a:ext>
                  </a:extLst>
                </a:gridCol>
                <a:gridCol w="6117785">
                  <a:extLst>
                    <a:ext uri="{9D8B030D-6E8A-4147-A177-3AD203B41FA5}">
                      <a16:colId xmlns="" xmlns:a16="http://schemas.microsoft.com/office/drawing/2014/main" val="3416048827"/>
                    </a:ext>
                  </a:extLst>
                </a:gridCol>
              </a:tblGrid>
              <a:tr h="347801">
                <a:tc gridSpan="2">
                  <a:txBody>
                    <a:bodyPr/>
                    <a:lstStyle/>
                    <a:p>
                      <a:pPr>
                        <a:lnSpc>
                          <a:spcPct val="107000"/>
                        </a:lnSpc>
                        <a:spcAft>
                          <a:spcPts val="0"/>
                        </a:spcAft>
                      </a:pPr>
                      <a:r>
                        <a:rPr lang="en-GB" sz="1800" b="1">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Day 8: Wednesday, 17 July 2019</a:t>
                      </a:r>
                      <a:endParaRPr lang="en-US"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 xmlns:a16="http://schemas.microsoft.com/office/drawing/2014/main" val="1869676371"/>
                  </a:ext>
                </a:extLst>
              </a:tr>
              <a:tr h="347801">
                <a:tc>
                  <a:txBody>
                    <a:bodyPr/>
                    <a:lstStyle/>
                    <a:p>
                      <a:pPr>
                        <a:lnSpc>
                          <a:spcPct val="107000"/>
                        </a:lnSpc>
                        <a:spcAft>
                          <a:spcPts val="0"/>
                        </a:spcAft>
                      </a:pPr>
                      <a:r>
                        <a:rPr lang="en-GB"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08.00 – 09.50</a:t>
                      </a:r>
                      <a:endParaRPr lang="en-US"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Polypharmacy in Elderly</a:t>
                      </a:r>
                      <a:endParaRPr lang="en-US"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849691417"/>
                  </a:ext>
                </a:extLst>
              </a:tr>
              <a:tr h="347801">
                <a:tc>
                  <a:txBody>
                    <a:bodyPr/>
                    <a:lstStyle/>
                    <a:p>
                      <a:pPr>
                        <a:lnSpc>
                          <a:spcPct val="107000"/>
                        </a:lnSpc>
                        <a:spcAft>
                          <a:spcPts val="0"/>
                        </a:spcAft>
                      </a:pPr>
                      <a:r>
                        <a:rPr lang="en-GB"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09.50 – 10.10</a:t>
                      </a:r>
                      <a:endParaRPr lang="en-US"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Comfort break</a:t>
                      </a:r>
                      <a:endParaRPr lang="en-US"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577815196"/>
                  </a:ext>
                </a:extLst>
              </a:tr>
              <a:tr h="723394">
                <a:tc>
                  <a:txBody>
                    <a:bodyPr/>
                    <a:lstStyle/>
                    <a:p>
                      <a:pPr>
                        <a:lnSpc>
                          <a:spcPct val="107000"/>
                        </a:lnSpc>
                        <a:spcAft>
                          <a:spcPts val="0"/>
                        </a:spcAft>
                      </a:pPr>
                      <a:r>
                        <a:rPr lang="en-GB"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10.10 – 12.00</a:t>
                      </a:r>
                      <a:endParaRPr lang="en-US"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Behavioural and Psychological Symptoms of Dementia (BPSD): A person-centred approach</a:t>
                      </a:r>
                      <a:endParaRPr lang="en-US"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850774952"/>
                  </a:ext>
                </a:extLst>
              </a:tr>
              <a:tr h="347801">
                <a:tc>
                  <a:txBody>
                    <a:bodyPr/>
                    <a:lstStyle/>
                    <a:p>
                      <a:pPr>
                        <a:lnSpc>
                          <a:spcPct val="107000"/>
                        </a:lnSpc>
                        <a:spcAft>
                          <a:spcPts val="0"/>
                        </a:spcAft>
                      </a:pPr>
                      <a:r>
                        <a:rPr lang="en-GB"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12.00 – 13.30</a:t>
                      </a:r>
                      <a:endParaRPr lang="en-US"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Lunch break</a:t>
                      </a:r>
                      <a:endParaRPr lang="en-US"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140232914"/>
                  </a:ext>
                </a:extLst>
              </a:tr>
              <a:tr h="347801">
                <a:tc>
                  <a:txBody>
                    <a:bodyPr/>
                    <a:lstStyle/>
                    <a:p>
                      <a:pPr>
                        <a:lnSpc>
                          <a:spcPct val="107000"/>
                        </a:lnSpc>
                        <a:spcAft>
                          <a:spcPts val="0"/>
                        </a:spcAft>
                      </a:pPr>
                      <a:r>
                        <a:rPr lang="en-GB"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13.30 – 15.30</a:t>
                      </a:r>
                      <a:endParaRPr lang="en-US"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BPSD: Pharmacological management</a:t>
                      </a:r>
                      <a:endParaRPr lang="en-US"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430620710"/>
                  </a:ext>
                </a:extLst>
              </a:tr>
              <a:tr h="347801">
                <a:tc gridSpan="2">
                  <a:txBody>
                    <a:bodyPr/>
                    <a:lstStyle/>
                    <a:p>
                      <a:pPr>
                        <a:lnSpc>
                          <a:spcPct val="107000"/>
                        </a:lnSpc>
                        <a:spcAft>
                          <a:spcPts val="0"/>
                        </a:spcAft>
                      </a:pPr>
                      <a:r>
                        <a:rPr lang="en-GB" sz="1800" b="1">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Day 9: Thursday, 18 July 2019</a:t>
                      </a:r>
                      <a:endParaRPr lang="en-US"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 xmlns:a16="http://schemas.microsoft.com/office/drawing/2014/main" val="2050244691"/>
                  </a:ext>
                </a:extLst>
              </a:tr>
              <a:tr h="347801">
                <a:tc>
                  <a:txBody>
                    <a:bodyPr/>
                    <a:lstStyle/>
                    <a:p>
                      <a:pPr>
                        <a:lnSpc>
                          <a:spcPct val="107000"/>
                        </a:lnSpc>
                        <a:spcAft>
                          <a:spcPts val="0"/>
                        </a:spcAft>
                      </a:pPr>
                      <a:r>
                        <a:rPr lang="en-GB"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08.30 – 10.20</a:t>
                      </a:r>
                      <a:endParaRPr lang="en-US"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Dementia sharing session 2</a:t>
                      </a:r>
                      <a:endParaRPr lang="en-US" sz="18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106811884"/>
                  </a:ext>
                </a:extLst>
              </a:tr>
              <a:tr h="347801">
                <a:tc>
                  <a:txBody>
                    <a:bodyPr/>
                    <a:lstStyle/>
                    <a:p>
                      <a:pPr>
                        <a:lnSpc>
                          <a:spcPct val="107000"/>
                        </a:lnSpc>
                        <a:spcAft>
                          <a:spcPts val="0"/>
                        </a:spcAft>
                      </a:pPr>
                      <a:r>
                        <a:rPr lang="en-GB"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10.20 – 10.40</a:t>
                      </a:r>
                      <a:endParaRPr lang="en-US"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Comfort break</a:t>
                      </a:r>
                      <a:endParaRPr lang="en-US"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761894981"/>
                  </a:ext>
                </a:extLst>
              </a:tr>
              <a:tr h="347801">
                <a:tc>
                  <a:txBody>
                    <a:bodyPr/>
                    <a:lstStyle/>
                    <a:p>
                      <a:pPr>
                        <a:lnSpc>
                          <a:spcPct val="107000"/>
                        </a:lnSpc>
                        <a:spcAft>
                          <a:spcPts val="0"/>
                        </a:spcAft>
                      </a:pPr>
                      <a:r>
                        <a:rPr lang="en-GB"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10.40 – 12.30</a:t>
                      </a:r>
                      <a:endParaRPr lang="en-US"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Problem-based learning 2-1</a:t>
                      </a:r>
                      <a:endParaRPr lang="en-US"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4076656641"/>
                  </a:ext>
                </a:extLst>
              </a:tr>
              <a:tr h="347801">
                <a:tc>
                  <a:txBody>
                    <a:bodyPr/>
                    <a:lstStyle/>
                    <a:p>
                      <a:pPr>
                        <a:lnSpc>
                          <a:spcPct val="107000"/>
                        </a:lnSpc>
                        <a:spcAft>
                          <a:spcPts val="0"/>
                        </a:spcAft>
                      </a:pPr>
                      <a:r>
                        <a:rPr lang="en-GB"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12.30 – 13.30</a:t>
                      </a:r>
                      <a:endParaRPr lang="en-US"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Lunch break</a:t>
                      </a:r>
                      <a:endParaRPr lang="en-US"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675218499"/>
                  </a:ext>
                </a:extLst>
              </a:tr>
              <a:tr h="347801">
                <a:tc>
                  <a:txBody>
                    <a:bodyPr/>
                    <a:lstStyle/>
                    <a:p>
                      <a:pPr>
                        <a:lnSpc>
                          <a:spcPct val="107000"/>
                        </a:lnSpc>
                        <a:spcAft>
                          <a:spcPts val="0"/>
                        </a:spcAft>
                      </a:pPr>
                      <a:r>
                        <a:rPr lang="en-GB"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13.30 – 15.30</a:t>
                      </a:r>
                      <a:endParaRPr lang="en-US"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Caregiver Burnout</a:t>
                      </a:r>
                      <a:endParaRPr lang="en-US"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887887309"/>
                  </a:ext>
                </a:extLst>
              </a:tr>
              <a:tr h="347801">
                <a:tc gridSpan="2">
                  <a:txBody>
                    <a:bodyPr/>
                    <a:lstStyle/>
                    <a:p>
                      <a:pPr>
                        <a:lnSpc>
                          <a:spcPct val="107000"/>
                        </a:lnSpc>
                        <a:spcAft>
                          <a:spcPts val="0"/>
                        </a:spcAft>
                      </a:pPr>
                      <a:r>
                        <a:rPr lang="en-GB" sz="1800" b="1">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Day 10: Friday, 19 July 2019: </a:t>
                      </a:r>
                      <a:endParaRPr lang="en-US"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 xmlns:a16="http://schemas.microsoft.com/office/drawing/2014/main" val="2876190691"/>
                  </a:ext>
                </a:extLst>
              </a:tr>
              <a:tr h="723394">
                <a:tc>
                  <a:txBody>
                    <a:bodyPr/>
                    <a:lstStyle/>
                    <a:p>
                      <a:pPr>
                        <a:lnSpc>
                          <a:spcPct val="107000"/>
                        </a:lnSpc>
                        <a:spcAft>
                          <a:spcPts val="0"/>
                        </a:spcAft>
                      </a:pPr>
                      <a:r>
                        <a:rPr lang="en-GB"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08.00 – 15.30</a:t>
                      </a:r>
                      <a:endParaRPr lang="en-US"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b="1"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Pain Assessment and Management Workshop</a:t>
                      </a:r>
                      <a:endParaRPr lang="en-US" sz="18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8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Detailed schedule to be announced</a:t>
                      </a:r>
                      <a:endParaRPr lang="en-US" sz="18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530927292"/>
                  </a:ext>
                </a:extLst>
              </a:tr>
            </a:tbl>
          </a:graphicData>
        </a:graphic>
      </p:graphicFrame>
    </p:spTree>
    <p:extLst>
      <p:ext uri="{BB962C8B-B14F-4D97-AF65-F5344CB8AC3E}">
        <p14:creationId xmlns="" xmlns:p14="http://schemas.microsoft.com/office/powerpoint/2010/main" val="11629996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 xmlns:a16="http://schemas.microsoft.com/office/drawing/2014/main" id="{876248C8-0720-48AB-91BA-5F530BB41E5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6569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 xmlns:a16="http://schemas.microsoft.com/office/drawing/2014/main" id="{6EB02847-A9DD-46AE-94C0-AC13F7D4D468}"/>
              </a:ext>
            </a:extLst>
          </p:cNvPr>
          <p:cNvSpPr>
            <a:spLocks noGrp="1"/>
          </p:cNvSpPr>
          <p:nvPr>
            <p:ph type="title"/>
          </p:nvPr>
        </p:nvSpPr>
        <p:spPr>
          <a:xfrm>
            <a:off x="877211" y="197053"/>
            <a:ext cx="7393787" cy="866976"/>
          </a:xfrm>
        </p:spPr>
        <p:txBody>
          <a:bodyPr>
            <a:normAutofit/>
          </a:bodyPr>
          <a:lstStyle/>
          <a:p>
            <a:r>
              <a:rPr lang="en-US" dirty="0">
                <a:latin typeface="Sketch Block" panose="02000000000000000000" pitchFamily="2" charset="0"/>
                <a:ea typeface="Handwritten" pitchFamily="2" charset="-128"/>
                <a:cs typeface="Handwritten" pitchFamily="2" charset="-128"/>
              </a:rPr>
              <a:t>Week 3</a:t>
            </a:r>
          </a:p>
        </p:txBody>
      </p:sp>
      <p:sp>
        <p:nvSpPr>
          <p:cNvPr id="11" name="Rectangle 10">
            <a:extLst>
              <a:ext uri="{FF2B5EF4-FFF2-40B4-BE49-F238E27FC236}">
                <a16:creationId xmlns="" xmlns:a16="http://schemas.microsoft.com/office/drawing/2014/main" id="{523BEDA7-D0B8-4802-8168-92452653BC9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685800" cy="68580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 xmlns:a16="http://schemas.microsoft.com/office/drawing/2014/main" id="{D2EFF34B-7B1A-4F9D-8CEE-A40962BC7C2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822793" y="0"/>
            <a:ext cx="342900" cy="6858000"/>
          </a:xfrm>
          <a:prstGeom prst="rect">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4" name="Content Placeholder 3">
            <a:extLst>
              <a:ext uri="{FF2B5EF4-FFF2-40B4-BE49-F238E27FC236}">
                <a16:creationId xmlns="" xmlns:a16="http://schemas.microsoft.com/office/drawing/2014/main" id="{EC39BFBF-9CC1-4507-B7EB-F78728FC266A}"/>
              </a:ext>
            </a:extLst>
          </p:cNvPr>
          <p:cNvGraphicFramePr>
            <a:graphicFrameLocks noGrp="1"/>
          </p:cNvGraphicFramePr>
          <p:nvPr>
            <p:ph idx="1"/>
            <p:extLst>
              <p:ext uri="{D42A27DB-BD31-4B8C-83A1-F6EECF244321}">
                <p14:modId xmlns="" xmlns:p14="http://schemas.microsoft.com/office/powerpoint/2010/main" val="535099532"/>
              </p:ext>
            </p:extLst>
          </p:nvPr>
        </p:nvGraphicFramePr>
        <p:xfrm>
          <a:off x="886857" y="1064029"/>
          <a:ext cx="7799943" cy="5108167"/>
        </p:xfrm>
        <a:graphic>
          <a:graphicData uri="http://schemas.openxmlformats.org/drawingml/2006/table">
            <a:tbl>
              <a:tblPr firstRow="1" firstCol="1" bandRow="1">
                <a:tableStyleId>{F5AB1C69-6EDB-4FF4-983F-18BD219EF322}</a:tableStyleId>
              </a:tblPr>
              <a:tblGrid>
                <a:gridCol w="1645920">
                  <a:extLst>
                    <a:ext uri="{9D8B030D-6E8A-4147-A177-3AD203B41FA5}">
                      <a16:colId xmlns="" xmlns:a16="http://schemas.microsoft.com/office/drawing/2014/main" val="4134763835"/>
                    </a:ext>
                  </a:extLst>
                </a:gridCol>
                <a:gridCol w="6154023">
                  <a:extLst>
                    <a:ext uri="{9D8B030D-6E8A-4147-A177-3AD203B41FA5}">
                      <a16:colId xmlns="" xmlns:a16="http://schemas.microsoft.com/office/drawing/2014/main" val="4242537204"/>
                    </a:ext>
                  </a:extLst>
                </a:gridCol>
              </a:tblGrid>
              <a:tr h="426505">
                <a:tc gridSpan="2">
                  <a:txBody>
                    <a:bodyPr/>
                    <a:lstStyle/>
                    <a:p>
                      <a:pPr>
                        <a:lnSpc>
                          <a:spcPct val="107000"/>
                        </a:lnSpc>
                        <a:spcAft>
                          <a:spcPts val="0"/>
                        </a:spcAft>
                      </a:pPr>
                      <a:r>
                        <a:rPr lang="en-GB" sz="1800" b="1"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Day 11: Monday, 22 July 2019</a:t>
                      </a:r>
                      <a:endParaRPr lang="en-US" sz="18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 xmlns:a16="http://schemas.microsoft.com/office/drawing/2014/main" val="534765061"/>
                  </a:ext>
                </a:extLst>
              </a:tr>
              <a:tr h="426505">
                <a:tc>
                  <a:txBody>
                    <a:bodyPr/>
                    <a:lstStyle/>
                    <a:p>
                      <a:pPr>
                        <a:lnSpc>
                          <a:spcPct val="107000"/>
                        </a:lnSpc>
                        <a:spcAft>
                          <a:spcPts val="0"/>
                        </a:spcAft>
                      </a:pPr>
                      <a:r>
                        <a:rPr lang="en-GB"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08.30 – 10.20</a:t>
                      </a:r>
                      <a:endParaRPr lang="en-US"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Movement problems as fall risk in elderly</a:t>
                      </a:r>
                      <a:endParaRPr lang="en-US"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101420688"/>
                  </a:ext>
                </a:extLst>
              </a:tr>
              <a:tr h="426505">
                <a:tc>
                  <a:txBody>
                    <a:bodyPr/>
                    <a:lstStyle/>
                    <a:p>
                      <a:pPr>
                        <a:lnSpc>
                          <a:spcPct val="107000"/>
                        </a:lnSpc>
                        <a:spcAft>
                          <a:spcPts val="0"/>
                        </a:spcAft>
                      </a:pPr>
                      <a:r>
                        <a:rPr lang="en-GB"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10.20 – 10.40</a:t>
                      </a:r>
                      <a:endParaRPr lang="en-US"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Comfort break</a:t>
                      </a:r>
                      <a:endParaRPr lang="en-US" sz="18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66625987"/>
                  </a:ext>
                </a:extLst>
              </a:tr>
              <a:tr h="426505">
                <a:tc>
                  <a:txBody>
                    <a:bodyPr/>
                    <a:lstStyle/>
                    <a:p>
                      <a:pPr>
                        <a:lnSpc>
                          <a:spcPct val="107000"/>
                        </a:lnSpc>
                        <a:spcAft>
                          <a:spcPts val="0"/>
                        </a:spcAft>
                      </a:pPr>
                      <a:r>
                        <a:rPr lang="en-GB"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10.40 – 12.30</a:t>
                      </a:r>
                      <a:endParaRPr lang="en-US"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Problem-based learning 2-2</a:t>
                      </a:r>
                      <a:endParaRPr lang="en-US"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4259256834"/>
                  </a:ext>
                </a:extLst>
              </a:tr>
              <a:tr h="426505">
                <a:tc>
                  <a:txBody>
                    <a:bodyPr/>
                    <a:lstStyle/>
                    <a:p>
                      <a:pPr>
                        <a:lnSpc>
                          <a:spcPct val="107000"/>
                        </a:lnSpc>
                        <a:spcAft>
                          <a:spcPts val="0"/>
                        </a:spcAft>
                      </a:pPr>
                      <a:r>
                        <a:rPr lang="en-GB"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12.30 – 13.30</a:t>
                      </a:r>
                      <a:endParaRPr lang="en-US"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Lunch break</a:t>
                      </a:r>
                      <a:endParaRPr lang="en-US"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804603981"/>
                  </a:ext>
                </a:extLst>
              </a:tr>
              <a:tr h="426505">
                <a:tc>
                  <a:txBody>
                    <a:bodyPr/>
                    <a:lstStyle/>
                    <a:p>
                      <a:pPr>
                        <a:lnSpc>
                          <a:spcPct val="107000"/>
                        </a:lnSpc>
                        <a:spcAft>
                          <a:spcPts val="0"/>
                        </a:spcAft>
                      </a:pPr>
                      <a:r>
                        <a:rPr lang="en-GB"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13.30 – 15.30</a:t>
                      </a:r>
                      <a:endParaRPr lang="en-US"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Dementia sharing session 3: STRiDE project</a:t>
                      </a:r>
                      <a:endParaRPr lang="en-US"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880330994"/>
                  </a:ext>
                </a:extLst>
              </a:tr>
              <a:tr h="416612">
                <a:tc gridSpan="2">
                  <a:txBody>
                    <a:bodyPr/>
                    <a:lstStyle/>
                    <a:p>
                      <a:pPr>
                        <a:lnSpc>
                          <a:spcPct val="107000"/>
                        </a:lnSpc>
                        <a:spcAft>
                          <a:spcPts val="0"/>
                        </a:spcAft>
                      </a:pPr>
                      <a:r>
                        <a:rPr lang="en-GB" sz="1800" b="1"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Day 12: Tuesday, 23 July 2019</a:t>
                      </a:r>
                      <a:endParaRPr lang="en-US" sz="18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 xmlns:a16="http://schemas.microsoft.com/office/drawing/2014/main" val="1197738047"/>
                  </a:ext>
                </a:extLst>
              </a:tr>
              <a:tr h="426505">
                <a:tc>
                  <a:txBody>
                    <a:bodyPr/>
                    <a:lstStyle/>
                    <a:p>
                      <a:pPr>
                        <a:lnSpc>
                          <a:spcPct val="107000"/>
                        </a:lnSpc>
                        <a:spcAft>
                          <a:spcPts val="0"/>
                        </a:spcAft>
                      </a:pPr>
                      <a:r>
                        <a:rPr lang="en-GB"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08.30 – 10.20</a:t>
                      </a:r>
                      <a:endParaRPr lang="en-US"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Falls in Elderly</a:t>
                      </a:r>
                      <a:endParaRPr lang="en-US"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253546420"/>
                  </a:ext>
                </a:extLst>
              </a:tr>
              <a:tr h="426505">
                <a:tc>
                  <a:txBody>
                    <a:bodyPr/>
                    <a:lstStyle/>
                    <a:p>
                      <a:pPr>
                        <a:lnSpc>
                          <a:spcPct val="107000"/>
                        </a:lnSpc>
                        <a:spcAft>
                          <a:spcPts val="0"/>
                        </a:spcAft>
                      </a:pPr>
                      <a:r>
                        <a:rPr lang="en-GB"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10.20 – 10.40</a:t>
                      </a:r>
                      <a:endParaRPr lang="en-US"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Comfort break</a:t>
                      </a:r>
                      <a:endParaRPr lang="en-US"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708052090"/>
                  </a:ext>
                </a:extLst>
              </a:tr>
              <a:tr h="426505">
                <a:tc>
                  <a:txBody>
                    <a:bodyPr/>
                    <a:lstStyle/>
                    <a:p>
                      <a:pPr>
                        <a:lnSpc>
                          <a:spcPct val="107000"/>
                        </a:lnSpc>
                        <a:spcAft>
                          <a:spcPts val="0"/>
                        </a:spcAft>
                      </a:pPr>
                      <a:r>
                        <a:rPr lang="en-GB"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10.40 – 12.30</a:t>
                      </a:r>
                      <a:endParaRPr lang="en-US" sz="1800" b="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Group Activity</a:t>
                      </a:r>
                      <a:endParaRPr lang="en-US"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382953798"/>
                  </a:ext>
                </a:extLst>
              </a:tr>
              <a:tr h="426505">
                <a:tc>
                  <a:txBody>
                    <a:bodyPr/>
                    <a:lstStyle/>
                    <a:p>
                      <a:pPr>
                        <a:lnSpc>
                          <a:spcPct val="107000"/>
                        </a:lnSpc>
                        <a:spcAft>
                          <a:spcPts val="0"/>
                        </a:spcAft>
                      </a:pPr>
                      <a:r>
                        <a:rPr lang="en-GB"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12.30 – 13.30</a:t>
                      </a:r>
                      <a:endParaRPr lang="en-US"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Lunch break</a:t>
                      </a:r>
                      <a:endParaRPr lang="en-US" sz="180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360506197"/>
                  </a:ext>
                </a:extLst>
              </a:tr>
              <a:tr h="426505">
                <a:tc>
                  <a:txBody>
                    <a:bodyPr/>
                    <a:lstStyle/>
                    <a:p>
                      <a:pPr>
                        <a:lnSpc>
                          <a:spcPct val="107000"/>
                        </a:lnSpc>
                        <a:spcAft>
                          <a:spcPts val="0"/>
                        </a:spcAft>
                      </a:pPr>
                      <a:r>
                        <a:rPr lang="en-GB"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13.30 – 15.30</a:t>
                      </a:r>
                      <a:endParaRPr lang="en-US" sz="1800" b="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Ethical aspects of dementia</a:t>
                      </a:r>
                      <a:endParaRPr lang="en-US" sz="18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950455060"/>
                  </a:ext>
                </a:extLst>
              </a:tr>
            </a:tbl>
          </a:graphicData>
        </a:graphic>
      </p:graphicFrame>
      <p:pic>
        <p:nvPicPr>
          <p:cNvPr id="6" name="Graphic 5" descr="Right Pointing Backhand Index ">
            <a:extLst>
              <a:ext uri="{FF2B5EF4-FFF2-40B4-BE49-F238E27FC236}">
                <a16:creationId xmlns="" xmlns:a16="http://schemas.microsoft.com/office/drawing/2014/main" id="{BDA61272-47DF-4A42-8ECA-48053ABA91F6}"/>
              </a:ext>
            </a:extLst>
          </p:cNvPr>
          <p:cNvPicPr>
            <a:picLocks noChangeAspect="1"/>
          </p:cNvPicPr>
          <p:nvPr/>
        </p:nvPicPr>
        <p:blipFill>
          <a:blip r:embed="rId2" cstate="print">
            <a:extLst>
              <a:ext uri="{28A0092B-C50C-407E-A947-70E740481C1C}">
                <a14:useLocalDpi xmlns="" xmlns:a14="http://schemas.microsoft.com/office/drawing/2010/main" val="0"/>
              </a:ext>
              <a:ext uri="{96DAC541-7B7A-43D3-8B79-37D633B846F1}">
                <asvg:svgBlip xmlns="" xmlns:asvg="http://schemas.microsoft.com/office/drawing/2016/SVG/main" r:embed="rId3"/>
              </a:ext>
            </a:extLst>
          </a:blip>
          <a:stretch>
            <a:fillRect/>
          </a:stretch>
        </p:blipFill>
        <p:spPr>
          <a:xfrm>
            <a:off x="8012669" y="6172199"/>
            <a:ext cx="685801" cy="685801"/>
          </a:xfrm>
          <a:prstGeom prst="rect">
            <a:avLst/>
          </a:prstGeom>
        </p:spPr>
      </p:pic>
    </p:spTree>
    <p:extLst>
      <p:ext uri="{BB962C8B-B14F-4D97-AF65-F5344CB8AC3E}">
        <p14:creationId xmlns="" xmlns:p14="http://schemas.microsoft.com/office/powerpoint/2010/main" val="333080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otalTime>56</TotalTime>
  <Words>1238</Words>
  <Application>Microsoft Office PowerPoint</Application>
  <PresentationFormat>On-screen Show (4:3)</PresentationFormat>
  <Paragraphs>259</Paragraphs>
  <Slides>29</Slides>
  <Notes>0</Notes>
  <HiddenSlides>0</HiddenSlides>
  <MMClips>0</MMClips>
  <ScaleCrop>false</ScaleCrop>
  <HeadingPairs>
    <vt:vector size="4" baseType="variant">
      <vt:variant>
        <vt:lpstr>Theme</vt:lpstr>
      </vt:variant>
      <vt:variant>
        <vt:i4>2</vt:i4>
      </vt:variant>
      <vt:variant>
        <vt:lpstr>Slide Titles</vt:lpstr>
      </vt:variant>
      <vt:variant>
        <vt:i4>29</vt:i4>
      </vt:variant>
    </vt:vector>
  </HeadingPairs>
  <TitlesOfParts>
    <vt:vector size="31" baseType="lpstr">
      <vt:lpstr>Office Theme</vt:lpstr>
      <vt:lpstr>Vapor Trail</vt:lpstr>
      <vt:lpstr>Summer School of Neurogeriatrics and Dementia</vt:lpstr>
      <vt:lpstr>INTRODUCTION</vt:lpstr>
      <vt:lpstr>The Summer School of Neurogeriatrics &amp; Dementia will run for four weeks an will consist of a series of lectures, problem-based learning tutorials, skills labs, and optional field trips, an Indonesian “study buddy” will be assigned to each participant from abroad.</vt:lpstr>
      <vt:lpstr>Provisional Schedule  (as per 21 December 2018*)</vt:lpstr>
      <vt:lpstr>Week 1</vt:lpstr>
      <vt:lpstr>Slide 6</vt:lpstr>
      <vt:lpstr>Week 2</vt:lpstr>
      <vt:lpstr>Slide 8</vt:lpstr>
      <vt:lpstr>Week 3</vt:lpstr>
      <vt:lpstr>Slide 10</vt:lpstr>
      <vt:lpstr>Week 4</vt:lpstr>
      <vt:lpstr>Slide 12</vt:lpstr>
      <vt:lpstr>Week 5-10 </vt:lpstr>
      <vt:lpstr>Supporting documents:</vt:lpstr>
      <vt:lpstr>Slide 15</vt:lpstr>
      <vt:lpstr>Come and Join Us</vt:lpstr>
      <vt:lpstr>Dementia Program activitIES Atma Jaya</vt:lpstr>
      <vt:lpstr>Slide 18</vt:lpstr>
      <vt:lpstr>Slide 19</vt:lpstr>
      <vt:lpstr>Slide 20</vt:lpstr>
      <vt:lpstr>Slide 21</vt:lpstr>
      <vt:lpstr>Slide 22</vt:lpstr>
      <vt:lpstr>Slide 23</vt:lpstr>
      <vt:lpstr>Slide 24</vt:lpstr>
      <vt:lpstr>Slide 25</vt:lpstr>
      <vt:lpstr>Slide 26</vt:lpstr>
      <vt:lpstr>Slide 27</vt:lpstr>
      <vt:lpstr>Gain NGO work experience  by volunteering with  Alzheimer’s Indonesia (ALZI)</vt:lpstr>
      <vt:lpstr>ALZI-Atma Centre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Summer School of Neurogeriatrics and Dementia</dc:title>
  <dc:creator>Widyawati</dc:creator>
  <cp:lastModifiedBy>Aspire</cp:lastModifiedBy>
  <cp:revision>8</cp:revision>
  <dcterms:created xsi:type="dcterms:W3CDTF">2019-01-21T16:18:27Z</dcterms:created>
  <dcterms:modified xsi:type="dcterms:W3CDTF">2019-01-22T17:41:39Z</dcterms:modified>
</cp:coreProperties>
</file>