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BADB"/>
    <a:srgbClr val="1C67BB"/>
    <a:srgbClr val="0304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F2B7028-DF09-4D44-886A-E20AE52EA291}" type="datetimeFigureOut">
              <a:rPr lang="en-US"/>
              <a:pPr>
                <a:defRPr/>
              </a:pPr>
              <a:t>7/24/2013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9B4F70E-DFFB-4B35-BA11-E08446E6CF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A8FB-B0BC-44FE-B1B9-93E37EEE9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7BE4-61D7-4E2F-AC01-EC1672125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ABD98-DDA8-4F3B-81F7-512C30629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2763D7-E95E-48E3-8538-8A3210DEC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DAD3F-BED7-4DCE-8FC5-47417CA22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27939C-8A46-4BB1-9FDB-56296B566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DE35-F3D3-4506-AA50-C1B699DB6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09E0A-25BA-4B27-B491-4794FD81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489EB1-0E7F-4FEA-9375-CE328C046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236F2C-1F66-4095-AA02-09123439C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BECEE78-B7B0-4B20-A9CC-A91D04EC4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3" r:id="rId2"/>
    <p:sldLayoutId id="2147483720" r:id="rId3"/>
    <p:sldLayoutId id="2147483714" r:id="rId4"/>
    <p:sldLayoutId id="2147483721" r:id="rId5"/>
    <p:sldLayoutId id="2147483715" r:id="rId6"/>
    <p:sldLayoutId id="2147483716" r:id="rId7"/>
    <p:sldLayoutId id="2147483722" r:id="rId8"/>
    <p:sldLayoutId id="2147483723" r:id="rId9"/>
    <p:sldLayoutId id="2147483717" r:id="rId10"/>
    <p:sldLayoutId id="2147483718" r:id="rId11"/>
  </p:sldLayoutIdLst>
  <p:transition>
    <p:fade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ORIENTASI MHS </a:t>
            </a:r>
            <a:r>
              <a:rPr lang="en-US" dirty="0" smtClean="0"/>
              <a:t>2013/2014</a:t>
            </a:r>
            <a:endParaRPr lang="en-US" dirty="0" smtClean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642938" y="3071813"/>
            <a:ext cx="54292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b="1">
                <a:latin typeface="Trebuchet MS" charset="0"/>
                <a:cs typeface="Raavi" pitchFamily="2" charset="0"/>
              </a:rPr>
              <a:t>Peraturan, Tata Tertib, &amp;</a:t>
            </a:r>
          </a:p>
          <a:p>
            <a:r>
              <a:rPr lang="en-US" sz="3200" b="1">
                <a:latin typeface="Trebuchet MS" charset="0"/>
                <a:cs typeface="Raavi" pitchFamily="2" charset="0"/>
              </a:rPr>
              <a:t>  Sanksi Akademik</a:t>
            </a:r>
          </a:p>
          <a:p>
            <a:endParaRPr lang="en-US" sz="3200" b="1">
              <a:latin typeface="Trebuchet MS" charset="0"/>
              <a:cs typeface="Raavi" pitchFamily="2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200" b="1">
                <a:latin typeface="Trebuchet MS" charset="0"/>
                <a:cs typeface="Raavi" pitchFamily="2" charset="0"/>
              </a:rPr>
              <a:t>Informasi Akademik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SISTEM KREDIT SEMSTER DAN SISTEM NILAI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500063" y="2000250"/>
            <a:ext cx="6786562" cy="441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/>
              <a:t> SISTEM SKS: Setiap matakuliah mempunyai bobot   kredit (SKS). Total SKS: 144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/>
              <a:t>KOMPONEN NILAI</a:t>
            </a:r>
          </a:p>
          <a:p>
            <a:pPr>
              <a:lnSpc>
                <a:spcPct val="90000"/>
              </a:lnSpc>
            </a:pPr>
            <a:r>
              <a:rPr lang="en-US"/>
              <a:t>	UJIAN TENGAH SEMESTER </a:t>
            </a:r>
          </a:p>
          <a:p>
            <a:pPr>
              <a:lnSpc>
                <a:spcPct val="90000"/>
              </a:lnSpc>
            </a:pPr>
            <a:r>
              <a:rPr lang="en-US"/>
              <a:t>	QUIZ/TUGAS</a:t>
            </a:r>
          </a:p>
          <a:p>
            <a:pPr>
              <a:lnSpc>
                <a:spcPct val="90000"/>
              </a:lnSpc>
            </a:pPr>
            <a:r>
              <a:rPr lang="en-US"/>
              <a:t>	UJIAN AKHIR SEMESTER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Contoh: UTS (30%) + QUIZ/TUGAS (20%)+ UAS (50%) 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/>
              <a:t>INDEKS PRESTASI (IP)= </a:t>
            </a:r>
            <a:r>
              <a:rPr lang="en-US" u="sng">
                <a:latin typeface="Antique Olive Compact" pitchFamily="34" charset="0"/>
              </a:rPr>
              <a:t>∑N X K</a:t>
            </a:r>
            <a:r>
              <a:rPr lang="en-US"/>
              <a:t>   </a:t>
            </a:r>
          </a:p>
          <a:p>
            <a:pPr>
              <a:lnSpc>
                <a:spcPct val="90000"/>
              </a:lnSpc>
            </a:pPr>
            <a:r>
              <a:rPr lang="en-US"/>
              <a:t>                                                    </a:t>
            </a:r>
            <a:r>
              <a:rPr lang="en-US">
                <a:latin typeface="Antique Olive Compact" pitchFamily="34" charset="0"/>
              </a:rPr>
              <a:t>∑K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KLASIFIKASI NILAI</a:t>
            </a:r>
          </a:p>
        </p:txBody>
      </p:sp>
      <p:graphicFrame>
        <p:nvGraphicFramePr>
          <p:cNvPr id="3" name="Group 61"/>
          <p:cNvGraphicFramePr>
            <a:graphicFrameLocks/>
          </p:cNvGraphicFramePr>
          <p:nvPr/>
        </p:nvGraphicFramePr>
        <p:xfrm>
          <a:off x="428625" y="2214563"/>
          <a:ext cx="4606925" cy="4034476"/>
        </p:xfrm>
        <a:graphic>
          <a:graphicData uri="http://schemas.openxmlformats.org/drawingml/2006/table">
            <a:tbl>
              <a:tblPr/>
              <a:tblGrid>
                <a:gridCol w="1149350"/>
                <a:gridCol w="1873250"/>
                <a:gridCol w="1584325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Angka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Huruf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Bobot Nilai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80-100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75-79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71-74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67-70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63-66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59-62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55-58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45-54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&lt;45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IPS dan Kredit yang dapat diambil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714375" y="2428875"/>
            <a:ext cx="4572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0-1,29		 = 12 sks</a:t>
            </a:r>
          </a:p>
          <a:p>
            <a:r>
              <a:rPr lang="en-US"/>
              <a:t>1,30-1,49 	 = 13 -14 sks</a:t>
            </a:r>
          </a:p>
          <a:p>
            <a:r>
              <a:rPr lang="en-US"/>
              <a:t>1,50 -1,99	 = 15 -17 sks</a:t>
            </a:r>
          </a:p>
          <a:p>
            <a:r>
              <a:rPr lang="en-US"/>
              <a:t>2,00 -2,59 	 =18 -20 sks</a:t>
            </a:r>
          </a:p>
          <a:p>
            <a:r>
              <a:rPr lang="en-US"/>
              <a:t>2,60- 3,59 	 = 21- 23</a:t>
            </a:r>
          </a:p>
          <a:p>
            <a:r>
              <a:rPr lang="en-US"/>
              <a:t>3,60 – 4,00	 =24 sks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MUNDUR MATAKULIAH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714375" y="1841500"/>
            <a:ext cx="6429375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/>
              <a:t>Setelah masa batal tambah s.d. 2 minggu sebelum  Ujian Tengah Semester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Nilai M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Mundur semua matakuliah (Setelah masa batal tambah s. d. 2 minggu sebelum Ujian Tengah Semester)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 Masa studi hilang</a:t>
            </a:r>
          </a:p>
          <a:p>
            <a:r>
              <a:rPr lang="en-US"/>
              <a:t>Mhs yang baru mulai kuliah semester pertama tidak dapat mundur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CUTI KULIAH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42938" y="1963738"/>
            <a:ext cx="65722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4 </a:t>
            </a:r>
            <a:r>
              <a:rPr lang="en-US"/>
              <a:t>SEMESTER</a:t>
            </a:r>
          </a:p>
          <a:p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PENGAJUAN SETIAP SEMESTER</a:t>
            </a:r>
          </a:p>
          <a:p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MAXIMUM 2 SEM BERTURUT-TURUT</a:t>
            </a:r>
          </a:p>
          <a:p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PADA MASA PENDAFTARAN S.D BATAL/  TAMBAH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MEMBOLOS KULIAH</a:t>
            </a: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214313" y="2071688"/>
            <a:ext cx="650081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>
                <a:solidFill>
                  <a:schemeClr val="bg1"/>
                </a:solidFill>
                <a:latin typeface="Trebuchet MS" charset="0"/>
              </a:rPr>
              <a:t>MHS</a:t>
            </a:r>
            <a:r>
              <a:rPr lang="en-US" sz="2000">
                <a:latin typeface="Trebuchet MS" charset="0"/>
              </a:rPr>
              <a:t>. YG TDK TERDAFTAR PADA   SUATU SEMESTER</a:t>
            </a:r>
          </a:p>
          <a:p>
            <a:endParaRPr lang="en-US" sz="2000">
              <a:latin typeface="Trebuchet MS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Trebuchet MS" charset="0"/>
              </a:rPr>
              <a:t>TERLAMBAT DAFTAR KRS</a:t>
            </a:r>
          </a:p>
          <a:p>
            <a:endParaRPr lang="en-US" sz="2000">
              <a:latin typeface="Trebuchet MS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Trebuchet MS" charset="0"/>
              </a:rPr>
              <a:t>TERLAMBAT MENGAJUKAN CUTI KULIAH</a:t>
            </a:r>
          </a:p>
          <a:p>
            <a:pPr>
              <a:buFont typeface="Wingdings" pitchFamily="2" charset="2"/>
              <a:buChar char="§"/>
            </a:pPr>
            <a:endParaRPr lang="en-US" sz="2000">
              <a:latin typeface="Trebuchet MS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Trebuchet MS" charset="0"/>
              </a:rPr>
              <a:t>HILANG MASA STUDINYA</a:t>
            </a: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Trebuchet MS" charset="0"/>
              </a:rPr>
              <a:t>UNTUK AKTIF HRS MENGAJUKAN KE PIMPINAN FAKULTAS</a:t>
            </a:r>
          </a:p>
          <a:p>
            <a:endParaRPr lang="en-US" sz="2000">
              <a:latin typeface="Trebuchet MS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Trebuchet MS" charset="0"/>
              </a:rPr>
              <a:t>MEMBOLOS KULIAH 2 SEM BERTURUT-TURUT = MENGUNDURKAN </a:t>
            </a:r>
            <a:r>
              <a:rPr lang="en-US" sz="2000">
                <a:solidFill>
                  <a:schemeClr val="bg1"/>
                </a:solidFill>
                <a:latin typeface="Trebuchet MS" charset="0"/>
              </a:rPr>
              <a:t>DIRI SBG MHS UNIKA ATMA JAYA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MAHASISWA DROP OUT</a:t>
            </a: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57188" y="1857375"/>
            <a:ext cx="62865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1800">
              <a:latin typeface="Trebuchet MS" charset="0"/>
            </a:endParaRPr>
          </a:p>
          <a:p>
            <a:pPr algn="ctr">
              <a:lnSpc>
                <a:spcPct val="90000"/>
              </a:lnSpc>
            </a:pPr>
            <a:r>
              <a:rPr lang="en-US">
                <a:latin typeface="Trebuchet MS" charset="0"/>
              </a:rPr>
              <a:t>IPK &lt; 2.00)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PERTAMA (SEM. I ) LISAN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KEDUA (SEM II) TERTULIS DR PIMPINAN FAKULTAS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KETIGA (SEM III) TERTULIS DR PIMPINAN FAKULTAS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KEEMPAT (SEM IV) TERTULIS PUTUS  STUDI DR UNIVERSITAS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KELIMA (SEM VI)  TERTULIS DR UNIV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EVALUASI KEENAM (SEM VIII) TERTULIS DR UNIV</a:t>
            </a:r>
          </a:p>
          <a:p>
            <a:pPr>
              <a:lnSpc>
                <a:spcPct val="90000"/>
              </a:lnSpc>
            </a:pPr>
            <a:endParaRPr lang="en-US" sz="1800">
              <a:latin typeface="Trebuchet MS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SEM I  MINIMAL 10 SKS IPS MINIMAL HARUS 2,0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>
                <a:latin typeface="Trebuchet MS" charset="0"/>
              </a:rPr>
              <a:t>SEM II MINIMAL </a:t>
            </a:r>
            <a:r>
              <a:rPr lang="en-US" sz="1800">
                <a:solidFill>
                  <a:schemeClr val="bg1"/>
                </a:solidFill>
                <a:latin typeface="Trebuchet MS" charset="0"/>
              </a:rPr>
              <a:t>20 SKS IPK MINIMAL HARUS 2,0                                                  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PENGHARGAAN PRESTASI AKADEMIK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71500" y="2071688"/>
            <a:ext cx="52863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SERTIFIKAT</a:t>
            </a:r>
          </a:p>
          <a:p>
            <a:r>
              <a:rPr lang="en-US"/>
              <a:t>POTONGAN UANG KULIAH</a:t>
            </a:r>
          </a:p>
          <a:p>
            <a:r>
              <a:rPr lang="en-US"/>
              <a:t>10% BILA IPK ANTARA 3,55 DAN  3,74</a:t>
            </a:r>
          </a:p>
          <a:p>
            <a:r>
              <a:rPr lang="en-US"/>
              <a:t>25% BILA IPK ANTARA 3,75 DAN  3,89</a:t>
            </a:r>
          </a:p>
          <a:p>
            <a:r>
              <a:rPr lang="en-US"/>
              <a:t>50% BILA IPK ANTARA 3,90 DAN  4,00</a:t>
            </a:r>
          </a:p>
          <a:p>
            <a:endParaRPr lang="en-US"/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Semester Padat</a:t>
            </a:r>
            <a:br>
              <a:rPr lang="en-US" smtClean="0"/>
            </a:br>
            <a:endParaRPr lang="en-US" smtClean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85750" y="1447800"/>
            <a:ext cx="6572250" cy="374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/>
              <a:t>Pengertian</a:t>
            </a:r>
            <a:r>
              <a:rPr lang="en-US" dirty="0"/>
              <a:t>: </a:t>
            </a:r>
            <a:r>
              <a:rPr lang="en-US" dirty="0" err="1"/>
              <a:t>reguler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dipadatkan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err="1">
                <a:latin typeface="Trebuchet MS" charset="0"/>
              </a:rPr>
              <a:t>Tujuan</a:t>
            </a:r>
            <a:r>
              <a:rPr lang="en-US" sz="2000" dirty="0">
                <a:latin typeface="Trebuchet MS" charset="0"/>
              </a:rPr>
              <a:t>: </a:t>
            </a:r>
            <a:r>
              <a:rPr lang="en-US" sz="2000" dirty="0" err="1">
                <a:latin typeface="Trebuchet MS" charset="0"/>
              </a:rPr>
              <a:t>memperbaiki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nilai</a:t>
            </a:r>
            <a:r>
              <a:rPr lang="en-US" sz="2000" dirty="0">
                <a:latin typeface="Trebuchet MS" charset="0"/>
              </a:rPr>
              <a:t> &amp; </a:t>
            </a:r>
            <a:r>
              <a:rPr lang="en-US" sz="2000" dirty="0" err="1">
                <a:latin typeface="Trebuchet MS" charset="0"/>
              </a:rPr>
              <a:t>mempersingkat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masa</a:t>
            </a:r>
            <a:r>
              <a:rPr lang="en-US" sz="2000" dirty="0">
                <a:latin typeface="Trebuchet MS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  </a:t>
            </a:r>
            <a:r>
              <a:rPr lang="en-US" sz="2000" dirty="0" err="1">
                <a:latin typeface="Trebuchet MS" charset="0"/>
              </a:rPr>
              <a:t>studi</a:t>
            </a: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err="1">
                <a:latin typeface="Trebuchet MS" charset="0"/>
              </a:rPr>
              <a:t>Waktu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Penyelenggaraan</a:t>
            </a:r>
            <a:r>
              <a:rPr lang="en-US" sz="2000" dirty="0">
                <a:latin typeface="Trebuchet MS" charset="0"/>
              </a:rPr>
              <a:t>: </a:t>
            </a:r>
            <a:r>
              <a:rPr lang="en-US" sz="2000" dirty="0" err="1">
                <a:latin typeface="Trebuchet MS" charset="0"/>
              </a:rPr>
              <a:t>jeda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waktu</a:t>
            </a:r>
            <a:r>
              <a:rPr lang="en-US" sz="2000" dirty="0">
                <a:latin typeface="Trebuchet MS" charset="0"/>
              </a:rPr>
              <a:t>  </a:t>
            </a:r>
            <a:r>
              <a:rPr lang="en-US" sz="2000" dirty="0" err="1">
                <a:latin typeface="Trebuchet MS" charset="0"/>
              </a:rPr>
              <a:t>antara</a:t>
            </a:r>
            <a:r>
              <a:rPr lang="en-US" sz="2000" dirty="0">
                <a:latin typeface="Trebuchet MS" charset="0"/>
              </a:rPr>
              <a:t> semester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 smtClean="0">
                <a:latin typeface="Trebuchet MS" charset="0"/>
              </a:rPr>
              <a:t>reguler</a:t>
            </a:r>
            <a:r>
              <a:rPr lang="en-US" sz="2000" dirty="0" smtClean="0">
                <a:latin typeface="Trebuchet MS" charset="0"/>
              </a:rPr>
              <a:t> </a:t>
            </a: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Syarat</a:t>
            </a: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            1) </a:t>
            </a:r>
            <a:r>
              <a:rPr lang="en-US" sz="2000" dirty="0" err="1">
                <a:latin typeface="Trebuchet MS" charset="0"/>
              </a:rPr>
              <a:t>Terdaftar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sbg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mhs</a:t>
            </a:r>
            <a:r>
              <a:rPr lang="en-US" sz="2000" dirty="0">
                <a:latin typeface="Trebuchet MS" charset="0"/>
              </a:rPr>
              <a:t>. &amp; </a:t>
            </a:r>
            <a:r>
              <a:rPr lang="en-US" sz="2000" dirty="0" err="1">
                <a:latin typeface="Trebuchet MS" charset="0"/>
              </a:rPr>
              <a:t>memiliki</a:t>
            </a:r>
            <a:r>
              <a:rPr lang="en-US" sz="2000" dirty="0">
                <a:latin typeface="Trebuchet MS" charset="0"/>
              </a:rPr>
              <a:t> KAK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	2) </a:t>
            </a:r>
            <a:r>
              <a:rPr lang="en-US" sz="2000" dirty="0" err="1">
                <a:latin typeface="Trebuchet MS" charset="0"/>
              </a:rPr>
              <a:t>Maks</a:t>
            </a:r>
            <a:r>
              <a:rPr lang="en-US" sz="2000" dirty="0">
                <a:latin typeface="Trebuchet MS" charset="0"/>
              </a:rPr>
              <a:t> 10 </a:t>
            </a:r>
            <a:r>
              <a:rPr lang="en-US" sz="2000" dirty="0" err="1">
                <a:latin typeface="Trebuchet MS" charset="0"/>
              </a:rPr>
              <a:t>sks</a:t>
            </a:r>
            <a:endParaRPr lang="en-US" sz="2000" dirty="0">
              <a:latin typeface="Trebuchet MS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	3) </a:t>
            </a:r>
            <a:r>
              <a:rPr lang="en-US" sz="2000" dirty="0" err="1">
                <a:latin typeface="Trebuchet MS" charset="0"/>
              </a:rPr>
              <a:t>boleh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batal</a:t>
            </a:r>
            <a:r>
              <a:rPr lang="en-US" sz="2000" dirty="0">
                <a:latin typeface="Trebuchet MS" charset="0"/>
              </a:rPr>
              <a:t>/</a:t>
            </a:r>
            <a:r>
              <a:rPr lang="en-US" sz="2000" dirty="0" err="1">
                <a:latin typeface="Trebuchet MS" charset="0"/>
              </a:rPr>
              <a:t>Mundur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tapi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tdk</a:t>
            </a:r>
            <a:r>
              <a:rPr lang="en-US" sz="2000" dirty="0">
                <a:latin typeface="Trebuchet MS" charset="0"/>
              </a:rPr>
              <a:t> </a:t>
            </a:r>
            <a:r>
              <a:rPr lang="en-US" sz="2000" dirty="0" err="1">
                <a:latin typeface="Trebuchet MS" charset="0"/>
              </a:rPr>
              <a:t>boleh</a:t>
            </a:r>
            <a:r>
              <a:rPr lang="en-US" sz="2000" dirty="0">
                <a:latin typeface="Trebuchet MS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                </a:t>
            </a:r>
            <a:r>
              <a:rPr lang="en-US" sz="2000" dirty="0" err="1">
                <a:latin typeface="Trebuchet MS" charset="0"/>
              </a:rPr>
              <a:t>menambah</a:t>
            </a:r>
            <a:r>
              <a:rPr lang="en-US" sz="2000" dirty="0">
                <a:latin typeface="Trebuchet MS" charset="0"/>
              </a:rPr>
              <a:t> MK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Trebuchet MS" charset="0"/>
              </a:rPr>
              <a:t> 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KELULUSAN MAHASISWA</a:t>
            </a:r>
            <a:br>
              <a:rPr lang="en-US" smtClean="0"/>
            </a:br>
            <a:endParaRPr lang="en-US" smtClean="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857250" y="2428875"/>
            <a:ext cx="5143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Lulus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+ </a:t>
            </a:r>
            <a:r>
              <a:rPr lang="en-US" dirty="0" err="1" smtClean="0"/>
              <a:t>Tugas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) 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 Lulus TOEFL  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SKP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u="sng" smtClean="0"/>
              <a:t>Peraturan Akademik</a:t>
            </a:r>
            <a:endParaRPr lang="en-US" smtClean="0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714375" y="1857375"/>
            <a:ext cx="58578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dirty="0" err="1" smtClean="0"/>
              <a:t>keterlambatan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&lt; </a:t>
            </a:r>
            <a:r>
              <a:rPr lang="en-US" dirty="0"/>
              <a:t>15 </a:t>
            </a:r>
            <a:r>
              <a:rPr lang="en-US" dirty="0" err="1" smtClean="0"/>
              <a:t>menit</a:t>
            </a:r>
            <a:r>
              <a:rPr lang="en-US" dirty="0" smtClean="0"/>
              <a:t> (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)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/>
              <a:t>kuliah</a:t>
            </a:r>
            <a:r>
              <a:rPr lang="en-US" dirty="0"/>
              <a:t> minimal 75%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mhs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kaprodi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 err="1"/>
              <a:t>b</a:t>
            </a:r>
            <a:r>
              <a:rPr lang="en-US" dirty="0" err="1" smtClean="0"/>
              <a:t>ila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: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FKIP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 LUCK! YOU CAN MAKE IT!</a:t>
            </a:r>
            <a:endParaRPr lang="en-US" dirty="0"/>
          </a:p>
        </p:txBody>
      </p:sp>
      <p:pic>
        <p:nvPicPr>
          <p:cNvPr id="39938" name="Picture 2" descr="https://encrypted-tbn0.gstatic.com/images?q=tbn:ANd9GcR_EiS7UkxJILQyvP_TRZ4Y2qPT0PUhv92i77Wqo6J9ID0cuJM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2214554"/>
            <a:ext cx="4929222" cy="378621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  <p:sndAc>
      <p:stSnd>
        <p:snd r:embed="rId2" name="chimes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Tata Tertib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571500" y="2000250"/>
            <a:ext cx="50006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Berpakaian rapi &amp; sopan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Memakai sepatu/ sepatu sandal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Dilarang merokok di lingkungan FKIP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Tidak terlibat sebagai pengguna maupun penjual narkoba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Tidak melakukan tindakan asusila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Tidak melakukan tindakan kekerasan, perjudian, dan tidak mengkonsumsi minuman keras.</a:t>
            </a:r>
          </a:p>
          <a:p>
            <a:pPr>
              <a:buFont typeface="Wingdings" pitchFamily="2" charset="2"/>
              <a:buChar char="§"/>
            </a:pPr>
            <a:r>
              <a:rPr lang="en-US" sz="2000" b="1">
                <a:latin typeface="Trebuchet MS" charset="0"/>
              </a:rPr>
              <a:t>Tidak berambut gondrong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u="sng" smtClean="0"/>
              <a:t>Sanksi Akademik</a:t>
            </a:r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28625" y="2071688"/>
            <a:ext cx="6858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</a:rPr>
              <a:t>mhs tdk ikut ujian: nilai 0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</a:rPr>
              <a:t>mhs nyontek 1 kali: nilai E utk MK tsb.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</a:rPr>
              <a:t>mhs nyontek 2 kali: nilai E utk semua MK pd semester tsb.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</a:rPr>
              <a:t>mhs nyontek 3 kali: dikeluarkan    dr prodi</a:t>
            </a:r>
          </a:p>
          <a:p>
            <a:r>
              <a:rPr lang="en-US">
                <a:latin typeface="Trebuchet MS" charset="0"/>
              </a:rPr>
              <a:t>mhs 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</a:rPr>
              <a:t>PLAGIAT: </a:t>
            </a:r>
            <a:r>
              <a:rPr lang="en-US">
                <a:latin typeface="Trebuchet MS" charset="0"/>
                <a:sym typeface="Wingdings" pitchFamily="2" charset="2"/>
              </a:rPr>
              <a:t>sanksi sama dgn nyontek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Trebuchet MS" charset="0"/>
                <a:sym typeface="Wingdings" pitchFamily="2" charset="2"/>
              </a:rPr>
              <a:t>melakukan tindakan asusila: dikeluarkan</a:t>
            </a:r>
            <a:endParaRPr lang="en-US">
              <a:latin typeface="Trebuchet MS" charset="0"/>
            </a:endParaRP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INFORMASI AKADEMIK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500063" y="2000250"/>
            <a:ext cx="6500812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WAKTU STUDI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DOSEN PENASEHAT AKADEMIK (PA)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RPM, KRS, KHS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SISTEM NILAI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BATAL/ TAMBAH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MUNDUR MATA KULIAH</a:t>
            </a:r>
          </a:p>
          <a:p>
            <a:pPr>
              <a:lnSpc>
                <a:spcPct val="80000"/>
              </a:lnSpc>
            </a:pPr>
            <a:r>
              <a:rPr lang="en-US"/>
              <a:t>MUNDUR KULIAH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CUTI KULIAH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MEMBOLOS KULIAH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MAHASISWA DROP OUT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/>
              <a:t>PENGHARGAAN PRESTASI  AKADEMIK</a:t>
            </a:r>
          </a:p>
          <a:p>
            <a:pPr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WAKTU </a:t>
            </a:r>
            <a:r>
              <a:rPr lang="en-US" dirty="0" smtClean="0"/>
              <a:t>STUDI</a:t>
            </a:r>
            <a:endParaRPr lang="en-US" dirty="0" smtClean="0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714348" y="1643050"/>
            <a:ext cx="571504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studi</a:t>
            </a:r>
            <a:r>
              <a:rPr lang="en-US" b="1" dirty="0" smtClean="0"/>
              <a:t> </a:t>
            </a:r>
            <a:r>
              <a:rPr lang="en-US" b="1" dirty="0" err="1" smtClean="0"/>
              <a:t>maksimal</a:t>
            </a:r>
            <a:endParaRPr lang="en-US" b="1" dirty="0" smtClean="0"/>
          </a:p>
          <a:p>
            <a:r>
              <a:rPr lang="en-US" b="1" dirty="0" smtClean="0"/>
              <a:t>7 </a:t>
            </a:r>
            <a:r>
              <a:rPr lang="en-US" b="1" dirty="0"/>
              <a:t>TAHUN (14 SEMESTER)</a:t>
            </a:r>
          </a:p>
          <a:p>
            <a:endParaRPr lang="en-US" dirty="0"/>
          </a:p>
          <a:p>
            <a:r>
              <a:rPr lang="en-US" b="1" dirty="0"/>
              <a:t>AGUSTUS </a:t>
            </a:r>
            <a:r>
              <a:rPr lang="en-US" b="1" dirty="0" smtClean="0"/>
              <a:t>2013 </a:t>
            </a:r>
            <a:r>
              <a:rPr lang="en-US" b="1" dirty="0"/>
              <a:t>-  AGUSTUS </a:t>
            </a:r>
            <a:r>
              <a:rPr lang="en-US" b="1" dirty="0" smtClean="0"/>
              <a:t>2020</a:t>
            </a:r>
          </a:p>
          <a:p>
            <a:endParaRPr lang="en-US" b="1" dirty="0"/>
          </a:p>
          <a:p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studi</a:t>
            </a:r>
            <a:r>
              <a:rPr lang="en-US" b="1" dirty="0" smtClean="0"/>
              <a:t> </a:t>
            </a:r>
            <a:r>
              <a:rPr lang="en-US" b="1" dirty="0" err="1" smtClean="0"/>
              <a:t>tepat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endParaRPr lang="en-US" b="1" dirty="0" smtClean="0"/>
          </a:p>
          <a:p>
            <a:r>
              <a:rPr lang="en-US" b="1" dirty="0" smtClean="0"/>
              <a:t>9 semester</a:t>
            </a:r>
          </a:p>
          <a:p>
            <a:endParaRPr lang="en-US" b="1" dirty="0"/>
          </a:p>
          <a:p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studi</a:t>
            </a:r>
            <a:r>
              <a:rPr lang="en-US" b="1" dirty="0" smtClean="0"/>
              <a:t> paling </a:t>
            </a:r>
            <a:r>
              <a:rPr lang="en-US" b="1" dirty="0" err="1" smtClean="0"/>
              <a:t>cepat</a:t>
            </a:r>
            <a:endParaRPr lang="en-US" b="1" dirty="0" smtClean="0"/>
          </a:p>
          <a:p>
            <a:r>
              <a:rPr lang="en-US" b="1" dirty="0" smtClean="0"/>
              <a:t>7 semester</a:t>
            </a:r>
          </a:p>
          <a:p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DOSEN PA</a:t>
            </a:r>
            <a:r>
              <a:rPr lang="en-US" smtClean="0">
                <a:solidFill>
                  <a:schemeClr val="tx1"/>
                </a:solidFill>
              </a:rPr>
              <a:t/>
            </a:r>
            <a:br>
              <a:rPr lang="en-US" smtClean="0">
                <a:solidFill>
                  <a:schemeClr val="tx1"/>
                </a:solidFill>
              </a:rPr>
            </a:br>
            <a:endParaRPr lang="en-US" smtClean="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1000125" y="1857375"/>
            <a:ext cx="507206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/>
              <a:t>Dosen</a:t>
            </a:r>
            <a:r>
              <a:rPr lang="en-US" sz="2800" b="1" dirty="0"/>
              <a:t> </a:t>
            </a:r>
            <a:r>
              <a:rPr lang="en-US" sz="2800" b="1" dirty="0" err="1"/>
              <a:t>Penasehat</a:t>
            </a:r>
            <a:r>
              <a:rPr lang="en-US" sz="2800" b="1" dirty="0"/>
              <a:t> </a:t>
            </a:r>
            <a:r>
              <a:rPr lang="en-US" sz="2800" b="1" dirty="0" err="1"/>
              <a:t>Akademik</a:t>
            </a:r>
            <a:r>
              <a:rPr lang="en-US" sz="2800" b="1" dirty="0"/>
              <a:t> (PA)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dosen</a:t>
            </a:r>
            <a:r>
              <a:rPr lang="en-US" sz="2800" dirty="0"/>
              <a:t> yang </a:t>
            </a:r>
            <a:r>
              <a:rPr lang="en-US" sz="2800" dirty="0" err="1"/>
              <a:t>bertanggung</a:t>
            </a:r>
            <a:r>
              <a:rPr lang="en-US" sz="2800" dirty="0"/>
              <a:t> </a:t>
            </a:r>
            <a:r>
              <a:rPr lang="en-US" sz="2800" dirty="0" err="1"/>
              <a:t>jawab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bidang</a:t>
            </a:r>
            <a:r>
              <a:rPr lang="en-US" sz="2800" dirty="0"/>
              <a:t> </a:t>
            </a:r>
            <a:r>
              <a:rPr lang="en-US" sz="2800" dirty="0" err="1"/>
              <a:t>akademik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lulus.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RPM, KHS, KRS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714375" y="2143125"/>
            <a:ext cx="6215063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RENCANA PENGAMBILAN  MATAKULIAH (RPM</a:t>
            </a:r>
          </a:p>
          <a:p>
            <a:endParaRPr lang="en-US" dirty="0"/>
          </a:p>
          <a:p>
            <a:r>
              <a:rPr lang="en-US" dirty="0" smtClean="0"/>
              <a:t>KARTU </a:t>
            </a:r>
            <a:r>
              <a:rPr lang="en-US" dirty="0"/>
              <a:t>HASIL STUDI (KHS)</a:t>
            </a:r>
          </a:p>
          <a:p>
            <a:endParaRPr lang="en-US" dirty="0"/>
          </a:p>
          <a:p>
            <a:r>
              <a:rPr lang="en-US" dirty="0" smtClean="0"/>
              <a:t>KARTU </a:t>
            </a:r>
            <a:r>
              <a:rPr lang="en-US" dirty="0"/>
              <a:t>RENCANA STUDI (KRS)</a:t>
            </a:r>
          </a:p>
          <a:p>
            <a:endParaRPr lang="en-US" dirty="0"/>
          </a:p>
          <a:p>
            <a:r>
              <a:rPr lang="en-US" dirty="0"/>
              <a:t> KRS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konsultasi</a:t>
            </a:r>
            <a:endParaRPr lang="en-US" dirty="0"/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BATAL/ TAMBAH</a:t>
            </a: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642938" y="2143125"/>
            <a:ext cx="635793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/>
              <a:t>Batal/ Tambah dilakukan pada 2 </a:t>
            </a:r>
          </a:p>
          <a:p>
            <a:r>
              <a:rPr lang="en-US"/>
              <a:t>minggu pertama mhs. kuliah.</a:t>
            </a:r>
          </a:p>
          <a:p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Tambah matakuliah tambah uang SKS</a:t>
            </a:r>
          </a:p>
          <a:p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Batal matakuliah uang SKS diperhitungkan utk pembayaran semester berikutnya</a:t>
            </a:r>
          </a:p>
        </p:txBody>
      </p:sp>
    </p:spTree>
  </p:cSld>
  <p:clrMapOvr>
    <a:masterClrMapping/>
  </p:clrMapOvr>
  <p:transition>
    <p:fad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99</TotalTime>
  <Words>650</Words>
  <Application>Microsoft PowerPoint</Application>
  <PresentationFormat>On-screen Show (4:3)</PresentationFormat>
  <Paragraphs>181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Times</vt:lpstr>
      <vt:lpstr>Arial</vt:lpstr>
      <vt:lpstr>Lucida Sans Unicode</vt:lpstr>
      <vt:lpstr>Wingdings 3</vt:lpstr>
      <vt:lpstr>Verdana</vt:lpstr>
      <vt:lpstr>Wingdings 2</vt:lpstr>
      <vt:lpstr>Calibri</vt:lpstr>
      <vt:lpstr>Trebuchet MS</vt:lpstr>
      <vt:lpstr>Raavi</vt:lpstr>
      <vt:lpstr>Wingdings</vt:lpstr>
      <vt:lpstr>Antique Olive Compact</vt:lpstr>
      <vt:lpstr>Garamond</vt:lpstr>
      <vt:lpstr>Concourse</vt:lpstr>
      <vt:lpstr>ORIENTASI MHS 2013/2014</vt:lpstr>
      <vt:lpstr>Peraturan Akademik</vt:lpstr>
      <vt:lpstr>Tata Tertib</vt:lpstr>
      <vt:lpstr>Sanksi Akademik</vt:lpstr>
      <vt:lpstr>INFORMASI AKADEMIK</vt:lpstr>
      <vt:lpstr>WAKTU STUDI</vt:lpstr>
      <vt:lpstr>DOSEN PA </vt:lpstr>
      <vt:lpstr>RPM, KHS, KRS</vt:lpstr>
      <vt:lpstr>BATAL/ TAMBAH</vt:lpstr>
      <vt:lpstr>SISTEM KREDIT SEMSTER DAN SISTEM NILAI</vt:lpstr>
      <vt:lpstr>KLASIFIKASI NILAI</vt:lpstr>
      <vt:lpstr>IPS dan Kredit yang dapat diambil</vt:lpstr>
      <vt:lpstr>MUNDUR MATAKULIAH</vt:lpstr>
      <vt:lpstr>CUTI KULIAH</vt:lpstr>
      <vt:lpstr>MEMBOLOS KULIAH</vt:lpstr>
      <vt:lpstr>MAHASISWA DROP OUT</vt:lpstr>
      <vt:lpstr>PENGHARGAAN PRESTASI AKADEMIK</vt:lpstr>
      <vt:lpstr>Semester Padat </vt:lpstr>
      <vt:lpstr>KELULUSAN MAHASISWA </vt:lpstr>
      <vt:lpstr>GOOD LUCK! YOU CAN MAKE IT!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Bill of Rights</dc:title>
  <dc:subject>Template Ready</dc:subject>
  <dc:creator>User</dc:creator>
  <cp:keywords>Education</cp:keywords>
  <cp:lastModifiedBy>user</cp:lastModifiedBy>
  <cp:revision>17</cp:revision>
  <dcterms:created xsi:type="dcterms:W3CDTF">2010-07-31T04:50:57Z</dcterms:created>
  <dcterms:modified xsi:type="dcterms:W3CDTF">2013-07-24T01:18:57Z</dcterms:modified>
  <cp:category>Education</cp:category>
</cp:coreProperties>
</file>