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8" r:id="rId6"/>
    <p:sldId id="269" r:id="rId7"/>
    <p:sldId id="270" r:id="rId8"/>
    <p:sldId id="261" r:id="rId9"/>
    <p:sldId id="267" r:id="rId10"/>
    <p:sldId id="271" r:id="rId11"/>
    <p:sldId id="272" r:id="rId12"/>
    <p:sldId id="273" r:id="rId13"/>
    <p:sldId id="264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Wisuda%2020241011%20(Autosaved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Rata-rata</a:t>
            </a:r>
            <a:r>
              <a:rPr lang="en-US" b="1" baseline="0"/>
              <a:t> Kepuasan Lulusan terhadap Capaian</a:t>
            </a:r>
            <a:r>
              <a:rPr lang="en-US" b="1"/>
              <a:t> Kompetensi Bidang</a:t>
            </a:r>
            <a:r>
              <a:rPr lang="en-US" b="1" baseline="0"/>
              <a:t> Ilmu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Sheet10!$E$3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07-4E09-83F1-22E54854F4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07-4E09-83F1-22E54854F4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507-4E09-83F1-22E54854F4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507-4E09-83F1-22E54854F4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507-4E09-83F1-22E54854F4B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507-4E09-83F1-22E54854F4B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507-4E09-83F1-22E54854F4B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6507-4E09-83F1-22E54854F4B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6507-4E09-83F1-22E54854F4B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6507-4E09-83F1-22E54854F4B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6507-4E09-83F1-22E54854F4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Sheet10!$D$4:$D$14</c:f>
              <c:strCache>
                <c:ptCount val="11"/>
                <c:pt idx="0">
                  <c:v>Kemampuan analisis: menganalisis informasi, mengidentifikasi masalah, dan menemukan solusi</c:v>
                </c:pt>
                <c:pt idx="1">
                  <c:v>Kemampuan manajerial untuk mengelola waktu, proyek, dan sumber daya dengan efisien serta efektif</c:v>
                </c:pt>
                <c:pt idx="2">
                  <c:v>Kemampuan menerapkan pengetahuan/ilmu dalam situasi praktis atau di pekerjaan</c:v>
                </c:pt>
                <c:pt idx="3">
                  <c:v>Kemampuan menggunakan teknologi dan informasi </c:v>
                </c:pt>
                <c:pt idx="4">
                  <c:v>Kemampuan penggunaan bahasa asing.</c:v>
                </c:pt>
                <c:pt idx="5">
                  <c:v>Kemampuan untuk belajar dan beradaptasi dengan perubahan situasi atau lingkungan pekerjaan</c:v>
                </c:pt>
                <c:pt idx="6">
                  <c:v>Kemampuan untuk kerjasama dan kolaborasi dengan orang lain</c:v>
                </c:pt>
                <c:pt idx="7">
                  <c:v>Kemampuan untuk presentasi dan komunikasi </c:v>
                </c:pt>
                <c:pt idx="8">
                  <c:v>Kesadaran akan nilai-nilai etika dan integritas dalam bekerja dan berinteraksi</c:v>
                </c:pt>
                <c:pt idx="9">
                  <c:v>Pemahaman tentang prinsip keberlanjutan, tantangan lingkungan, sosial, dan ekonomi yang dihadapi dunia saat ini</c:v>
                </c:pt>
                <c:pt idx="10">
                  <c:v>Penguasaan konsep dan prinsip dalam bidang ilmu yang dipelajari</c:v>
                </c:pt>
              </c:strCache>
            </c:strRef>
          </c:cat>
          <c:val>
            <c:numRef>
              <c:f>Sheet10!$E$4:$E$14</c:f>
              <c:numCache>
                <c:formatCode>0.00</c:formatCode>
                <c:ptCount val="11"/>
                <c:pt idx="0">
                  <c:v>3.4770901194353963</c:v>
                </c:pt>
                <c:pt idx="1">
                  <c:v>3.4336590662323561</c:v>
                </c:pt>
                <c:pt idx="2">
                  <c:v>3.3945711183496199</c:v>
                </c:pt>
                <c:pt idx="3">
                  <c:v>3.4023887079261668</c:v>
                </c:pt>
                <c:pt idx="4">
                  <c:v>3.1035830618892506</c:v>
                </c:pt>
                <c:pt idx="5">
                  <c:v>3.4840390879478824</c:v>
                </c:pt>
                <c:pt idx="6">
                  <c:v>3.5465798045602606</c:v>
                </c:pt>
                <c:pt idx="7">
                  <c:v>3.4406080347448422</c:v>
                </c:pt>
                <c:pt idx="8">
                  <c:v>3.523127035830619</c:v>
                </c:pt>
                <c:pt idx="9">
                  <c:v>3.3954397394136806</c:v>
                </c:pt>
                <c:pt idx="10">
                  <c:v>3.4536373507057547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507-4E09-83F1-22E54854F4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5815903"/>
        <c:axId val="1675816319"/>
        <c:axId val="0"/>
      </c:bar3DChart>
      <c:catAx>
        <c:axId val="167581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816319"/>
        <c:crosses val="autoZero"/>
        <c:auto val="1"/>
        <c:lblAlgn val="ctr"/>
        <c:lblOffset val="100"/>
        <c:noMultiLvlLbl val="0"/>
      </c:catAx>
      <c:valAx>
        <c:axId val="1675816319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8159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GRAFIK EXIT SURVEY LULUSAN FKIK - WISUDA OKT 2024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Sheet9!$AN$36</c:f>
              <c:strCache>
                <c:ptCount val="1"/>
                <c:pt idx="0">
                  <c:v>KEDOKTERAN DAN ILMU KESEHATAN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7CB-4A70-9626-C675EE43017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7CB-4A70-9626-C675EE4301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7CB-4A70-9626-C675EE43017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7CB-4A70-9626-C675EE4301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Sheet9!$C$37:$C$40</c:f>
              <c:strCache>
                <c:ptCount val="4"/>
                <c:pt idx="0">
                  <c:v>PEMAHAMAN KOMPETENSI BIDANG ILMU</c:v>
                </c:pt>
                <c:pt idx="1">
                  <c:v>PENASEHAT AKADEMIK</c:v>
                </c:pt>
                <c:pt idx="2">
                  <c:v>PEMBIMBING SKRIPSI</c:v>
                </c:pt>
                <c:pt idx="3">
                  <c:v>KEPUASAN LAYANAN DAN SARANA PRASARANA</c:v>
                </c:pt>
              </c:strCache>
            </c:strRef>
          </c:cat>
          <c:val>
            <c:numRef>
              <c:f>Sheet9!$AN$37:$AN$40</c:f>
              <c:numCache>
                <c:formatCode>0.00</c:formatCode>
                <c:ptCount val="4"/>
                <c:pt idx="0">
                  <c:v>3.5007951859015689</c:v>
                </c:pt>
                <c:pt idx="1">
                  <c:v>3.697766049077281</c:v>
                </c:pt>
                <c:pt idx="2">
                  <c:v>3.6802463027104295</c:v>
                </c:pt>
                <c:pt idx="3">
                  <c:v>3.5351256253779759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CB-4A70-9626-C675EE4301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1793551"/>
        <c:axId val="1681797711"/>
        <c:axId val="0"/>
      </c:bar3DChart>
      <c:catAx>
        <c:axId val="168179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7711"/>
        <c:crosses val="autoZero"/>
        <c:auto val="1"/>
        <c:lblAlgn val="ctr"/>
        <c:lblOffset val="100"/>
        <c:noMultiLvlLbl val="0"/>
      </c:catAx>
      <c:valAx>
        <c:axId val="1681797711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GRAFIK EXIT SURVEY LULUSAN PSIKOLOGI - WISUDA OKT 2024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Sheet9!$AS$36</c:f>
              <c:strCache>
                <c:ptCount val="1"/>
                <c:pt idx="0">
                  <c:v>PSIKOLOGI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1E9-4CB8-80D1-C77A599DE0A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1E9-4CB8-80D1-C77A599DE0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1E9-4CB8-80D1-C77A599DE0A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1E9-4CB8-80D1-C77A599DE0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Sheet9!$C$37:$C$40</c:f>
              <c:strCache>
                <c:ptCount val="4"/>
                <c:pt idx="0">
                  <c:v>PEMAHAMAN KOMPETENSI BIDANG ILMU</c:v>
                </c:pt>
                <c:pt idx="1">
                  <c:v>PENASEHAT AKADEMIK</c:v>
                </c:pt>
                <c:pt idx="2">
                  <c:v>PEMBIMBING SKRIPSI</c:v>
                </c:pt>
                <c:pt idx="3">
                  <c:v>KEPUASAN LAYANAN DAN SARANA PRASARANA</c:v>
                </c:pt>
              </c:strCache>
            </c:strRef>
          </c:cat>
          <c:val>
            <c:numRef>
              <c:f>Sheet9!$AS$37:$AS$40</c:f>
              <c:numCache>
                <c:formatCode>0.00</c:formatCode>
                <c:ptCount val="4"/>
                <c:pt idx="0">
                  <c:v>3.3787606730286286</c:v>
                </c:pt>
                <c:pt idx="1">
                  <c:v>3.4827071823204414</c:v>
                </c:pt>
                <c:pt idx="2">
                  <c:v>3.5658954880294664</c:v>
                </c:pt>
                <c:pt idx="3">
                  <c:v>3.3370580110497237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E9-4CB8-80D1-C77A599DE0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1793551"/>
        <c:axId val="1681797711"/>
        <c:axId val="0"/>
      </c:bar3DChart>
      <c:catAx>
        <c:axId val="168179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7711"/>
        <c:crosses val="autoZero"/>
        <c:auto val="1"/>
        <c:lblAlgn val="ctr"/>
        <c:lblOffset val="100"/>
        <c:noMultiLvlLbl val="0"/>
      </c:catAx>
      <c:valAx>
        <c:axId val="1681797711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GRAFIK EXIT SURVEY LULUSAN TEKNOBIOLOGI - WISUDA OKT 2024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Sheet9!$AY$36</c:f>
              <c:strCache>
                <c:ptCount val="1"/>
                <c:pt idx="0">
                  <c:v>TEKNOBIOLOGI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D54-470C-AD71-6C543A9763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D54-470C-AD71-6C543A9763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D54-470C-AD71-6C543A97637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D54-470C-AD71-6C543A9763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Sheet9!$C$37:$C$40</c:f>
              <c:strCache>
                <c:ptCount val="4"/>
                <c:pt idx="0">
                  <c:v>PEMAHAMAN KOMPETENSI BIDANG ILMU</c:v>
                </c:pt>
                <c:pt idx="1">
                  <c:v>PENASEHAT AKADEMIK</c:v>
                </c:pt>
                <c:pt idx="2">
                  <c:v>PEMBIMBING SKRIPSI</c:v>
                </c:pt>
                <c:pt idx="3">
                  <c:v>KEPUASAN LAYANAN DAN SARANA PRASARANA</c:v>
                </c:pt>
              </c:strCache>
            </c:strRef>
          </c:cat>
          <c:val>
            <c:numRef>
              <c:f>Sheet9!$AY$37:$AY$40</c:f>
              <c:numCache>
                <c:formatCode>0.00</c:formatCode>
                <c:ptCount val="4"/>
                <c:pt idx="0">
                  <c:v>3.322232854864434</c:v>
                </c:pt>
                <c:pt idx="1">
                  <c:v>3.6973099415204675</c:v>
                </c:pt>
                <c:pt idx="2">
                  <c:v>3.7342690058479526</c:v>
                </c:pt>
                <c:pt idx="3">
                  <c:v>3.313082706766918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54-470C-AD71-6C543A9763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1793551"/>
        <c:axId val="1681797711"/>
        <c:axId val="0"/>
      </c:bar3DChart>
      <c:catAx>
        <c:axId val="168179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7711"/>
        <c:crosses val="autoZero"/>
        <c:auto val="1"/>
        <c:lblAlgn val="ctr"/>
        <c:lblOffset val="100"/>
        <c:noMultiLvlLbl val="0"/>
      </c:catAx>
      <c:valAx>
        <c:axId val="1681797711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Rata-rata</a:t>
            </a:r>
            <a:r>
              <a:rPr lang="en-US" b="1" baseline="0" dirty="0"/>
              <a:t> </a:t>
            </a:r>
            <a:r>
              <a:rPr lang="en-US" b="1" baseline="0" dirty="0" err="1"/>
              <a:t>Kepuasan</a:t>
            </a:r>
            <a:r>
              <a:rPr lang="en-US" b="1" baseline="0" dirty="0"/>
              <a:t> </a:t>
            </a:r>
            <a:r>
              <a:rPr lang="en-US" b="1" baseline="0" dirty="0" err="1"/>
              <a:t>Lulusan</a:t>
            </a:r>
            <a:r>
              <a:rPr lang="en-US" b="1" baseline="0" dirty="0"/>
              <a:t> </a:t>
            </a:r>
            <a:r>
              <a:rPr lang="en-US" b="1" baseline="0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Pembimbing</a:t>
            </a:r>
            <a:r>
              <a:rPr lang="en-US" b="1" baseline="0" dirty="0"/>
              <a:t> </a:t>
            </a:r>
            <a:r>
              <a:rPr lang="en-US" b="1" baseline="0" dirty="0" err="1"/>
              <a:t>Akademik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Sheet10!$E$3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BD0-4441-A01A-BCA938B011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BD0-4441-A01A-BCA938B011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BD0-4441-A01A-BCA938B011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BD0-4441-A01A-BCA938B011D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BD0-4441-A01A-BCA938B011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BD0-4441-A01A-BCA938B011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Sheet10!$D$15:$D$20</c:f>
              <c:strCache>
                <c:ptCount val="6"/>
                <c:pt idx="0">
                  <c:v>Kemampuan PA dalam membimbing anda</c:v>
                </c:pt>
                <c:pt idx="1">
                  <c:v>Komunikasi dalam proses pembimbingan</c:v>
                </c:pt>
                <c:pt idx="2">
                  <c:v>Penanganan bila ada masalah studi</c:v>
                </c:pt>
                <c:pt idx="3">
                  <c:v>Pengaturan waktu / jadwal  pembimbingan</c:v>
                </c:pt>
                <c:pt idx="4">
                  <c:v>Penjelasan informasi terkait bimbingan</c:v>
                </c:pt>
                <c:pt idx="5">
                  <c:v>Perhatian pada perkembangan studi anda</c:v>
                </c:pt>
              </c:strCache>
            </c:strRef>
          </c:cat>
          <c:val>
            <c:numRef>
              <c:f>Sheet10!$E$15:$E$20</c:f>
              <c:numCache>
                <c:formatCode>0.00</c:formatCode>
                <c:ptCount val="6"/>
                <c:pt idx="0">
                  <c:v>3.6542888165037999</c:v>
                </c:pt>
                <c:pt idx="1">
                  <c:v>3.6664495114006512</c:v>
                </c:pt>
                <c:pt idx="2">
                  <c:v>3.680347448425624</c:v>
                </c:pt>
                <c:pt idx="3">
                  <c:v>3.6568946796959829</c:v>
                </c:pt>
                <c:pt idx="4">
                  <c:v>3.6760043431053204</c:v>
                </c:pt>
                <c:pt idx="5">
                  <c:v>3.6386536373507057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D0-4441-A01A-BCA938B011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5815903"/>
        <c:axId val="1675816319"/>
        <c:axId val="0"/>
      </c:bar3DChart>
      <c:catAx>
        <c:axId val="167581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816319"/>
        <c:crosses val="autoZero"/>
        <c:auto val="1"/>
        <c:lblAlgn val="ctr"/>
        <c:lblOffset val="100"/>
        <c:noMultiLvlLbl val="0"/>
      </c:catAx>
      <c:valAx>
        <c:axId val="1675816319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8159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Kepuasan</a:t>
            </a:r>
            <a:r>
              <a:rPr lang="en-US" sz="16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6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terhadap</a:t>
            </a:r>
            <a:r>
              <a:rPr lang="en-US" sz="16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6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Pembimbing</a:t>
            </a:r>
            <a:r>
              <a:rPr lang="en-US" sz="16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6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Tugas</a:t>
            </a:r>
            <a:r>
              <a:rPr lang="en-US" sz="16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Akhir (</a:t>
            </a:r>
            <a:r>
              <a:rPr lang="en-US" sz="16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skripsi</a:t>
            </a:r>
            <a:r>
              <a:rPr lang="en-US" sz="16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</a:t>
            </a:r>
            <a:r>
              <a:rPr lang="en-US" sz="16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tesis</a:t>
            </a:r>
            <a:r>
              <a:rPr lang="en-US" sz="16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</a:t>
            </a:r>
            <a:r>
              <a:rPr lang="en-US" sz="16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disertasi</a:t>
            </a:r>
            <a:r>
              <a:rPr lang="en-US" sz="16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</a:p>
        </c:rich>
      </c:tx>
      <c:layout>
        <c:manualLayout>
          <c:xMode val="edge"/>
          <c:yMode val="edge"/>
          <c:x val="0.25424377331424053"/>
          <c:y val="2.7777817286939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Sheet10!$E$3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63A-4A12-9B17-57FBB05595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63A-4A12-9B17-57FBB05595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63A-4A12-9B17-57FBB05595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63A-4A12-9B17-57FBB05595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63A-4A12-9B17-57FBB05595B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63A-4A12-9B17-57FBB05595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Sheet10!$D$21:$D$26</c:f>
              <c:strCache>
                <c:ptCount val="6"/>
                <c:pt idx="0">
                  <c:v>Kemampuan PS dalam membimbing</c:v>
                </c:pt>
                <c:pt idx="1">
                  <c:v>Komunikasi selama proses bimbingan</c:v>
                </c:pt>
                <c:pt idx="2">
                  <c:v>Pendampingan saat ujian / sidang</c:v>
                </c:pt>
                <c:pt idx="3">
                  <c:v>Pengaturan waktu / jadwal bimbingan</c:v>
                </c:pt>
                <c:pt idx="4">
                  <c:v>Penjelasan informasi-materi Skripsi selama proses bimbingan</c:v>
                </c:pt>
                <c:pt idx="5">
                  <c:v>Perhatian pada perkembangan skripsi/Tugas Akhir</c:v>
                </c:pt>
              </c:strCache>
            </c:strRef>
          </c:cat>
          <c:val>
            <c:numRef>
              <c:f>Sheet10!$E$21:$E$26</c:f>
              <c:numCache>
                <c:formatCode>0.00</c:formatCode>
                <c:ptCount val="6"/>
                <c:pt idx="0">
                  <c:v>3.7298588490770905</c:v>
                </c:pt>
                <c:pt idx="1">
                  <c:v>3.716829533116178</c:v>
                </c:pt>
                <c:pt idx="2">
                  <c:v>3.7515743756786102</c:v>
                </c:pt>
                <c:pt idx="3">
                  <c:v>3.6794788273615637</c:v>
                </c:pt>
                <c:pt idx="4">
                  <c:v>3.7133550488599347</c:v>
                </c:pt>
                <c:pt idx="5">
                  <c:v>3.7263843648208472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3A-4A12-9B17-57FBB05595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5815903"/>
        <c:axId val="1675816319"/>
        <c:axId val="0"/>
      </c:bar3DChart>
      <c:catAx>
        <c:axId val="167581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816319"/>
        <c:crosses val="autoZero"/>
        <c:auto val="1"/>
        <c:lblAlgn val="ctr"/>
        <c:lblOffset val="100"/>
        <c:noMultiLvlLbl val="0"/>
      </c:catAx>
      <c:valAx>
        <c:axId val="1675816319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8159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Rata-rata</a:t>
            </a:r>
            <a:r>
              <a:rPr lang="en-US" b="1" baseline="0"/>
              <a:t> Kepuasan Lulusan Terhadap</a:t>
            </a:r>
            <a:r>
              <a:rPr lang="en-US" b="1"/>
              <a:t> Layanan Administrasi,</a:t>
            </a:r>
            <a:r>
              <a:rPr lang="en-US" b="1" baseline="0"/>
              <a:t> Sarana dan Prasarana</a:t>
            </a:r>
            <a:endParaRPr lang="en-US" b="1"/>
          </a:p>
        </c:rich>
      </c:tx>
      <c:layout>
        <c:manualLayout>
          <c:xMode val="edge"/>
          <c:yMode val="edge"/>
          <c:x val="0.21280783137235887"/>
          <c:y val="2.7777875690840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146687336816122E-2"/>
          <c:y val="0.12427689320104045"/>
          <c:w val="0.95115706495041497"/>
          <c:h val="0.6822944953185655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Sheet10!$E$3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E21-4556-A378-BCFE6AB450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E21-4556-A378-BCFE6AB450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E21-4556-A378-BCFE6AB450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E21-4556-A378-BCFE6AB450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E21-4556-A378-BCFE6AB450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E21-4556-A378-BCFE6AB450B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E21-4556-A378-BCFE6AB450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Sheet10!$D$27:$D$33</c:f>
              <c:strCache>
                <c:ptCount val="7"/>
                <c:pt idx="0">
                  <c:v>Kepuasan layanan administrasi di fakultas / prodi</c:v>
                </c:pt>
                <c:pt idx="1">
                  <c:v>Kepuasan layanan dan prasarana di perpustakaan</c:v>
                </c:pt>
                <c:pt idx="2">
                  <c:v>Kepuasan layanan staf tenaga kependidikan di fakultas - universitas</c:v>
                </c:pt>
                <c:pt idx="3">
                  <c:v>Kepuasan prasarana perkuliahan di kelas</c:v>
                </c:pt>
                <c:pt idx="4">
                  <c:v>Kepuasan sarana &amp; prasarana di laboratorium</c:v>
                </c:pt>
                <c:pt idx="5">
                  <c:v>Kepuasan sarana &amp; prasarana secara keseluruhan</c:v>
                </c:pt>
                <c:pt idx="6">
                  <c:v>Penilaian keseluruhan terhadap Unika Atma Jaya</c:v>
                </c:pt>
              </c:strCache>
            </c:strRef>
          </c:cat>
          <c:val>
            <c:numRef>
              <c:f>Sheet10!$E$27:$E$33</c:f>
              <c:numCache>
                <c:formatCode>0.00</c:formatCode>
                <c:ptCount val="7"/>
                <c:pt idx="0">
                  <c:v>3.4623235613463628</c:v>
                </c:pt>
                <c:pt idx="1">
                  <c:v>3.5630836047774159</c:v>
                </c:pt>
                <c:pt idx="2">
                  <c:v>3.5074918566775244</c:v>
                </c:pt>
                <c:pt idx="3">
                  <c:v>3.3572204125950051</c:v>
                </c:pt>
                <c:pt idx="4">
                  <c:v>3.3789359391965257</c:v>
                </c:pt>
                <c:pt idx="5">
                  <c:v>3.4180238870792614</c:v>
                </c:pt>
                <c:pt idx="6">
                  <c:v>3.4831704668838221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E21-4556-A378-BCFE6AB450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5815903"/>
        <c:axId val="1675816319"/>
        <c:axId val="0"/>
      </c:bar3DChart>
      <c:catAx>
        <c:axId val="167581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816319"/>
        <c:crosses val="autoZero"/>
        <c:auto val="1"/>
        <c:lblAlgn val="ctr"/>
        <c:lblOffset val="100"/>
        <c:noMultiLvlLbl val="0"/>
      </c:catAx>
      <c:valAx>
        <c:axId val="1675816319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8159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GRAFIK EXIT SURVEY LULUSAN FEB - WISUDA OKT 2024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Sheet9!$F$36</c:f>
              <c:strCache>
                <c:ptCount val="1"/>
                <c:pt idx="0">
                  <c:v>EKONOMI DAN BISNIS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C27-4E95-A7CC-F97209D0661F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C27-4E95-A7CC-F97209D0661F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C27-4E95-A7CC-F97209D0661F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C27-4E95-A7CC-F97209D066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Sheet9!$C$37:$C$40</c:f>
              <c:strCache>
                <c:ptCount val="4"/>
                <c:pt idx="0">
                  <c:v>PEMAHAMAN KOMPETENSI BIDANG ILMU</c:v>
                </c:pt>
                <c:pt idx="1">
                  <c:v>PENASEHAT AKADEMIK</c:v>
                </c:pt>
                <c:pt idx="2">
                  <c:v>PEMBIMBING SKRIPSI</c:v>
                </c:pt>
                <c:pt idx="3">
                  <c:v>KEPUASAN LAYANAN DAN SARANA PRASARANA</c:v>
                </c:pt>
              </c:strCache>
            </c:strRef>
          </c:cat>
          <c:val>
            <c:numRef>
              <c:f>Sheet9!$F$37:$F$40</c:f>
              <c:numCache>
                <c:formatCode>0.00</c:formatCode>
                <c:ptCount val="4"/>
                <c:pt idx="0">
                  <c:v>3.5180084585581213</c:v>
                </c:pt>
                <c:pt idx="1">
                  <c:v>3.7497036883970343</c:v>
                </c:pt>
                <c:pt idx="2">
                  <c:v>3.8189779099253545</c:v>
                </c:pt>
                <c:pt idx="3">
                  <c:v>3.6175490961411887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27-4E95-A7CC-F97209D066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1793551"/>
        <c:axId val="1681797711"/>
        <c:axId val="0"/>
      </c:bar3DChart>
      <c:catAx>
        <c:axId val="168179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7711"/>
        <c:crosses val="autoZero"/>
        <c:auto val="1"/>
        <c:lblAlgn val="ctr"/>
        <c:lblOffset val="100"/>
        <c:noMultiLvlLbl val="0"/>
      </c:catAx>
      <c:valAx>
        <c:axId val="1681797711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GRAFIK EXIT SURVEY LULUSAN FIABIKOM - WISUDA OKT 2024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Sheet9!$N$36</c:f>
              <c:strCache>
                <c:ptCount val="1"/>
                <c:pt idx="0">
                  <c:v>ILMU ADMINISTRASI BISNIS DAN ILMU KOMUNIKASI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AFD-44D6-A962-F5548C147F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AFD-44D6-A962-F5548C147F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AFD-44D6-A962-F5548C147F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AFD-44D6-A962-F5548C147F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Sheet9!$C$37:$C$40</c:f>
              <c:strCache>
                <c:ptCount val="4"/>
                <c:pt idx="0">
                  <c:v>PEMAHAMAN KOMPETENSI BIDANG ILMU</c:v>
                </c:pt>
                <c:pt idx="1">
                  <c:v>PENASEHAT AKADEMIK</c:v>
                </c:pt>
                <c:pt idx="2">
                  <c:v>PEMBIMBING SKRIPSI</c:v>
                </c:pt>
                <c:pt idx="3">
                  <c:v>KEPUASAN LAYANAN DAN SARANA PRASARANA</c:v>
                </c:pt>
              </c:strCache>
            </c:strRef>
          </c:cat>
          <c:val>
            <c:numRef>
              <c:f>Sheet9!$N$37:$N$40</c:f>
              <c:numCache>
                <c:formatCode>0.00</c:formatCode>
                <c:ptCount val="4"/>
                <c:pt idx="0">
                  <c:v>3.4355951344160629</c:v>
                </c:pt>
                <c:pt idx="1">
                  <c:v>3.7251831771765449</c:v>
                </c:pt>
                <c:pt idx="2">
                  <c:v>3.7883657928904806</c:v>
                </c:pt>
                <c:pt idx="3">
                  <c:v>3.5460117606364583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FD-44D6-A962-F5548C147F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1793551"/>
        <c:axId val="1681797711"/>
        <c:axId val="0"/>
      </c:bar3DChart>
      <c:catAx>
        <c:axId val="168179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7711"/>
        <c:crosses val="autoZero"/>
        <c:auto val="1"/>
        <c:lblAlgn val="ctr"/>
        <c:lblOffset val="100"/>
        <c:noMultiLvlLbl val="0"/>
      </c:catAx>
      <c:valAx>
        <c:axId val="1681797711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GRAFIK EXIT SURVEY LULUSAN FPB - WISUDA OKT 2024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Sheet9!$T$36</c:f>
              <c:strCache>
                <c:ptCount val="1"/>
                <c:pt idx="0">
                  <c:v>PENDIDIKAN DAN BAHASA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39D-4AB0-BD41-3BDFA787E0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39D-4AB0-BD41-3BDFA787E0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39D-4AB0-BD41-3BDFA787E0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39D-4AB0-BD41-3BDFA787E0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Sheet9!$C$37:$C$40</c:f>
              <c:strCache>
                <c:ptCount val="4"/>
                <c:pt idx="0">
                  <c:v>PEMAHAMAN KOMPETENSI BIDANG ILMU</c:v>
                </c:pt>
                <c:pt idx="1">
                  <c:v>PENASEHAT AKADEMIK</c:v>
                </c:pt>
                <c:pt idx="2">
                  <c:v>PEMBIMBING SKRIPSI</c:v>
                </c:pt>
                <c:pt idx="3">
                  <c:v>KEPUASAN LAYANAN DAN SARANA PRASARANA</c:v>
                </c:pt>
              </c:strCache>
            </c:strRef>
          </c:cat>
          <c:val>
            <c:numRef>
              <c:f>Sheet9!$T$37:$T$40</c:f>
              <c:numCache>
                <c:formatCode>0.00</c:formatCode>
                <c:ptCount val="4"/>
                <c:pt idx="0">
                  <c:v>3.4112859362859358</c:v>
                </c:pt>
                <c:pt idx="1">
                  <c:v>3.7541310541310544</c:v>
                </c:pt>
                <c:pt idx="2">
                  <c:v>3.767485754985755</c:v>
                </c:pt>
                <c:pt idx="3">
                  <c:v>3.5988400488400489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9D-4AB0-BD41-3BDFA787E0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1793551"/>
        <c:axId val="1681797711"/>
        <c:axId val="0"/>
      </c:bar3DChart>
      <c:catAx>
        <c:axId val="168179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7711"/>
        <c:crosses val="autoZero"/>
        <c:auto val="1"/>
        <c:lblAlgn val="ctr"/>
        <c:lblOffset val="100"/>
        <c:noMultiLvlLbl val="0"/>
      </c:catAx>
      <c:valAx>
        <c:axId val="1681797711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GRAFIK EXIT SURVEY LULUSAN TEKNIK - WISUDA OKT 2024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Sheet9!$AB$36</c:f>
              <c:strCache>
                <c:ptCount val="1"/>
                <c:pt idx="0">
                  <c:v>TEKNIK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CAE-4C33-BAC6-62B4BFF5AF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CAE-4C33-BAC6-62B4BFF5AF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CAE-4C33-BAC6-62B4BFF5AF1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CAE-4C33-BAC6-62B4BFF5AF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Sheet9!$C$37:$C$40</c:f>
              <c:strCache>
                <c:ptCount val="4"/>
                <c:pt idx="0">
                  <c:v>PEMAHAMAN KOMPETENSI BIDANG ILMU</c:v>
                </c:pt>
                <c:pt idx="1">
                  <c:v>PENASEHAT AKADEMIK</c:v>
                </c:pt>
                <c:pt idx="2">
                  <c:v>PEMBIMBING SKRIPSI</c:v>
                </c:pt>
                <c:pt idx="3">
                  <c:v>KEPUASAN LAYANAN DAN SARANA PRASARANA</c:v>
                </c:pt>
              </c:strCache>
            </c:strRef>
          </c:cat>
          <c:val>
            <c:numRef>
              <c:f>Sheet9!$AB$37:$AB$40</c:f>
              <c:numCache>
                <c:formatCode>0.00</c:formatCode>
                <c:ptCount val="4"/>
                <c:pt idx="0">
                  <c:v>3.5150612311040121</c:v>
                </c:pt>
                <c:pt idx="1">
                  <c:v>3.7644034886681941</c:v>
                </c:pt>
                <c:pt idx="2">
                  <c:v>3.8869238604532721</c:v>
                </c:pt>
                <c:pt idx="3">
                  <c:v>3.6168549237876961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AE-4C33-BAC6-62B4BFF5AF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1793551"/>
        <c:axId val="1681797711"/>
        <c:axId val="0"/>
      </c:bar3DChart>
      <c:catAx>
        <c:axId val="168179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7711"/>
        <c:crosses val="autoZero"/>
        <c:auto val="1"/>
        <c:lblAlgn val="ctr"/>
        <c:lblOffset val="100"/>
        <c:noMultiLvlLbl val="0"/>
      </c:catAx>
      <c:valAx>
        <c:axId val="1681797711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GRAFIK EXIT SURVEY LULUSAN HUKUM - WISUDA OKT 2024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Sheet9!$AJ$36</c:f>
              <c:strCache>
                <c:ptCount val="1"/>
                <c:pt idx="0">
                  <c:v>HUKUM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757-44AF-A4DA-89BA27EF69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757-44AF-A4DA-89BA27EF69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757-44AF-A4DA-89BA27EF69D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757-44AF-A4DA-89BA27EF69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Sheet9!$C$37:$C$40</c:f>
              <c:strCache>
                <c:ptCount val="4"/>
                <c:pt idx="0">
                  <c:v>PEMAHAMAN KOMPETENSI BIDANG ILMU</c:v>
                </c:pt>
                <c:pt idx="1">
                  <c:v>PENASEHAT AKADEMIK</c:v>
                </c:pt>
                <c:pt idx="2">
                  <c:v>PEMBIMBING SKRIPSI</c:v>
                </c:pt>
                <c:pt idx="3">
                  <c:v>KEPUASAN LAYANAN DAN SARANA PRASARANA</c:v>
                </c:pt>
              </c:strCache>
            </c:strRef>
          </c:cat>
          <c:val>
            <c:numRef>
              <c:f>Sheet9!$AJ$37:$AJ$40</c:f>
              <c:numCache>
                <c:formatCode>0.00</c:formatCode>
                <c:ptCount val="4"/>
                <c:pt idx="0">
                  <c:v>3.4152823920265774</c:v>
                </c:pt>
                <c:pt idx="1">
                  <c:v>3.5017718715393134</c:v>
                </c:pt>
                <c:pt idx="2">
                  <c:v>3.647397563676634</c:v>
                </c:pt>
                <c:pt idx="3">
                  <c:v>3.4817275747508303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57-44AF-A4DA-89BA27EF69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1793551"/>
        <c:axId val="1681797711"/>
        <c:axId val="0"/>
      </c:bar3DChart>
      <c:catAx>
        <c:axId val="168179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7711"/>
        <c:crosses val="autoZero"/>
        <c:auto val="1"/>
        <c:lblAlgn val="ctr"/>
        <c:lblOffset val="100"/>
        <c:noMultiLvlLbl val="0"/>
      </c:catAx>
      <c:valAx>
        <c:axId val="1681797711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9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364551F1-1A10-6536-D5B9-22C388359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2F135-D2E6-F93B-2786-7FB19D5B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718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E357C-20EC-F4A9-DF61-4D366F8D5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6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8B5D2-4D5C-2AB5-458A-6C27A6FA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F6C28-29EA-D86E-75BB-0D6660F6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2AB9-FE3B-63D4-4D95-8F03442F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220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49E0457-30A3-2B51-2ECA-291761FA1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E479C-DE38-DB62-7147-CF224E996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28975" y="1228724"/>
            <a:ext cx="8126412" cy="463232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0CA33-5E7A-46D1-191C-124AFBFC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2D35E-509E-EFFA-D490-8B9FB4C5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5EF96-CF8E-873D-FF78-064E3C45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518AF7-8773-5F7A-11CB-50F1CC5F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228724"/>
            <a:ext cx="2093912" cy="197961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9452303-068C-29BF-C0C6-9E9844ED6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208337"/>
            <a:ext cx="2093912" cy="2660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95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B87D484A-5668-E3A4-AA8C-FC621A9FA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CCFFB-7FB4-1387-1D93-3EFB453B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05026"/>
            <a:ext cx="10515600" cy="407193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DC3B6-82D0-6F2F-DC13-7953F048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3F0D-B51B-FE79-B7D1-6A0CD024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41F1-1C18-56E3-452F-D49D99B7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BF63C0-9902-ABF4-EE0A-6C847312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97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B7DF40B8-B739-409E-FD97-4A4991C34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0E9DF-9939-8069-C68A-F8475C87A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3975"/>
            <a:ext cx="2628900" cy="485298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7DACB-115D-1771-9B47-28DCAAD8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3975"/>
            <a:ext cx="7734300" cy="485298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9DB8-A188-1609-1B37-DF71DFF4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34520-A87A-CE9E-0EFA-6224A6AE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487AA-29B1-136C-6392-403927FC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78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6BBDE609-2BB8-1AC8-85AF-53AF859C7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F921B8-D0F3-A40C-95A8-46D8B856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6584-F309-2046-E9F9-48256A8B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515600" cy="3995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12B4-F3C4-4804-581F-6F113F96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B120-CAF1-3B9C-63CD-5982895B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69892-E3D1-8119-5C5A-F72F1723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134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5C08759-ADAB-C092-2EEC-97820DD2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1D29F-C21D-5C94-F0C5-E5BB44C8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764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95C34-4375-DF87-87B3-9CB979962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5725"/>
            <a:ext cx="10515600" cy="21939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57F12-CFE8-6CD2-8435-81D46C29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9D40-F3F0-0EC5-900D-A285DC22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47A7-EA94-9888-9F88-E0482193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446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74A56CB8-A188-B681-2CA8-2835BEF1D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CBF58-0E78-BD5E-E2C0-D59DC1E50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4414"/>
            <a:ext cx="5181600" cy="3892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483D6-ABE6-4A2F-7C97-6F9ED110D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4413"/>
            <a:ext cx="5181600" cy="3892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C520D-B983-4953-15F0-1591764E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C33FD-5561-C963-B315-DD665C66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E1556-1FAA-77FA-D6D6-104E6B3F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173E9B-829A-0344-F3D2-9A41D7D3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298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3A0D422-22DF-F28D-0F54-66865874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B8DF-A203-21D4-CAB7-51C857292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99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4A9AE-F806-CDE2-6F5A-680E941A3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32907"/>
            <a:ext cx="5157787" cy="32567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3441C-9AD6-BCBE-8967-407A94AB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99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48BF8-9E03-BA9B-20E5-CFEF8810A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32908"/>
            <a:ext cx="5183188" cy="32567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046C8-6D1C-D9C4-9349-4847000D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848B1-2C5C-3455-05F5-F2784998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A15D0-73B0-5AD1-AEAC-7BB2089E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0468BC-B9A2-30C2-6EEA-1A7DE70E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1783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logos on an orange background&#10;&#10;Description automatically generated">
            <a:extLst>
              <a:ext uri="{FF2B5EF4-FFF2-40B4-BE49-F238E27FC236}">
                <a16:creationId xmlns:a16="http://schemas.microsoft.com/office/drawing/2014/main" id="{7EF7C2BA-8FCB-CA7B-1B74-5D4A57A47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637A5-6C72-54B7-367B-A6F50E4E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393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5CA43-19FE-191C-3335-F164BF17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E746B-9D46-47D8-5550-6406622E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D1B9-8790-1C84-0E2E-F0C0B7CC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385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9B761152-3083-4169-58A3-655F70F67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6BFF7-53E6-964C-B12A-B3A7D479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5A54A-050D-945C-E78D-9B29E7DA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330B6-6C65-AA23-3181-33EE943C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270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4CDCB52-331E-523A-F483-6DFE33805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6BFF7-53E6-964C-B12A-B3A7D479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5A54A-050D-945C-E78D-9B29E7DA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330B6-6C65-AA23-3181-33EE943C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982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6F0F4C0E-40DF-092D-1DDC-52F527DC0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B6F4C-C219-158B-9122-6E35F64E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228724"/>
            <a:ext cx="2093912" cy="197961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A2CD-6E81-9F8A-7A59-1A33DF78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925" y="1228724"/>
            <a:ext cx="8145463" cy="463232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61185-9236-51CE-B0B2-8AECDA018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208337"/>
            <a:ext cx="2093912" cy="2660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5BD1F-EFF6-39ED-9052-AB5F1656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9E0F2-9BA4-1D47-1430-6D3F3204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D9236-39CF-E83A-231A-ED33E46A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65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C504-B4A2-B217-8EDD-F9066652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4E4A3-DCFD-A714-D360-92DACA37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E9763-FF6C-694D-E9B2-F44BB60EC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50E1-4EDB-481B-8C83-C44236598CF2}" type="datetimeFigureOut">
              <a:rPr lang="en-ID" smtClean="0"/>
              <a:t>22/12/2024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8747-A9C2-A0A7-18C1-36A25BF61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C00C-CD10-5054-748C-7275A8937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578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5040-0E9B-5A5F-F1D2-D7AB88C423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Survey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3A6AC-C991-47E4-C1A7-95CD6BC6F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EXIT SURVEY LULUSAN </a:t>
            </a:r>
          </a:p>
          <a:p>
            <a:r>
              <a:rPr lang="en-US" b="1" dirty="0">
                <a:solidFill>
                  <a:schemeClr val="tx1"/>
                </a:solidFill>
              </a:rPr>
              <a:t>OKTOBER </a:t>
            </a:r>
            <a:r>
              <a:rPr lang="en-US" sz="2400" b="1" dirty="0">
                <a:solidFill>
                  <a:schemeClr val="tx1"/>
                </a:solidFill>
              </a:rPr>
              <a:t>TAHUN 2024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34BC2-28AF-224B-FABC-38DE1BB84600}"/>
              </a:ext>
            </a:extLst>
          </p:cNvPr>
          <p:cNvSpPr txBox="1"/>
          <p:nvPr/>
        </p:nvSpPr>
        <p:spPr>
          <a:xfrm>
            <a:off x="3048719" y="1396485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LEMBAGA PENJAMINAN MUTU</a:t>
            </a:r>
          </a:p>
        </p:txBody>
      </p:sp>
    </p:spTree>
    <p:extLst>
      <p:ext uri="{BB962C8B-B14F-4D97-AF65-F5344CB8AC3E}">
        <p14:creationId xmlns:p14="http://schemas.microsoft.com/office/powerpoint/2010/main" val="164686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13434-E0A8-EB9F-16D3-8CDE5C29C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A62655C-56D7-3F31-C1FF-A427A9D73AC5}"/>
              </a:ext>
            </a:extLst>
          </p:cNvPr>
          <p:cNvSpPr txBox="1"/>
          <p:nvPr/>
        </p:nvSpPr>
        <p:spPr>
          <a:xfrm>
            <a:off x="626492" y="5405598"/>
            <a:ext cx="11125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Point </a:t>
            </a:r>
            <a:r>
              <a:rPr lang="en-US" sz="1800" dirty="0" err="1"/>
              <a:t>Penilaian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b="1" dirty="0" err="1"/>
              <a:t>Pembimbing</a:t>
            </a:r>
            <a:r>
              <a:rPr lang="en-US" sz="1800" b="1" dirty="0"/>
              <a:t> </a:t>
            </a:r>
            <a:r>
              <a:rPr lang="en-US" sz="1800" b="1" dirty="0" err="1"/>
              <a:t>Akademik</a:t>
            </a:r>
            <a:r>
              <a:rPr lang="en-US" sz="1800" b="1" dirty="0"/>
              <a:t> </a:t>
            </a:r>
            <a:r>
              <a:rPr lang="en-US" sz="1800" dirty="0"/>
              <a:t>yang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lulusan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survey </a:t>
            </a:r>
            <a:r>
              <a:rPr lang="en-US" sz="1800" dirty="0" err="1"/>
              <a:t>skala</a:t>
            </a:r>
            <a:r>
              <a:rPr lang="en-US" sz="1800" dirty="0"/>
              <a:t> 4;</a:t>
            </a:r>
          </a:p>
          <a:p>
            <a:pPr algn="just"/>
            <a:r>
              <a:rPr lang="en-US" dirty="0"/>
              <a:t>Yang </a:t>
            </a:r>
            <a:r>
              <a:rPr lang="en-US" dirty="0" err="1"/>
              <a:t>T</a:t>
            </a:r>
            <a:r>
              <a:rPr lang="en-US" sz="1800" dirty="0" err="1"/>
              <a:t>erendah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Kemampuan</a:t>
            </a:r>
            <a:r>
              <a:rPr lang="en-US" b="1" dirty="0">
                <a:solidFill>
                  <a:srgbClr val="FF0000"/>
                </a:solidFill>
              </a:rPr>
              <a:t> PA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Membimbing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FF0000"/>
                </a:solidFill>
              </a:rPr>
              <a:t>3.65</a:t>
            </a:r>
            <a:r>
              <a:rPr lang="en-US" sz="1800" dirty="0"/>
              <a:t>) dan </a:t>
            </a:r>
            <a:r>
              <a:rPr lang="en-US" sz="1800" dirty="0" err="1"/>
              <a:t>Tertinggi</a:t>
            </a:r>
            <a:r>
              <a:rPr lang="en-US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Penanganan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bila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ada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masa</a:t>
            </a:r>
            <a:r>
              <a:rPr lang="en-US" b="1" dirty="0" err="1">
                <a:solidFill>
                  <a:srgbClr val="0070C0"/>
                </a:solidFill>
              </a:rPr>
              <a:t>lah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studi</a:t>
            </a:r>
            <a:r>
              <a:rPr lang="en-US" b="1" dirty="0">
                <a:solidFill>
                  <a:srgbClr val="0070C0"/>
                </a:solidFill>
              </a:rPr>
              <a:t> &amp; </a:t>
            </a:r>
            <a:r>
              <a:rPr lang="en-US" b="1" dirty="0" err="1">
                <a:solidFill>
                  <a:srgbClr val="0070C0"/>
                </a:solidFill>
              </a:rPr>
              <a:t>penjelasan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informasi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terkait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bimbingan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70C0"/>
                </a:solidFill>
              </a:rPr>
              <a:t>3.68</a:t>
            </a:r>
            <a:r>
              <a:rPr lang="en-US" sz="1800" dirty="0"/>
              <a:t>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797924"/>
              </p:ext>
            </p:extLst>
          </p:nvPr>
        </p:nvGraphicFramePr>
        <p:xfrm>
          <a:off x="1021559" y="1347639"/>
          <a:ext cx="10148881" cy="348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228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C832B-D3D6-B67F-12E6-716978A1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DE784CD-0810-6857-00C6-05DE9B411324}"/>
              </a:ext>
            </a:extLst>
          </p:cNvPr>
          <p:cNvSpPr txBox="1"/>
          <p:nvPr/>
        </p:nvSpPr>
        <p:spPr>
          <a:xfrm>
            <a:off x="626492" y="5405598"/>
            <a:ext cx="11125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Point </a:t>
            </a:r>
            <a:r>
              <a:rPr lang="en-US" sz="1800" dirty="0" err="1"/>
              <a:t>Penilaian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b="1" dirty="0" err="1"/>
              <a:t>Pembimbing</a:t>
            </a:r>
            <a:r>
              <a:rPr lang="en-US" sz="1800" b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 Akhir</a:t>
            </a:r>
            <a:r>
              <a:rPr lang="en-US" sz="1800" b="1" dirty="0"/>
              <a:t> </a:t>
            </a:r>
            <a:r>
              <a:rPr lang="en-US" sz="1800" dirty="0"/>
              <a:t>yang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lulusan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survey </a:t>
            </a:r>
            <a:r>
              <a:rPr lang="en-US" sz="1800" dirty="0" err="1"/>
              <a:t>skala</a:t>
            </a:r>
            <a:r>
              <a:rPr lang="en-US" sz="1800" dirty="0"/>
              <a:t> 4;</a:t>
            </a:r>
          </a:p>
          <a:p>
            <a:pPr algn="just"/>
            <a:r>
              <a:rPr lang="en-US" dirty="0"/>
              <a:t>Yang </a:t>
            </a:r>
            <a:r>
              <a:rPr lang="en-US" dirty="0" err="1"/>
              <a:t>T</a:t>
            </a:r>
            <a:r>
              <a:rPr lang="en-US" sz="1800" dirty="0" err="1"/>
              <a:t>erendah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Pengaturan</a:t>
            </a:r>
            <a:r>
              <a:rPr lang="en-US" b="1" dirty="0">
                <a:solidFill>
                  <a:srgbClr val="FF0000"/>
                </a:solidFill>
              </a:rPr>
              <a:t> Waktu/</a:t>
            </a:r>
            <a:r>
              <a:rPr lang="en-US" b="1" dirty="0" err="1">
                <a:solidFill>
                  <a:srgbClr val="FF0000"/>
                </a:solidFill>
              </a:rPr>
              <a:t>Jadwal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Bimbingan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FF0000"/>
                </a:solidFill>
              </a:rPr>
              <a:t>3.68</a:t>
            </a:r>
            <a:r>
              <a:rPr lang="en-US" sz="1800" dirty="0"/>
              <a:t>) dan </a:t>
            </a:r>
            <a:r>
              <a:rPr lang="en-US" sz="1800" dirty="0" err="1"/>
              <a:t>Tertinggi</a:t>
            </a:r>
            <a:r>
              <a:rPr lang="en-US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Pendampingan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saat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ujian</a:t>
            </a:r>
            <a:r>
              <a:rPr lang="en-US" sz="1800" b="1" dirty="0">
                <a:solidFill>
                  <a:srgbClr val="0070C0"/>
                </a:solidFill>
              </a:rPr>
              <a:t>/</a:t>
            </a:r>
            <a:r>
              <a:rPr lang="en-US" sz="1800" b="1" dirty="0" err="1">
                <a:solidFill>
                  <a:srgbClr val="0070C0"/>
                </a:solidFill>
              </a:rPr>
              <a:t>sidang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70C0"/>
                </a:solidFill>
              </a:rPr>
              <a:t>3.75</a:t>
            </a:r>
            <a:r>
              <a:rPr lang="en-US" sz="1800" dirty="0"/>
              <a:t>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08083"/>
              </p:ext>
            </p:extLst>
          </p:nvPr>
        </p:nvGraphicFramePr>
        <p:xfrm>
          <a:off x="833120" y="1635760"/>
          <a:ext cx="10919292" cy="351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98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6B64D-4ACF-9885-9599-02A762EE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C0DD283-1047-A6A8-A7B5-0FBABECEC47B}"/>
              </a:ext>
            </a:extLst>
          </p:cNvPr>
          <p:cNvSpPr txBox="1"/>
          <p:nvPr/>
        </p:nvSpPr>
        <p:spPr>
          <a:xfrm>
            <a:off x="626492" y="5405598"/>
            <a:ext cx="11125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Point </a:t>
            </a:r>
            <a:r>
              <a:rPr lang="en-US" sz="1800" dirty="0" err="1"/>
              <a:t>Penilaian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b="1" dirty="0" err="1"/>
              <a:t>Kepuasan</a:t>
            </a:r>
            <a:r>
              <a:rPr lang="en-US" sz="1800" b="1" dirty="0"/>
              <a:t> </a:t>
            </a:r>
            <a:r>
              <a:rPr lang="en-US" sz="1800" b="1" dirty="0" err="1"/>
              <a:t>Terhadap</a:t>
            </a:r>
            <a:r>
              <a:rPr lang="en-US" sz="1800" b="1" dirty="0"/>
              <a:t> </a:t>
            </a:r>
            <a:r>
              <a:rPr lang="en-US" sz="1800" b="1" dirty="0" err="1"/>
              <a:t>Layanan</a:t>
            </a:r>
            <a:r>
              <a:rPr lang="en-US" sz="1800" b="1" dirty="0"/>
              <a:t> </a:t>
            </a:r>
            <a:r>
              <a:rPr lang="en-US" sz="1800" b="1" dirty="0" err="1"/>
              <a:t>Administrasi</a:t>
            </a:r>
            <a:r>
              <a:rPr lang="en-US" sz="1800" b="1" dirty="0"/>
              <a:t>, Sarana &amp; </a:t>
            </a:r>
            <a:r>
              <a:rPr lang="en-US" sz="1800" b="1" dirty="0" err="1"/>
              <a:t>Prasarana</a:t>
            </a:r>
            <a:r>
              <a:rPr lang="en-US" sz="1800" b="1" dirty="0"/>
              <a:t> </a:t>
            </a:r>
            <a:r>
              <a:rPr lang="en-US" sz="1800" dirty="0"/>
              <a:t>yang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lulusan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survey </a:t>
            </a:r>
            <a:r>
              <a:rPr lang="en-US" sz="1800" dirty="0" err="1"/>
              <a:t>skala</a:t>
            </a:r>
            <a:r>
              <a:rPr lang="en-US" sz="1800" dirty="0"/>
              <a:t> 4;</a:t>
            </a:r>
          </a:p>
          <a:p>
            <a:pPr algn="just"/>
            <a:r>
              <a:rPr lang="en-US" dirty="0"/>
              <a:t>Yang </a:t>
            </a:r>
            <a:r>
              <a:rPr lang="en-US" dirty="0" err="1"/>
              <a:t>T</a:t>
            </a:r>
            <a:r>
              <a:rPr lang="en-US" sz="1800" dirty="0" err="1"/>
              <a:t>erendah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Kepuasan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Prasarana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perkuliahan</a:t>
            </a:r>
            <a:r>
              <a:rPr lang="en-US" sz="1800" b="1" dirty="0">
                <a:solidFill>
                  <a:srgbClr val="FF0000"/>
                </a:solidFill>
              </a:rPr>
              <a:t> di </a:t>
            </a:r>
            <a:r>
              <a:rPr lang="en-US" sz="1800" b="1" dirty="0" err="1">
                <a:solidFill>
                  <a:srgbClr val="FF0000"/>
                </a:solidFill>
              </a:rPr>
              <a:t>kelas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FF0000"/>
                </a:solidFill>
              </a:rPr>
              <a:t>3.36</a:t>
            </a:r>
            <a:r>
              <a:rPr lang="en-US" sz="1800" dirty="0"/>
              <a:t>) dan </a:t>
            </a:r>
            <a:r>
              <a:rPr lang="en-US" sz="1800" dirty="0" err="1"/>
              <a:t>Tertinggi</a:t>
            </a:r>
            <a:r>
              <a:rPr lang="en-US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Kepuasan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layanan</a:t>
            </a:r>
            <a:r>
              <a:rPr lang="en-US" b="1" dirty="0">
                <a:solidFill>
                  <a:srgbClr val="0070C0"/>
                </a:solidFill>
              </a:rPr>
              <a:t> dan </a:t>
            </a:r>
            <a:r>
              <a:rPr lang="en-US" b="1" dirty="0" err="1">
                <a:solidFill>
                  <a:srgbClr val="0070C0"/>
                </a:solidFill>
              </a:rPr>
              <a:t>prasarana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perpustakaan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70C0"/>
                </a:solidFill>
              </a:rPr>
              <a:t>3.56</a:t>
            </a:r>
            <a:r>
              <a:rPr lang="en-US" sz="1800" dirty="0"/>
              <a:t>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9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67571"/>
              </p:ext>
            </p:extLst>
          </p:nvPr>
        </p:nvGraphicFramePr>
        <p:xfrm>
          <a:off x="883920" y="1513840"/>
          <a:ext cx="10868491" cy="3688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61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871861"/>
              </p:ext>
            </p:extLst>
          </p:nvPr>
        </p:nvGraphicFramePr>
        <p:xfrm>
          <a:off x="1985514" y="1216326"/>
          <a:ext cx="8220972" cy="259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E9553F-2F0F-459D-EF20-7E666ED5F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71865"/>
              </p:ext>
            </p:extLst>
          </p:nvPr>
        </p:nvGraphicFramePr>
        <p:xfrm>
          <a:off x="1454988" y="4101852"/>
          <a:ext cx="9282024" cy="2592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253">
                  <a:extLst>
                    <a:ext uri="{9D8B030D-6E8A-4147-A177-3AD203B41FA5}">
                      <a16:colId xmlns:a16="http://schemas.microsoft.com/office/drawing/2014/main" val="1718880926"/>
                    </a:ext>
                  </a:extLst>
                </a:gridCol>
                <a:gridCol w="1160253">
                  <a:extLst>
                    <a:ext uri="{9D8B030D-6E8A-4147-A177-3AD203B41FA5}">
                      <a16:colId xmlns:a16="http://schemas.microsoft.com/office/drawing/2014/main" val="3148252037"/>
                    </a:ext>
                  </a:extLst>
                </a:gridCol>
                <a:gridCol w="1160253">
                  <a:extLst>
                    <a:ext uri="{9D8B030D-6E8A-4147-A177-3AD203B41FA5}">
                      <a16:colId xmlns:a16="http://schemas.microsoft.com/office/drawing/2014/main" val="3390823831"/>
                    </a:ext>
                  </a:extLst>
                </a:gridCol>
                <a:gridCol w="1160253">
                  <a:extLst>
                    <a:ext uri="{9D8B030D-6E8A-4147-A177-3AD203B41FA5}">
                      <a16:colId xmlns:a16="http://schemas.microsoft.com/office/drawing/2014/main" val="1844431915"/>
                    </a:ext>
                  </a:extLst>
                </a:gridCol>
                <a:gridCol w="1160253">
                  <a:extLst>
                    <a:ext uri="{9D8B030D-6E8A-4147-A177-3AD203B41FA5}">
                      <a16:colId xmlns:a16="http://schemas.microsoft.com/office/drawing/2014/main" val="2134195030"/>
                    </a:ext>
                  </a:extLst>
                </a:gridCol>
                <a:gridCol w="1160253">
                  <a:extLst>
                    <a:ext uri="{9D8B030D-6E8A-4147-A177-3AD203B41FA5}">
                      <a16:colId xmlns:a16="http://schemas.microsoft.com/office/drawing/2014/main" val="2274292656"/>
                    </a:ext>
                  </a:extLst>
                </a:gridCol>
                <a:gridCol w="1160253">
                  <a:extLst>
                    <a:ext uri="{9D8B030D-6E8A-4147-A177-3AD203B41FA5}">
                      <a16:colId xmlns:a16="http://schemas.microsoft.com/office/drawing/2014/main" val="3645735651"/>
                    </a:ext>
                  </a:extLst>
                </a:gridCol>
                <a:gridCol w="1160253">
                  <a:extLst>
                    <a:ext uri="{9D8B030D-6E8A-4147-A177-3AD203B41FA5}">
                      <a16:colId xmlns:a16="http://schemas.microsoft.com/office/drawing/2014/main" val="2059494766"/>
                    </a:ext>
                  </a:extLst>
                </a:gridCol>
              </a:tblGrid>
              <a:tr h="2960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FEB</a:t>
                      </a:r>
                    </a:p>
                  </a:txBody>
                  <a:tcPr marL="5321" marR="5321" marT="53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MANAJEMEN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AKUNTANSI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EKONOMI PEMBANGUNAN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M-MANAJEMEN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M-AKUNTANSI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M-EKONOMI TERAPAN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31439"/>
                  </a:ext>
                </a:extLst>
              </a:tr>
              <a:tr h="441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PEMAHAMAN KOMPETENSI BIDANG ILMU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3.52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3.42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3.28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3.46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3.60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1990"/>
                  </a:ext>
                </a:extLst>
              </a:tr>
              <a:tr h="296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PENASEHAT AKADEMIK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3.43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47045"/>
                  </a:ext>
                </a:extLst>
              </a:tr>
              <a:tr h="221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PEMBIMBING SKRIPSI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387540"/>
                  </a:ext>
                </a:extLst>
              </a:tr>
              <a:tr h="5141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KEPUASAN LAYANAN DAN SARANA PRASARANA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3.85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896885"/>
                  </a:ext>
                </a:extLst>
              </a:tr>
              <a:tr h="150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RATA - RATA</a:t>
                      </a: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3.57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3.57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229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64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80164-442A-4FFB-EF23-5F4C8A80F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8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206004"/>
              </p:ext>
            </p:extLst>
          </p:nvPr>
        </p:nvGraphicFramePr>
        <p:xfrm>
          <a:off x="1736787" y="1224953"/>
          <a:ext cx="8718425" cy="276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632507-EB7A-EDAF-5C59-675AF66BA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37517"/>
              </p:ext>
            </p:extLst>
          </p:nvPr>
        </p:nvGraphicFramePr>
        <p:xfrm>
          <a:off x="1736787" y="4180855"/>
          <a:ext cx="8718426" cy="2501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071">
                  <a:extLst>
                    <a:ext uri="{9D8B030D-6E8A-4147-A177-3AD203B41FA5}">
                      <a16:colId xmlns:a16="http://schemas.microsoft.com/office/drawing/2014/main" val="2190504150"/>
                    </a:ext>
                  </a:extLst>
                </a:gridCol>
                <a:gridCol w="1453071">
                  <a:extLst>
                    <a:ext uri="{9D8B030D-6E8A-4147-A177-3AD203B41FA5}">
                      <a16:colId xmlns:a16="http://schemas.microsoft.com/office/drawing/2014/main" val="1958625320"/>
                    </a:ext>
                  </a:extLst>
                </a:gridCol>
                <a:gridCol w="1453071">
                  <a:extLst>
                    <a:ext uri="{9D8B030D-6E8A-4147-A177-3AD203B41FA5}">
                      <a16:colId xmlns:a16="http://schemas.microsoft.com/office/drawing/2014/main" val="1085806680"/>
                    </a:ext>
                  </a:extLst>
                </a:gridCol>
                <a:gridCol w="1453071">
                  <a:extLst>
                    <a:ext uri="{9D8B030D-6E8A-4147-A177-3AD203B41FA5}">
                      <a16:colId xmlns:a16="http://schemas.microsoft.com/office/drawing/2014/main" val="1653075516"/>
                    </a:ext>
                  </a:extLst>
                </a:gridCol>
                <a:gridCol w="1453071">
                  <a:extLst>
                    <a:ext uri="{9D8B030D-6E8A-4147-A177-3AD203B41FA5}">
                      <a16:colId xmlns:a16="http://schemas.microsoft.com/office/drawing/2014/main" val="56572578"/>
                    </a:ext>
                  </a:extLst>
                </a:gridCol>
                <a:gridCol w="1453071">
                  <a:extLst>
                    <a:ext uri="{9D8B030D-6E8A-4147-A177-3AD203B41FA5}">
                      <a16:colId xmlns:a16="http://schemas.microsoft.com/office/drawing/2014/main" val="160345570"/>
                    </a:ext>
                  </a:extLst>
                </a:gridCol>
              </a:tblGrid>
              <a:tr h="507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FIABIKOM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ADMINISTRASI BISNIS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ILMU KOMUNIKASI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PARAWISATA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M.ADMINISTRASI BISNIS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400741"/>
                  </a:ext>
                </a:extLst>
              </a:tr>
              <a:tr h="486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PEMAHAMAN KOMPETENSI BIDANG ILMU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3.44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3.42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3.39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3.41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3.53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889629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PENASEHAT AKADEMIK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828734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PEMBIMBING SKRIPSI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3.92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180582"/>
                  </a:ext>
                </a:extLst>
              </a:tr>
              <a:tr h="48643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KEPUASAN LAYANAN DAN SARANA PRASARANA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071978"/>
                  </a:ext>
                </a:extLst>
              </a:tr>
              <a:tr h="167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RATA - RATA</a:t>
                      </a: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84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93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8463C-5E7C-0BA0-6B2F-EFD32B9BE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8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140935"/>
              </p:ext>
            </p:extLst>
          </p:nvPr>
        </p:nvGraphicFramePr>
        <p:xfrm>
          <a:off x="1966822" y="1276709"/>
          <a:ext cx="7548113" cy="256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4C4829-78AF-7005-D418-936FF8C7A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17898"/>
              </p:ext>
            </p:extLst>
          </p:nvPr>
        </p:nvGraphicFramePr>
        <p:xfrm>
          <a:off x="1587256" y="3998991"/>
          <a:ext cx="9161256" cy="273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157">
                  <a:extLst>
                    <a:ext uri="{9D8B030D-6E8A-4147-A177-3AD203B41FA5}">
                      <a16:colId xmlns:a16="http://schemas.microsoft.com/office/drawing/2014/main" val="2478083788"/>
                    </a:ext>
                  </a:extLst>
                </a:gridCol>
                <a:gridCol w="1145157">
                  <a:extLst>
                    <a:ext uri="{9D8B030D-6E8A-4147-A177-3AD203B41FA5}">
                      <a16:colId xmlns:a16="http://schemas.microsoft.com/office/drawing/2014/main" val="2001054630"/>
                    </a:ext>
                  </a:extLst>
                </a:gridCol>
                <a:gridCol w="1145157">
                  <a:extLst>
                    <a:ext uri="{9D8B030D-6E8A-4147-A177-3AD203B41FA5}">
                      <a16:colId xmlns:a16="http://schemas.microsoft.com/office/drawing/2014/main" val="4024146329"/>
                    </a:ext>
                  </a:extLst>
                </a:gridCol>
                <a:gridCol w="1145157">
                  <a:extLst>
                    <a:ext uri="{9D8B030D-6E8A-4147-A177-3AD203B41FA5}">
                      <a16:colId xmlns:a16="http://schemas.microsoft.com/office/drawing/2014/main" val="3712770147"/>
                    </a:ext>
                  </a:extLst>
                </a:gridCol>
                <a:gridCol w="1145157">
                  <a:extLst>
                    <a:ext uri="{9D8B030D-6E8A-4147-A177-3AD203B41FA5}">
                      <a16:colId xmlns:a16="http://schemas.microsoft.com/office/drawing/2014/main" val="3251887994"/>
                    </a:ext>
                  </a:extLst>
                </a:gridCol>
                <a:gridCol w="1145157">
                  <a:extLst>
                    <a:ext uri="{9D8B030D-6E8A-4147-A177-3AD203B41FA5}">
                      <a16:colId xmlns:a16="http://schemas.microsoft.com/office/drawing/2014/main" val="1421440694"/>
                    </a:ext>
                  </a:extLst>
                </a:gridCol>
                <a:gridCol w="1145157">
                  <a:extLst>
                    <a:ext uri="{9D8B030D-6E8A-4147-A177-3AD203B41FA5}">
                      <a16:colId xmlns:a16="http://schemas.microsoft.com/office/drawing/2014/main" val="3103773290"/>
                    </a:ext>
                  </a:extLst>
                </a:gridCol>
                <a:gridCol w="1145157">
                  <a:extLst>
                    <a:ext uri="{9D8B030D-6E8A-4147-A177-3AD203B41FA5}">
                      <a16:colId xmlns:a16="http://schemas.microsoft.com/office/drawing/2014/main" val="752082264"/>
                    </a:ext>
                  </a:extLst>
                </a:gridCol>
              </a:tblGrid>
              <a:tr h="510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PENDIDIKAN DAN BAHASA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BAHASA INGGRIS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BIMBINGAN KONSELING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PENDIDIKAN AGAMA KATOLIK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PENDIDIKAN GURU SD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M,LINGUISTIK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D.LINGUISTIK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690263"/>
                  </a:ext>
                </a:extLst>
              </a:tr>
              <a:tr h="498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PEMAHAMAN KOMPETENSI BIDANG ILMU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3.41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3.21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3.25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3.38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3.75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3.18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3.71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394840"/>
                  </a:ext>
                </a:extLst>
              </a:tr>
              <a:tr h="33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PENASEHAT AKADEMIK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064119"/>
                  </a:ext>
                </a:extLst>
              </a:tr>
              <a:tr h="33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PEMBIMBING SKRIPSI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140032"/>
                  </a:ext>
                </a:extLst>
              </a:tr>
              <a:tr h="66252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KEPUASAN LAYANAN DAN SARANA PRASARANA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3.34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3.32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666400"/>
                  </a:ext>
                </a:extLst>
              </a:tr>
              <a:tr h="16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RATA - RATA</a:t>
                      </a: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3.35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760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9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75E1A-6F7A-5E51-B86E-B5C1C3F4A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8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29131"/>
              </p:ext>
            </p:extLst>
          </p:nvPr>
        </p:nvGraphicFramePr>
        <p:xfrm>
          <a:off x="2861094" y="1302507"/>
          <a:ext cx="6469811" cy="278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5E0BD2-B7BD-6355-5297-A97C87E99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19309"/>
              </p:ext>
            </p:extLst>
          </p:nvPr>
        </p:nvGraphicFramePr>
        <p:xfrm>
          <a:off x="1979043" y="4089003"/>
          <a:ext cx="8233912" cy="2588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239">
                  <a:extLst>
                    <a:ext uri="{9D8B030D-6E8A-4147-A177-3AD203B41FA5}">
                      <a16:colId xmlns:a16="http://schemas.microsoft.com/office/drawing/2014/main" val="4188113329"/>
                    </a:ext>
                  </a:extLst>
                </a:gridCol>
                <a:gridCol w="1029239">
                  <a:extLst>
                    <a:ext uri="{9D8B030D-6E8A-4147-A177-3AD203B41FA5}">
                      <a16:colId xmlns:a16="http://schemas.microsoft.com/office/drawing/2014/main" val="2073293951"/>
                    </a:ext>
                  </a:extLst>
                </a:gridCol>
                <a:gridCol w="1029239">
                  <a:extLst>
                    <a:ext uri="{9D8B030D-6E8A-4147-A177-3AD203B41FA5}">
                      <a16:colId xmlns:a16="http://schemas.microsoft.com/office/drawing/2014/main" val="1370716905"/>
                    </a:ext>
                  </a:extLst>
                </a:gridCol>
                <a:gridCol w="1029239">
                  <a:extLst>
                    <a:ext uri="{9D8B030D-6E8A-4147-A177-3AD203B41FA5}">
                      <a16:colId xmlns:a16="http://schemas.microsoft.com/office/drawing/2014/main" val="3295494628"/>
                    </a:ext>
                  </a:extLst>
                </a:gridCol>
                <a:gridCol w="1029239">
                  <a:extLst>
                    <a:ext uri="{9D8B030D-6E8A-4147-A177-3AD203B41FA5}">
                      <a16:colId xmlns:a16="http://schemas.microsoft.com/office/drawing/2014/main" val="2344254896"/>
                    </a:ext>
                  </a:extLst>
                </a:gridCol>
                <a:gridCol w="1029239">
                  <a:extLst>
                    <a:ext uri="{9D8B030D-6E8A-4147-A177-3AD203B41FA5}">
                      <a16:colId xmlns:a16="http://schemas.microsoft.com/office/drawing/2014/main" val="3652028764"/>
                    </a:ext>
                  </a:extLst>
                </a:gridCol>
                <a:gridCol w="1029239">
                  <a:extLst>
                    <a:ext uri="{9D8B030D-6E8A-4147-A177-3AD203B41FA5}">
                      <a16:colId xmlns:a16="http://schemas.microsoft.com/office/drawing/2014/main" val="623682321"/>
                    </a:ext>
                  </a:extLst>
                </a:gridCol>
                <a:gridCol w="1029239">
                  <a:extLst>
                    <a:ext uri="{9D8B030D-6E8A-4147-A177-3AD203B41FA5}">
                      <a16:colId xmlns:a16="http://schemas.microsoft.com/office/drawing/2014/main" val="3887607124"/>
                    </a:ext>
                  </a:extLst>
                </a:gridCol>
              </a:tblGrid>
              <a:tr h="365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TEKNIK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SISTEM INFORMASI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TEKNIK ELEKTRO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TEKNIK INDUSTRI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TEKNIK MESIN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M, TEKNIK MESIN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M. TEKNIK ELEKTRO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80953"/>
                  </a:ext>
                </a:extLst>
              </a:tr>
              <a:tr h="441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PEMAHAMAN KOMPETENSI BIDANG ILMU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3.52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3.33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3.43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3.44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3.85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3.57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358439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PENASEHAT AKADEMIK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755775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PEMBIMBING SKRIPSI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3.90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3.90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783717"/>
                  </a:ext>
                </a:extLst>
              </a:tr>
              <a:tr h="5868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KEPUASAN LAYANAN DAN SARANA PRASARANA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3.30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037893"/>
                  </a:ext>
                </a:extLst>
              </a:tr>
              <a:tr h="149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RATA - RATA</a:t>
                      </a:r>
                    </a:p>
                  </a:txBody>
                  <a:tcPr marL="5321" marR="5321" marT="53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3.96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29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11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65CA8-E686-E74B-3E67-CB6FB485D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8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82860"/>
              </p:ext>
            </p:extLst>
          </p:nvPr>
        </p:nvGraphicFramePr>
        <p:xfrm>
          <a:off x="2793566" y="1259375"/>
          <a:ext cx="6604867" cy="278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500256-30AB-D378-DA13-98437DDDB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14359"/>
              </p:ext>
            </p:extLst>
          </p:nvPr>
        </p:nvGraphicFramePr>
        <p:xfrm>
          <a:off x="1429109" y="4287327"/>
          <a:ext cx="9333782" cy="2231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8291">
                  <a:extLst>
                    <a:ext uri="{9D8B030D-6E8A-4147-A177-3AD203B41FA5}">
                      <a16:colId xmlns:a16="http://schemas.microsoft.com/office/drawing/2014/main" val="1420173767"/>
                    </a:ext>
                  </a:extLst>
                </a:gridCol>
                <a:gridCol w="1198601">
                  <a:extLst>
                    <a:ext uri="{9D8B030D-6E8A-4147-A177-3AD203B41FA5}">
                      <a16:colId xmlns:a16="http://schemas.microsoft.com/office/drawing/2014/main" val="1989992602"/>
                    </a:ext>
                  </a:extLst>
                </a:gridCol>
                <a:gridCol w="2333445">
                  <a:extLst>
                    <a:ext uri="{9D8B030D-6E8A-4147-A177-3AD203B41FA5}">
                      <a16:colId xmlns:a16="http://schemas.microsoft.com/office/drawing/2014/main" val="443714202"/>
                    </a:ext>
                  </a:extLst>
                </a:gridCol>
                <a:gridCol w="2333445">
                  <a:extLst>
                    <a:ext uri="{9D8B030D-6E8A-4147-A177-3AD203B41FA5}">
                      <a16:colId xmlns:a16="http://schemas.microsoft.com/office/drawing/2014/main" val="47594075"/>
                    </a:ext>
                  </a:extLst>
                </a:gridCol>
              </a:tblGrid>
              <a:tr h="584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HUKUM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ILMU HUKUM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M. HUKUM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34379"/>
                  </a:ext>
                </a:extLst>
              </a:tr>
              <a:tr h="439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PEMAHAMAN KOMPETENSI BIDANG ILMU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3.42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3.41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717095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PENASEHAT AKADEMIK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3.42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797272"/>
                  </a:ext>
                </a:extLst>
              </a:tr>
              <a:tr h="323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PEMBIMBING SKRIPSI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600977"/>
                  </a:ext>
                </a:extLst>
              </a:tr>
              <a:tr h="43909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KEPUASAN LAYANAN DAN SARANA PRASARANA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789434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RATA - RATA</a:t>
                      </a: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36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509F5-3B60-EE11-D753-E8619AE95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8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440997"/>
              </p:ext>
            </p:extLst>
          </p:nvPr>
        </p:nvGraphicFramePr>
        <p:xfrm>
          <a:off x="2783345" y="1311133"/>
          <a:ext cx="6625310" cy="24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94DEB6-B61A-E584-FFAF-94D407295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63358"/>
              </p:ext>
            </p:extLst>
          </p:nvPr>
        </p:nvGraphicFramePr>
        <p:xfrm>
          <a:off x="1989827" y="4132134"/>
          <a:ext cx="8212346" cy="2467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698">
                  <a:extLst>
                    <a:ext uri="{9D8B030D-6E8A-4147-A177-3AD203B41FA5}">
                      <a16:colId xmlns:a16="http://schemas.microsoft.com/office/drawing/2014/main" val="2100222204"/>
                    </a:ext>
                  </a:extLst>
                </a:gridCol>
                <a:gridCol w="1315241">
                  <a:extLst>
                    <a:ext uri="{9D8B030D-6E8A-4147-A177-3AD203B41FA5}">
                      <a16:colId xmlns:a16="http://schemas.microsoft.com/office/drawing/2014/main" val="1581412265"/>
                    </a:ext>
                  </a:extLst>
                </a:gridCol>
                <a:gridCol w="1642469">
                  <a:extLst>
                    <a:ext uri="{9D8B030D-6E8A-4147-A177-3AD203B41FA5}">
                      <a16:colId xmlns:a16="http://schemas.microsoft.com/office/drawing/2014/main" val="3209569888"/>
                    </a:ext>
                  </a:extLst>
                </a:gridCol>
                <a:gridCol w="1642469">
                  <a:extLst>
                    <a:ext uri="{9D8B030D-6E8A-4147-A177-3AD203B41FA5}">
                      <a16:colId xmlns:a16="http://schemas.microsoft.com/office/drawing/2014/main" val="2904960641"/>
                    </a:ext>
                  </a:extLst>
                </a:gridCol>
                <a:gridCol w="1642469">
                  <a:extLst>
                    <a:ext uri="{9D8B030D-6E8A-4147-A177-3AD203B41FA5}">
                      <a16:colId xmlns:a16="http://schemas.microsoft.com/office/drawing/2014/main" val="3185739620"/>
                    </a:ext>
                  </a:extLst>
                </a:gridCol>
              </a:tblGrid>
              <a:tr h="691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FKIK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PENDIDIKAN DOKTER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FARMASI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M. BIOMEDIK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30594"/>
                  </a:ext>
                </a:extLst>
              </a:tr>
              <a:tr h="504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PEMAHAMAN KOMPETENSI BIDANG ILMU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3.50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3.53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3.27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345068"/>
                  </a:ext>
                </a:extLst>
              </a:tr>
              <a:tr h="255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PENASEHAT AKADEMIK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092256"/>
                  </a:ext>
                </a:extLst>
              </a:tr>
              <a:tr h="255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PEMBIMBING SKRIPSI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427385"/>
                  </a:ext>
                </a:extLst>
              </a:tr>
              <a:tr h="50411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KEPUASAN LAYANAN DAN SARANA PRASARANA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3.68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611904"/>
                  </a:ext>
                </a:extLst>
              </a:tr>
              <a:tr h="255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RATA - RATA</a:t>
                      </a: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752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21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A0BA6-A646-057C-3600-805208A08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8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494657"/>
              </p:ext>
            </p:extLst>
          </p:nvPr>
        </p:nvGraphicFramePr>
        <p:xfrm>
          <a:off x="2563483" y="1177341"/>
          <a:ext cx="7065034" cy="278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8A5296-8F6B-9BD2-ABC4-B8014C904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82516"/>
              </p:ext>
            </p:extLst>
          </p:nvPr>
        </p:nvGraphicFramePr>
        <p:xfrm>
          <a:off x="1666335" y="4287411"/>
          <a:ext cx="8859330" cy="2519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555">
                  <a:extLst>
                    <a:ext uri="{9D8B030D-6E8A-4147-A177-3AD203B41FA5}">
                      <a16:colId xmlns:a16="http://schemas.microsoft.com/office/drawing/2014/main" val="2831249780"/>
                    </a:ext>
                  </a:extLst>
                </a:gridCol>
                <a:gridCol w="1476555">
                  <a:extLst>
                    <a:ext uri="{9D8B030D-6E8A-4147-A177-3AD203B41FA5}">
                      <a16:colId xmlns:a16="http://schemas.microsoft.com/office/drawing/2014/main" val="647554541"/>
                    </a:ext>
                  </a:extLst>
                </a:gridCol>
                <a:gridCol w="1194759">
                  <a:extLst>
                    <a:ext uri="{9D8B030D-6E8A-4147-A177-3AD203B41FA5}">
                      <a16:colId xmlns:a16="http://schemas.microsoft.com/office/drawing/2014/main" val="744848826"/>
                    </a:ext>
                  </a:extLst>
                </a:gridCol>
                <a:gridCol w="1794294">
                  <a:extLst>
                    <a:ext uri="{9D8B030D-6E8A-4147-A177-3AD203B41FA5}">
                      <a16:colId xmlns:a16="http://schemas.microsoft.com/office/drawing/2014/main" val="3460522689"/>
                    </a:ext>
                  </a:extLst>
                </a:gridCol>
                <a:gridCol w="1440612">
                  <a:extLst>
                    <a:ext uri="{9D8B030D-6E8A-4147-A177-3AD203B41FA5}">
                      <a16:colId xmlns:a16="http://schemas.microsoft.com/office/drawing/2014/main" val="1098743808"/>
                    </a:ext>
                  </a:extLst>
                </a:gridCol>
                <a:gridCol w="1476555">
                  <a:extLst>
                    <a:ext uri="{9D8B030D-6E8A-4147-A177-3AD203B41FA5}">
                      <a16:colId xmlns:a16="http://schemas.microsoft.com/office/drawing/2014/main" val="2957900594"/>
                    </a:ext>
                  </a:extLst>
                </a:gridCol>
              </a:tblGrid>
              <a:tr h="599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PSIKOLOGI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M, PROFESI PSIKOLOGI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M, PSIKOLOGI SAINS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D, PSIKOLOGI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01541"/>
                  </a:ext>
                </a:extLst>
              </a:tr>
              <a:tr h="439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PEMAHAMAN KOMPETENSI BIDANG ILMU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3.66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3.05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441118"/>
                  </a:ext>
                </a:extLst>
              </a:tr>
              <a:tr h="293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PENASEHAT AKADEMIK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3.07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427246"/>
                  </a:ext>
                </a:extLst>
              </a:tr>
              <a:tr h="220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PEMBIMBING SKRIPSI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3.07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122480"/>
                  </a:ext>
                </a:extLst>
              </a:tr>
              <a:tr h="58470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KEPUASAN LAYANAN DAN SARANA PRASARANA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3.34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3.29</a:t>
                      </a:r>
                      <a:endParaRPr lang="en-US" sz="1200" b="1" i="0" u="none" strike="noStrike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3.39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2.97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926541"/>
                  </a:ext>
                </a:extLst>
              </a:tr>
              <a:tr h="147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RATA - RATA</a:t>
                      </a: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563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82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3D68-CB71-B2BA-E6B3-C22B5B0B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4F02A-A817-5379-D98D-308A44E87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Tujuan</a:t>
            </a:r>
            <a:r>
              <a:rPr lang="en-US" sz="1800" dirty="0">
                <a:solidFill>
                  <a:schemeClr val="tx1"/>
                </a:solidFill>
              </a:rPr>
              <a:t> exit survey </a:t>
            </a:r>
            <a:r>
              <a:rPr lang="en-US" sz="1800" dirty="0" err="1">
                <a:solidFill>
                  <a:schemeClr val="tx1"/>
                </a:solidFill>
              </a:rPr>
              <a:t>lulusan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melihat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kepuasan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lulusan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serta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melihat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sejauh</a:t>
            </a:r>
            <a:r>
              <a:rPr lang="en-US" sz="1800" dirty="0">
                <a:solidFill>
                  <a:schemeClr val="tx1"/>
                </a:solidFill>
              </a:rPr>
              <a:t> mana </a:t>
            </a:r>
            <a:r>
              <a:rPr lang="en-US" sz="1800" dirty="0" err="1">
                <a:solidFill>
                  <a:schemeClr val="tx1"/>
                </a:solidFill>
              </a:rPr>
              <a:t>penilaian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lulusan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terhadap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kemampuan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kompetensi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parameter yang </a:t>
            </a:r>
            <a:r>
              <a:rPr lang="en-US" sz="1800" dirty="0" err="1">
                <a:solidFill>
                  <a:schemeClr val="tx1"/>
                </a:solidFill>
              </a:rPr>
              <a:t>ditentukan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Exit Survey </a:t>
            </a:r>
            <a:r>
              <a:rPr lang="en-US" sz="1800" dirty="0" err="1">
                <a:solidFill>
                  <a:schemeClr val="tx1"/>
                </a:solidFill>
              </a:rPr>
              <a:t>Lulusan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dilaksanakan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tiap</a:t>
            </a:r>
            <a:r>
              <a:rPr lang="en-US" sz="1800" dirty="0">
                <a:solidFill>
                  <a:schemeClr val="tx1"/>
                </a:solidFill>
              </a:rPr>
              <a:t> semester </a:t>
            </a:r>
            <a:r>
              <a:rPr lang="en-US" sz="1800" dirty="0" err="1">
                <a:solidFill>
                  <a:schemeClr val="tx1"/>
                </a:solidFill>
              </a:rPr>
              <a:t>bersamaan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wisuda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lulusan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Ada 4 </a:t>
            </a:r>
            <a:r>
              <a:rPr lang="en-US" sz="1800" dirty="0" err="1">
                <a:solidFill>
                  <a:schemeClr val="tx1"/>
                </a:solidFill>
              </a:rPr>
              <a:t>skala</a:t>
            </a:r>
            <a:r>
              <a:rPr lang="en-US" sz="1800" dirty="0">
                <a:solidFill>
                  <a:schemeClr val="tx1"/>
                </a:solidFill>
              </a:rPr>
              <a:t> exit survey </a:t>
            </a:r>
            <a:r>
              <a:rPr lang="en-US" sz="1800" dirty="0" err="1">
                <a:solidFill>
                  <a:schemeClr val="tx1"/>
                </a:solidFill>
              </a:rPr>
              <a:t>lulusan</a:t>
            </a:r>
            <a:r>
              <a:rPr lang="en-US" sz="1800" dirty="0">
                <a:solidFill>
                  <a:schemeClr val="tx1"/>
                </a:solidFill>
              </a:rPr>
              <a:t> (1 – 4)</a:t>
            </a:r>
          </a:p>
        </p:txBody>
      </p:sp>
    </p:spTree>
    <p:extLst>
      <p:ext uri="{BB962C8B-B14F-4D97-AF65-F5344CB8AC3E}">
        <p14:creationId xmlns:p14="http://schemas.microsoft.com/office/powerpoint/2010/main" val="392660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3DB23-2236-C88A-9927-78A2B264D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8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26916"/>
              </p:ext>
            </p:extLst>
          </p:nvPr>
        </p:nvGraphicFramePr>
        <p:xfrm>
          <a:off x="2723071" y="1207698"/>
          <a:ext cx="6745857" cy="319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720452-F39D-78A6-2B1A-692B2AB4E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984"/>
              </p:ext>
            </p:extLst>
          </p:nvPr>
        </p:nvGraphicFramePr>
        <p:xfrm>
          <a:off x="1588698" y="4425516"/>
          <a:ext cx="9014604" cy="2225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8890">
                  <a:extLst>
                    <a:ext uri="{9D8B030D-6E8A-4147-A177-3AD203B41FA5}">
                      <a16:colId xmlns:a16="http://schemas.microsoft.com/office/drawing/2014/main" val="3828589466"/>
                    </a:ext>
                  </a:extLst>
                </a:gridCol>
                <a:gridCol w="1532681">
                  <a:extLst>
                    <a:ext uri="{9D8B030D-6E8A-4147-A177-3AD203B41FA5}">
                      <a16:colId xmlns:a16="http://schemas.microsoft.com/office/drawing/2014/main" val="429195784"/>
                    </a:ext>
                  </a:extLst>
                </a:gridCol>
                <a:gridCol w="1607637">
                  <a:extLst>
                    <a:ext uri="{9D8B030D-6E8A-4147-A177-3AD203B41FA5}">
                      <a16:colId xmlns:a16="http://schemas.microsoft.com/office/drawing/2014/main" val="796007041"/>
                    </a:ext>
                  </a:extLst>
                </a:gridCol>
                <a:gridCol w="1903521">
                  <a:extLst>
                    <a:ext uri="{9D8B030D-6E8A-4147-A177-3AD203B41FA5}">
                      <a16:colId xmlns:a16="http://schemas.microsoft.com/office/drawing/2014/main" val="4245745878"/>
                    </a:ext>
                  </a:extLst>
                </a:gridCol>
                <a:gridCol w="2021875">
                  <a:extLst>
                    <a:ext uri="{9D8B030D-6E8A-4147-A177-3AD203B41FA5}">
                      <a16:colId xmlns:a16="http://schemas.microsoft.com/office/drawing/2014/main" val="2703620016"/>
                    </a:ext>
                  </a:extLst>
                </a:gridCol>
              </a:tblGrid>
              <a:tr h="698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TEKNOBIOLOGI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BIOTEKNOLOGI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TEKNOLOGI PANGAN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</a:rPr>
                        <a:t>M. BIOTEKNOLOGI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695103"/>
                  </a:ext>
                </a:extLst>
              </a:tr>
              <a:tr h="567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PEMAHAMAN KOMPETENSI BIDANG ILMU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3.23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3.52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872498"/>
                  </a:ext>
                </a:extLst>
              </a:tr>
              <a:tr h="192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PENASEHAT AKADEMIK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3.67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758921"/>
                  </a:ext>
                </a:extLst>
              </a:tr>
              <a:tr h="192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PEMBIMBING SKRIPSI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929099"/>
                  </a:ext>
                </a:extLst>
              </a:tr>
              <a:tr h="38039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KEPUASAN LAYANAN DAN SARANA PRASARANA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3.31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3.15</a:t>
                      </a:r>
                      <a:endParaRPr 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955926"/>
                  </a:ext>
                </a:extLst>
              </a:tr>
              <a:tr h="192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RATA - RATA</a:t>
                      </a:r>
                    </a:p>
                  </a:txBody>
                  <a:tcPr marL="5321" marR="5321" marT="53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03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91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66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4511-3522-BFC8-5E41-358C01D5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08" y="1311214"/>
            <a:ext cx="10515600" cy="839458"/>
          </a:xfrm>
        </p:spPr>
        <p:txBody>
          <a:bodyPr>
            <a:normAutofit/>
          </a:bodyPr>
          <a:lstStyle/>
          <a:p>
            <a:r>
              <a:rPr lang="en-US" sz="3600" b="1" dirty="0"/>
              <a:t>RENSPONDEN SAMPEL BERDASARKAN PRODI</a:t>
            </a:r>
            <a:endParaRPr lang="en-ID" sz="3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FC227E-F57A-EC28-7BF6-6100653EF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74732"/>
              </p:ext>
            </p:extLst>
          </p:nvPr>
        </p:nvGraphicFramePr>
        <p:xfrm>
          <a:off x="426408" y="2226872"/>
          <a:ext cx="3263900" cy="14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464595355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13589066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696387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FAKULTAS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99983"/>
                  </a:ext>
                </a:extLst>
              </a:tr>
              <a:tr h="1841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FEB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M-MANAJEMEN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350062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AKUNTANSI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817353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EKONOMI PEMBANGUNAN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0541449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M-AKUNTANSI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2736062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MANAJEMEN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9509921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M-EKONOMI TERAPAN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01560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134355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1B2AC8-6DDD-3DF4-6A1B-EE702D932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03228"/>
              </p:ext>
            </p:extLst>
          </p:nvPr>
        </p:nvGraphicFramePr>
        <p:xfrm>
          <a:off x="426408" y="3776272"/>
          <a:ext cx="3263900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443804174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173173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5218046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FAKULTAS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59575"/>
                  </a:ext>
                </a:extLst>
              </a:tr>
              <a:tr h="1841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FIABIKOM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ADMINISTRASI BISNIS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22160081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ILMU KOMUNIKASI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0376369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PARAWISATA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5587910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M.ADMINISTRASI BISNIS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63558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01081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CEFD03-F3B3-1A41-D110-C4E8F5F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95675"/>
              </p:ext>
            </p:extLst>
          </p:nvPr>
        </p:nvGraphicFramePr>
        <p:xfrm>
          <a:off x="426408" y="4972630"/>
          <a:ext cx="3263900" cy="14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454700974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40136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7223349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FAKULTAS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49543"/>
                  </a:ext>
                </a:extLst>
              </a:tr>
              <a:tr h="1841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FPB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BAHASA INGGRIS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5861521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BIMBINGAN KONSELING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4113399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PENDIDIKAN AGAMA KATOLIK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368149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PENDIDIKAN GURU SD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496091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M,LINGUISTIK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993722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D.LINGUISTIK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60346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37557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E452D6-2BA7-7B61-651D-F29F2D4F6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68194"/>
              </p:ext>
            </p:extLst>
          </p:nvPr>
        </p:nvGraphicFramePr>
        <p:xfrm>
          <a:off x="4191907" y="2226872"/>
          <a:ext cx="3263900" cy="14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456463532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9620556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4409402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FAKULTAS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PRODI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88335"/>
                  </a:ext>
                </a:extLst>
              </a:tr>
              <a:tr h="1841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SISTEM INFORMASI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53714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TEKNIK ELEKTRO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12739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TEKNIK INDUSTRI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424988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TEKNIK MESIN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3850590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M, TEKNIK MESIN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295307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M. TEKNIK ELEKTRO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941522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045913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B1A7855-F5D8-077F-0E34-0F010F8BB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72403"/>
              </p:ext>
            </p:extLst>
          </p:nvPr>
        </p:nvGraphicFramePr>
        <p:xfrm>
          <a:off x="4191907" y="3776272"/>
          <a:ext cx="3263900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335370474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18822162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0054143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FAKULTAS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997141"/>
                  </a:ext>
                </a:extLst>
              </a:tr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ILMU HUKUM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6212319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M. HUKUM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0843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724021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612B903-52A8-0989-49BB-666A72552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71319"/>
              </p:ext>
            </p:extLst>
          </p:nvPr>
        </p:nvGraphicFramePr>
        <p:xfrm>
          <a:off x="4191907" y="4626036"/>
          <a:ext cx="3263900" cy="92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336699444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9785804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3019788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FAKULTAS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PRODI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09580"/>
                  </a:ext>
                </a:extLst>
              </a:tr>
              <a:tr h="1841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FKIK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PENDIDIKAN DOKTER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4773160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FARMASI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851141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M. BIOMEDIK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55665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11526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E744001-0C62-AC6E-69D5-9390DD19C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69965"/>
              </p:ext>
            </p:extLst>
          </p:nvPr>
        </p:nvGraphicFramePr>
        <p:xfrm>
          <a:off x="8274050" y="2226872"/>
          <a:ext cx="3263900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18995149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1560618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65517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FAKULTAS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21143"/>
                  </a:ext>
                </a:extLst>
              </a:tr>
              <a:tr h="1841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PSIKOLOGI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685551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M, PROFESI PSIKOLOGI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2835671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M, PSIKOLOGI SAINS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16545471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D, PSIKOLOGI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348491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050672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9B2E3A5-FF2B-4666-CB4D-227D5E8C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27119"/>
              </p:ext>
            </p:extLst>
          </p:nvPr>
        </p:nvGraphicFramePr>
        <p:xfrm>
          <a:off x="8274050" y="3425826"/>
          <a:ext cx="3263900" cy="92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57847595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30023391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56572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FAKULTAS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5294"/>
                  </a:ext>
                </a:extLst>
              </a:tr>
              <a:tr h="1841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FTB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BIOTEKNOLOGI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820473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TEKNOLOGI PANGAN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5765048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M. BIOTEKNOLOGI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795694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235452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E8F7020-F180-A423-ADF2-C783D8904CEC}"/>
              </a:ext>
            </a:extLst>
          </p:cNvPr>
          <p:cNvSpPr txBox="1"/>
          <p:nvPr/>
        </p:nvSpPr>
        <p:spPr>
          <a:xfrm>
            <a:off x="8274049" y="4511840"/>
            <a:ext cx="33802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GRAND TOTAL</a:t>
            </a:r>
            <a:r>
              <a:rPr lang="en-US" b="1" dirty="0">
                <a:solidFill>
                  <a:srgbClr val="000000"/>
                </a:solidFill>
                <a:latin typeface="Aptos Narrow" panose="020B0004020202020204" pitchFamily="34" charset="0"/>
              </a:rPr>
              <a:t>		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921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77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641F38-1B8B-BEC7-06A7-0FEBDC776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5622"/>
            <a:ext cx="5181600" cy="303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/>
              <a:t>Exit Survey Lulusan - Pemahaman Kompetensi</a:t>
            </a:r>
            <a:endParaRPr lang="en-US" sz="16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ADECD-57A9-0649-DA99-3A4C33FB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/>
              <a:t>SCALE RELIABILITAS DAN VALIDITAS </a:t>
            </a:r>
            <a:endParaRPr lang="en-US" sz="4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F0B43-8EBC-3ED8-B910-C295911D4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27090"/>
              </p:ext>
            </p:extLst>
          </p:nvPr>
        </p:nvGraphicFramePr>
        <p:xfrm>
          <a:off x="990600" y="2440736"/>
          <a:ext cx="2438400" cy="12623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38079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562592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38856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6953709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Case Processing Summary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845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166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Cases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Valid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921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03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Excluded</a:t>
                      </a:r>
                      <a:r>
                        <a:rPr lang="en-US" sz="1100" u="none" strike="noStrike" baseline="30000" dirty="0" err="1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206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921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767124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511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E5C99F-053E-111E-3998-1BD62150A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4597"/>
              </p:ext>
            </p:extLst>
          </p:nvPr>
        </p:nvGraphicFramePr>
        <p:xfrm>
          <a:off x="990600" y="3925019"/>
          <a:ext cx="2438400" cy="1043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70513042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23565894"/>
                    </a:ext>
                  </a:extLst>
                </a:gridCol>
              </a:tblGrid>
              <a:tr h="2707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Reliability Statistics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46016"/>
                  </a:ext>
                </a:extLst>
              </a:tr>
              <a:tr h="502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Cronbach's Alpha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 of Items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90975"/>
                  </a:ext>
                </a:extLst>
              </a:tr>
              <a:tr h="2707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0.944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833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163BA9B-3812-925D-60B0-C5A16BFE8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73849"/>
              </p:ext>
            </p:extLst>
          </p:nvPr>
        </p:nvGraphicFramePr>
        <p:xfrm>
          <a:off x="3861758" y="2440735"/>
          <a:ext cx="7861538" cy="4287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7522">
                  <a:extLst>
                    <a:ext uri="{9D8B030D-6E8A-4147-A177-3AD203B41FA5}">
                      <a16:colId xmlns:a16="http://schemas.microsoft.com/office/drawing/2014/main" val="159439105"/>
                    </a:ext>
                  </a:extLst>
                </a:gridCol>
                <a:gridCol w="873504">
                  <a:extLst>
                    <a:ext uri="{9D8B030D-6E8A-4147-A177-3AD203B41FA5}">
                      <a16:colId xmlns:a16="http://schemas.microsoft.com/office/drawing/2014/main" val="871724958"/>
                    </a:ext>
                  </a:extLst>
                </a:gridCol>
                <a:gridCol w="873504">
                  <a:extLst>
                    <a:ext uri="{9D8B030D-6E8A-4147-A177-3AD203B41FA5}">
                      <a16:colId xmlns:a16="http://schemas.microsoft.com/office/drawing/2014/main" val="1323225315"/>
                    </a:ext>
                  </a:extLst>
                </a:gridCol>
                <a:gridCol w="873504">
                  <a:extLst>
                    <a:ext uri="{9D8B030D-6E8A-4147-A177-3AD203B41FA5}">
                      <a16:colId xmlns:a16="http://schemas.microsoft.com/office/drawing/2014/main" val="3482763826"/>
                    </a:ext>
                  </a:extLst>
                </a:gridCol>
                <a:gridCol w="873504">
                  <a:extLst>
                    <a:ext uri="{9D8B030D-6E8A-4147-A177-3AD203B41FA5}">
                      <a16:colId xmlns:a16="http://schemas.microsoft.com/office/drawing/2014/main" val="3107862852"/>
                    </a:ext>
                  </a:extLst>
                </a:gridCol>
              </a:tblGrid>
              <a:tr h="20190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Item-Total Statistics</a:t>
                      </a:r>
                      <a:endParaRPr lang="en-US" sz="14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852496"/>
                  </a:ext>
                </a:extLst>
              </a:tr>
              <a:tr h="654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538474"/>
                  </a:ext>
                </a:extLst>
              </a:tr>
              <a:tr h="320266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u="none" strike="noStrike" dirty="0">
                          <a:effectLst/>
                        </a:rPr>
                        <a:t>Kemampuan analisis: menganalisis informasi, mengidentifikasi masalah, dan menemukan solusi</a:t>
                      </a:r>
                      <a:endParaRPr lang="fi-FI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42.7220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38.788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0.778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0.939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175861"/>
                  </a:ext>
                </a:extLst>
              </a:tr>
              <a:tr h="320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Kemampuan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manajerial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untuk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mengelola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waktu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</a:rPr>
                        <a:t>proyek</a:t>
                      </a:r>
                      <a:r>
                        <a:rPr lang="en-US" sz="1100" u="none" strike="noStrike" dirty="0">
                          <a:effectLst/>
                        </a:rPr>
                        <a:t>, dan </a:t>
                      </a:r>
                      <a:r>
                        <a:rPr lang="en-US" sz="1100" u="none" strike="noStrike" dirty="0" err="1">
                          <a:effectLst/>
                        </a:rPr>
                        <a:t>sumber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daya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dengan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efisien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serta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efektif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42.7763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37.900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0.794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0.938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508782"/>
                  </a:ext>
                </a:extLst>
              </a:tr>
              <a:tr h="320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Kemampuan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menerapkan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pengetahuan</a:t>
                      </a:r>
                      <a:r>
                        <a:rPr lang="en-US" sz="1100" u="none" strike="noStrike" dirty="0">
                          <a:effectLst/>
                        </a:rPr>
                        <a:t>/</a:t>
                      </a:r>
                      <a:r>
                        <a:rPr lang="en-US" sz="1100" u="none" strike="noStrike" dirty="0" err="1">
                          <a:effectLst/>
                        </a:rPr>
                        <a:t>ilmu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dalam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situasi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praktis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atau</a:t>
                      </a:r>
                      <a:r>
                        <a:rPr lang="en-US" sz="1100" u="none" strike="noStrike" dirty="0">
                          <a:effectLst/>
                        </a:rPr>
                        <a:t> di </a:t>
                      </a:r>
                      <a:r>
                        <a:rPr lang="en-US" sz="1100" u="none" strike="noStrike" dirty="0" err="1">
                          <a:effectLst/>
                        </a:rPr>
                        <a:t>pekerjaan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42.8252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38.260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0.776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0.938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363658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Kemampuan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menggunakan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teknologi</a:t>
                      </a:r>
                      <a:r>
                        <a:rPr lang="en-US" sz="1100" u="none" strike="noStrike" dirty="0">
                          <a:effectLst/>
                        </a:rPr>
                        <a:t> dan </a:t>
                      </a:r>
                      <a:r>
                        <a:rPr lang="en-US" sz="1100" u="none" strike="noStrike" dirty="0" err="1">
                          <a:effectLst/>
                        </a:rPr>
                        <a:t>informasi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42.8154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38.114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0.743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0.940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505285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Kemampuan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penggunaan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bahasa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asing</a:t>
                      </a:r>
                      <a:r>
                        <a:rPr lang="en-US" sz="1100" u="none" strike="noStrike" dirty="0">
                          <a:effectLst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43.1889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37.936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0.608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0.947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566565"/>
                  </a:ext>
                </a:extLst>
              </a:tr>
              <a:tr h="320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Kemampuan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untuk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belajar</a:t>
                      </a:r>
                      <a:r>
                        <a:rPr lang="en-US" sz="1100" u="none" strike="noStrike" dirty="0">
                          <a:effectLst/>
                        </a:rPr>
                        <a:t> dan </a:t>
                      </a:r>
                      <a:r>
                        <a:rPr lang="en-US" sz="1100" u="none" strike="noStrike" dirty="0" err="1">
                          <a:effectLst/>
                        </a:rPr>
                        <a:t>beradaptasi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dengan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perubahan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situasi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atau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lingkungan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pekerjaan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42.7134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38.196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0.790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0.938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863237"/>
                  </a:ext>
                </a:extLst>
              </a:tr>
              <a:tr h="320266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u="none" strike="noStrike" dirty="0">
                          <a:effectLst/>
                        </a:rPr>
                        <a:t>Kemampuan untuk kerjasama dan kolaborasi dengan orang lain</a:t>
                      </a:r>
                      <a:endParaRPr lang="fi-FI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42.6352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38.819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0.754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0.939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392415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u="none" strike="noStrike">
                          <a:effectLst/>
                        </a:rPr>
                        <a:t>Kemampuan untuk presentasi dan komunikasi </a:t>
                      </a:r>
                      <a:endParaRPr lang="fi-FI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42.7676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38.044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0.786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0.938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181539"/>
                  </a:ext>
                </a:extLst>
              </a:tr>
              <a:tr h="320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Kesadaran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akan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nilai-nilai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etika</a:t>
                      </a:r>
                      <a:r>
                        <a:rPr lang="en-US" sz="1100" u="none" strike="noStrike" dirty="0">
                          <a:effectLst/>
                        </a:rPr>
                        <a:t> dan </a:t>
                      </a:r>
                      <a:r>
                        <a:rPr lang="en-US" sz="1100" u="none" strike="noStrike" dirty="0" err="1">
                          <a:effectLst/>
                        </a:rPr>
                        <a:t>integritas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dalam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bekerja</a:t>
                      </a:r>
                      <a:r>
                        <a:rPr lang="en-US" sz="1100" u="none" strike="noStrike" dirty="0">
                          <a:effectLst/>
                        </a:rPr>
                        <a:t> dan </a:t>
                      </a:r>
                      <a:r>
                        <a:rPr lang="en-US" sz="1100" u="none" strike="noStrike" dirty="0" err="1">
                          <a:effectLst/>
                        </a:rPr>
                        <a:t>berinteraksi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42.6645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38.386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0.794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0.938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93828"/>
                  </a:ext>
                </a:extLst>
              </a:tr>
              <a:tr h="480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Pemahaman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tentang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prinsip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keberlanjutan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</a:rPr>
                        <a:t>tantangan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lingkungan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</a:rPr>
                        <a:t>sosial</a:t>
                      </a:r>
                      <a:r>
                        <a:rPr lang="en-US" sz="1100" u="none" strike="noStrike" dirty="0">
                          <a:effectLst/>
                        </a:rPr>
                        <a:t>, dan </a:t>
                      </a:r>
                      <a:r>
                        <a:rPr lang="en-US" sz="1100" u="none" strike="noStrike" dirty="0" err="1">
                          <a:effectLst/>
                        </a:rPr>
                        <a:t>ekonomi</a:t>
                      </a:r>
                      <a:r>
                        <a:rPr lang="en-US" sz="1100" u="none" strike="noStrike" dirty="0">
                          <a:effectLst/>
                        </a:rPr>
                        <a:t> yang </a:t>
                      </a:r>
                      <a:r>
                        <a:rPr lang="en-US" sz="1100" u="none" strike="noStrike" dirty="0" err="1">
                          <a:effectLst/>
                        </a:rPr>
                        <a:t>dihadapi</a:t>
                      </a:r>
                      <a:r>
                        <a:rPr lang="en-US" sz="1100" u="none" strike="noStrike" dirty="0">
                          <a:effectLst/>
                        </a:rPr>
                        <a:t> dunia </a:t>
                      </a:r>
                      <a:r>
                        <a:rPr lang="en-US" sz="1100" u="none" strike="noStrike" dirty="0" err="1">
                          <a:effectLst/>
                        </a:rPr>
                        <a:t>saat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ini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42.8241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37.652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0.798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0.938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797441"/>
                  </a:ext>
                </a:extLst>
              </a:tr>
              <a:tr h="320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Penguasaan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konsep</a:t>
                      </a:r>
                      <a:r>
                        <a:rPr lang="en-US" sz="1100" u="none" strike="noStrike" dirty="0">
                          <a:effectLst/>
                        </a:rPr>
                        <a:t> dan </a:t>
                      </a:r>
                      <a:r>
                        <a:rPr lang="en-US" sz="1100" u="none" strike="noStrike" dirty="0" err="1">
                          <a:effectLst/>
                        </a:rPr>
                        <a:t>prinsip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dalam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bidang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ilmu</a:t>
                      </a:r>
                      <a:r>
                        <a:rPr lang="en-US" sz="1100" u="none" strike="noStrike" dirty="0">
                          <a:effectLst/>
                        </a:rPr>
                        <a:t> yang </a:t>
                      </a:r>
                      <a:r>
                        <a:rPr lang="en-US" sz="1100" u="none" strike="noStrike" dirty="0" err="1">
                          <a:effectLst/>
                        </a:rPr>
                        <a:t>dipelajari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42.7514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38.794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0.767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0.939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775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79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5B333-28B3-B440-1C94-5FB087B1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25968F-4A98-5C7D-7970-77D193EB6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5622"/>
            <a:ext cx="5614358" cy="407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b="1" dirty="0"/>
              <a:t>Exit Survey Lulusan - Kepuasan terhadap Pembimbing Akademik (PA)</a:t>
            </a:r>
            <a:endParaRPr lang="en-US" sz="14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14B119-066A-528F-B9CE-D6275723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/>
              <a:t>SCALE RELIABILITAS DAN VALIDITAS </a:t>
            </a:r>
            <a:endParaRPr lang="en-US" sz="4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2DFC2E-2A05-E2A4-386C-E62DA5D52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11371"/>
              </p:ext>
            </p:extLst>
          </p:nvPr>
        </p:nvGraphicFramePr>
        <p:xfrm>
          <a:off x="838200" y="2432649"/>
          <a:ext cx="2438400" cy="126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4170677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962038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108836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27669873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Case Processing Summary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475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691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Cases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Valid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921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664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Excluded</a:t>
                      </a:r>
                      <a:r>
                        <a:rPr lang="en-US" sz="1100" u="none" strike="noStrike" baseline="30000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6647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921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809231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007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F82C2D-BE5C-DC8F-F5E7-7E83379FF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84231"/>
              </p:ext>
            </p:extLst>
          </p:nvPr>
        </p:nvGraphicFramePr>
        <p:xfrm>
          <a:off x="820947" y="3965190"/>
          <a:ext cx="2438400" cy="709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17223684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960649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925475396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769885331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Reliability Statistics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77342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Cronbach's Alpha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 of Items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207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0.967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2218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23A688-5DA7-6FB9-30A8-13CBF959F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31959"/>
              </p:ext>
            </p:extLst>
          </p:nvPr>
        </p:nvGraphicFramePr>
        <p:xfrm>
          <a:off x="3765550" y="2432050"/>
          <a:ext cx="8113024" cy="3837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8608">
                  <a:extLst>
                    <a:ext uri="{9D8B030D-6E8A-4147-A177-3AD203B41FA5}">
                      <a16:colId xmlns:a16="http://schemas.microsoft.com/office/drawing/2014/main" val="2227365765"/>
                    </a:ext>
                  </a:extLst>
                </a:gridCol>
                <a:gridCol w="1061104">
                  <a:extLst>
                    <a:ext uri="{9D8B030D-6E8A-4147-A177-3AD203B41FA5}">
                      <a16:colId xmlns:a16="http://schemas.microsoft.com/office/drawing/2014/main" val="3108990371"/>
                    </a:ext>
                  </a:extLst>
                </a:gridCol>
                <a:gridCol w="1061104">
                  <a:extLst>
                    <a:ext uri="{9D8B030D-6E8A-4147-A177-3AD203B41FA5}">
                      <a16:colId xmlns:a16="http://schemas.microsoft.com/office/drawing/2014/main" val="155665576"/>
                    </a:ext>
                  </a:extLst>
                </a:gridCol>
                <a:gridCol w="1061104">
                  <a:extLst>
                    <a:ext uri="{9D8B030D-6E8A-4147-A177-3AD203B41FA5}">
                      <a16:colId xmlns:a16="http://schemas.microsoft.com/office/drawing/2014/main" val="2389891943"/>
                    </a:ext>
                  </a:extLst>
                </a:gridCol>
                <a:gridCol w="1061104">
                  <a:extLst>
                    <a:ext uri="{9D8B030D-6E8A-4147-A177-3AD203B41FA5}">
                      <a16:colId xmlns:a16="http://schemas.microsoft.com/office/drawing/2014/main" val="3683283810"/>
                    </a:ext>
                  </a:extLst>
                </a:gridCol>
              </a:tblGrid>
              <a:tr h="37450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Item-Total Statistics</a:t>
                      </a:r>
                      <a:endParaRPr lang="en-US" sz="14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12614"/>
                  </a:ext>
                </a:extLst>
              </a:tr>
              <a:tr h="1213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40637"/>
                  </a:ext>
                </a:extLst>
              </a:tr>
              <a:tr h="374508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Kemampuan PA dalam membimbing anda</a:t>
                      </a:r>
                      <a:endParaRPr lang="pt-BR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22.8979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8.870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0.911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0.958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975980"/>
                  </a:ext>
                </a:extLst>
              </a:tr>
              <a:tr h="374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Komunikasi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</a:rPr>
                        <a:t> proses </a:t>
                      </a:r>
                      <a:r>
                        <a:rPr lang="en-US" sz="1200" u="none" strike="noStrike" dirty="0" err="1">
                          <a:effectLst/>
                        </a:rPr>
                        <a:t>pembimbingan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22.8827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8.975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0.899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0.960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372571"/>
                  </a:ext>
                </a:extLst>
              </a:tr>
              <a:tr h="374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Penanganan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bila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ada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masalah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studi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22.8654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9.010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0.899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0.960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056960"/>
                  </a:ext>
                </a:extLst>
              </a:tr>
              <a:tr h="37690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Pengaturan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waktu</a:t>
                      </a:r>
                      <a:r>
                        <a:rPr lang="en-US" sz="1200" u="none" strike="noStrike" dirty="0">
                          <a:effectLst/>
                        </a:rPr>
                        <a:t> / </a:t>
                      </a:r>
                      <a:r>
                        <a:rPr lang="en-US" sz="1200" u="none" strike="noStrike" dirty="0" err="1">
                          <a:effectLst/>
                        </a:rPr>
                        <a:t>jadwal</a:t>
                      </a:r>
                      <a:r>
                        <a:rPr lang="en-US" sz="1200" u="none" strike="noStrike" dirty="0">
                          <a:effectLst/>
                        </a:rPr>
                        <a:t>  </a:t>
                      </a:r>
                      <a:r>
                        <a:rPr lang="en-US" sz="1200" u="none" strike="noStrike" dirty="0" err="1">
                          <a:effectLst/>
                        </a:rPr>
                        <a:t>pembimbingan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22.8947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8.983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0.880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0.962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430617"/>
                  </a:ext>
                </a:extLst>
              </a:tr>
              <a:tr h="374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Penjelasan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informasi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terkait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bimbingan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22.8708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9.024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0.884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0.961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578708"/>
                  </a:ext>
                </a:extLst>
              </a:tr>
              <a:tr h="374508">
                <a:tc>
                  <a:txBody>
                    <a:bodyPr/>
                    <a:lstStyle/>
                    <a:p>
                      <a:pPr algn="l" fontAlgn="t"/>
                      <a:r>
                        <a:rPr lang="nn-NO" sz="1200" u="none" strike="noStrike" dirty="0">
                          <a:effectLst/>
                        </a:rPr>
                        <a:t>Perhatian pada perkembangan studi anda</a:t>
                      </a:r>
                      <a:endParaRPr lang="nn-NO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22.9175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8.850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0.881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0.962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11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95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44CBE-AAB9-3040-0B50-775414B6A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1C625F-B8C1-9BDD-F8DF-B678C4AAA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5622"/>
            <a:ext cx="7469038" cy="407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b="1" dirty="0"/>
              <a:t>Exit Survey Lulusan - Kepuasan terhadap Pembimbing Tugas Akhir (skripsi, tesis, disertasi)</a:t>
            </a:r>
            <a:endParaRPr lang="en-US" sz="14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0003E1-4D30-3CC4-8D0E-49DAE6FD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/>
              <a:t>SCALE RELIABILITAS DAN VALIDITAS </a:t>
            </a:r>
            <a:endParaRPr lang="en-US" sz="4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BC43B0-81DB-31AA-B566-D41A7D35B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18249"/>
              </p:ext>
            </p:extLst>
          </p:nvPr>
        </p:nvGraphicFramePr>
        <p:xfrm>
          <a:off x="838200" y="2432649"/>
          <a:ext cx="2438400" cy="126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681624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285818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459392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4507606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Case Processing Summary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6320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933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Cases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Valid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921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46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Excluded</a:t>
                      </a:r>
                      <a:r>
                        <a:rPr lang="en-US" sz="1100" u="none" strike="noStrike" baseline="30000" dirty="0" err="1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570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921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38739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0065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65BF43-BEB3-2826-8A8F-BA302123E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900"/>
              </p:ext>
            </p:extLst>
          </p:nvPr>
        </p:nvGraphicFramePr>
        <p:xfrm>
          <a:off x="838199" y="3924480"/>
          <a:ext cx="2438400" cy="120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99215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91186993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Reliability Statistics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823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Cronbach's Alpha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 of Items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3090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0.953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9072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61F8E5-B8BC-CFFF-CEDD-1587305E1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09129"/>
              </p:ext>
            </p:extLst>
          </p:nvPr>
        </p:nvGraphicFramePr>
        <p:xfrm>
          <a:off x="3740149" y="2432830"/>
          <a:ext cx="8043534" cy="347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0842">
                  <a:extLst>
                    <a:ext uri="{9D8B030D-6E8A-4147-A177-3AD203B41FA5}">
                      <a16:colId xmlns:a16="http://schemas.microsoft.com/office/drawing/2014/main" val="1419001129"/>
                    </a:ext>
                  </a:extLst>
                </a:gridCol>
                <a:gridCol w="1040673">
                  <a:extLst>
                    <a:ext uri="{9D8B030D-6E8A-4147-A177-3AD203B41FA5}">
                      <a16:colId xmlns:a16="http://schemas.microsoft.com/office/drawing/2014/main" val="542653849"/>
                    </a:ext>
                  </a:extLst>
                </a:gridCol>
                <a:gridCol w="1040673">
                  <a:extLst>
                    <a:ext uri="{9D8B030D-6E8A-4147-A177-3AD203B41FA5}">
                      <a16:colId xmlns:a16="http://schemas.microsoft.com/office/drawing/2014/main" val="4220946791"/>
                    </a:ext>
                  </a:extLst>
                </a:gridCol>
                <a:gridCol w="1040673">
                  <a:extLst>
                    <a:ext uri="{9D8B030D-6E8A-4147-A177-3AD203B41FA5}">
                      <a16:colId xmlns:a16="http://schemas.microsoft.com/office/drawing/2014/main" val="3320613106"/>
                    </a:ext>
                  </a:extLst>
                </a:gridCol>
                <a:gridCol w="1040673">
                  <a:extLst>
                    <a:ext uri="{9D8B030D-6E8A-4147-A177-3AD203B41FA5}">
                      <a16:colId xmlns:a16="http://schemas.microsoft.com/office/drawing/2014/main" val="1179133566"/>
                    </a:ext>
                  </a:extLst>
                </a:gridCol>
              </a:tblGrid>
              <a:tr h="4915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Item-Total Statistics</a:t>
                      </a:r>
                      <a:endParaRPr lang="en-US" sz="14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972800"/>
                  </a:ext>
                </a:extLst>
              </a:tr>
              <a:tr h="928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45624"/>
                  </a:ext>
                </a:extLst>
              </a:tr>
              <a:tr h="28640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Kemampuan</a:t>
                      </a:r>
                      <a:r>
                        <a:rPr lang="en-US" sz="1200" u="none" strike="noStrike" dirty="0">
                          <a:effectLst/>
                        </a:rPr>
                        <a:t> PS </a:t>
                      </a:r>
                      <a:r>
                        <a:rPr lang="en-US" sz="1200" u="none" strike="noStrike" dirty="0" err="1">
                          <a:effectLst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membimbing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23.2345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8.430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0.884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0.940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373630"/>
                  </a:ext>
                </a:extLst>
              </a:tr>
              <a:tr h="28640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Komunikasi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selama</a:t>
                      </a:r>
                      <a:r>
                        <a:rPr lang="en-US" sz="1200" u="none" strike="noStrike" dirty="0">
                          <a:effectLst/>
                        </a:rPr>
                        <a:t> proses </a:t>
                      </a:r>
                      <a:r>
                        <a:rPr lang="en-US" sz="1200" u="none" strike="noStrike" dirty="0" err="1">
                          <a:effectLst/>
                        </a:rPr>
                        <a:t>bimbingan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23.2508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8.342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0.879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0.941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304144"/>
                  </a:ext>
                </a:extLst>
              </a:tr>
              <a:tr h="28640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Pendampingan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saat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ujian</a:t>
                      </a:r>
                      <a:r>
                        <a:rPr lang="en-US" sz="1200" u="none" strike="noStrike" dirty="0">
                          <a:effectLst/>
                        </a:rPr>
                        <a:t> / </a:t>
                      </a:r>
                      <a:r>
                        <a:rPr lang="en-US" sz="1200" u="none" strike="noStrike" dirty="0" err="1">
                          <a:effectLst/>
                        </a:rPr>
                        <a:t>sidang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23.2074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8.725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0.811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0.948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208611"/>
                  </a:ext>
                </a:extLst>
              </a:tr>
              <a:tr h="28640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Pengaturan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waktu</a:t>
                      </a:r>
                      <a:r>
                        <a:rPr lang="en-US" sz="1200" u="none" strike="noStrike" dirty="0">
                          <a:effectLst/>
                        </a:rPr>
                        <a:t> / </a:t>
                      </a:r>
                      <a:r>
                        <a:rPr lang="en-US" sz="1200" u="none" strike="noStrike" dirty="0" err="1">
                          <a:effectLst/>
                        </a:rPr>
                        <a:t>jadwal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bimbingan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23.2975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8.366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0.814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0.949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0434"/>
                  </a:ext>
                </a:extLst>
              </a:tr>
              <a:tr h="4543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Penjelasan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informasi-materi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Skripsi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selama</a:t>
                      </a:r>
                      <a:r>
                        <a:rPr lang="en-US" sz="1200" u="none" strike="noStrike" dirty="0">
                          <a:effectLst/>
                        </a:rPr>
                        <a:t> proses </a:t>
                      </a:r>
                      <a:r>
                        <a:rPr lang="en-US" sz="1200" u="none" strike="noStrike" dirty="0" err="1">
                          <a:effectLst/>
                        </a:rPr>
                        <a:t>bimbingan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23.2552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8.473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0.862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0.943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88577"/>
                  </a:ext>
                </a:extLst>
              </a:tr>
              <a:tr h="4543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Perhatian</a:t>
                      </a:r>
                      <a:r>
                        <a:rPr lang="en-US" sz="1200" u="none" strike="noStrike" dirty="0">
                          <a:effectLst/>
                        </a:rPr>
                        <a:t> pada </a:t>
                      </a:r>
                      <a:r>
                        <a:rPr lang="en-US" sz="1200" u="none" strike="noStrike" dirty="0" err="1">
                          <a:effectLst/>
                        </a:rPr>
                        <a:t>perkembangan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skripsi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 err="1">
                          <a:effectLst/>
                        </a:rPr>
                        <a:t>Tugas</a:t>
                      </a:r>
                      <a:r>
                        <a:rPr lang="en-US" sz="1200" u="none" strike="noStrike" dirty="0">
                          <a:effectLst/>
                        </a:rPr>
                        <a:t> Akhir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23.2389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8.462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0.872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0.942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56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6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45839-07A7-AF62-DD92-067D984BA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A6EFE-64DA-E855-B1F9-FD44C5F98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5622"/>
            <a:ext cx="7469038" cy="407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b="1" dirty="0"/>
              <a:t>Exit Survey Lulusan - Kepuasan Terhadap Layanan dan  Fasilitas di Atma Jaya</a:t>
            </a:r>
            <a:endParaRPr lang="en-US" sz="14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F2FAA-EC21-0116-96B7-EFC3669F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/>
              <a:t>SCALE RELIABILITAS DAN VALIDITAS </a:t>
            </a:r>
            <a:endParaRPr lang="en-US" sz="4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3D324D-5FB7-2489-3DE4-6BAAE9BA0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04295"/>
              </p:ext>
            </p:extLst>
          </p:nvPr>
        </p:nvGraphicFramePr>
        <p:xfrm>
          <a:off x="838200" y="2432649"/>
          <a:ext cx="2438400" cy="126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5466998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99399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172872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22509505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Case Processing Summary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4633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064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Cases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Valid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921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2782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Excluded</a:t>
                      </a:r>
                      <a:r>
                        <a:rPr lang="en-US" sz="1100" u="none" strike="noStrike" baseline="30000" dirty="0" err="1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0.0</a:t>
                      </a:r>
                      <a:endParaRPr lang="en-US" sz="11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5923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921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08569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41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367F64-325D-61FA-5C33-94D2981A6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88706"/>
              </p:ext>
            </p:extLst>
          </p:nvPr>
        </p:nvGraphicFramePr>
        <p:xfrm>
          <a:off x="838200" y="3889974"/>
          <a:ext cx="2438400" cy="120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276339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41414242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Reliability Statistics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9655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Cronbach's Alpha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 of Items</a:t>
                      </a:r>
                      <a:endParaRPr lang="en-US" sz="11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6899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0.940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98705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5DFE10-537A-B03F-A05F-79291D6CC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84259"/>
              </p:ext>
            </p:extLst>
          </p:nvPr>
        </p:nvGraphicFramePr>
        <p:xfrm>
          <a:off x="3784599" y="2477098"/>
          <a:ext cx="7921445" cy="3880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3101">
                  <a:extLst>
                    <a:ext uri="{9D8B030D-6E8A-4147-A177-3AD203B41FA5}">
                      <a16:colId xmlns:a16="http://schemas.microsoft.com/office/drawing/2014/main" val="2086859327"/>
                    </a:ext>
                  </a:extLst>
                </a:gridCol>
                <a:gridCol w="1044586">
                  <a:extLst>
                    <a:ext uri="{9D8B030D-6E8A-4147-A177-3AD203B41FA5}">
                      <a16:colId xmlns:a16="http://schemas.microsoft.com/office/drawing/2014/main" val="2373786169"/>
                    </a:ext>
                  </a:extLst>
                </a:gridCol>
                <a:gridCol w="1044586">
                  <a:extLst>
                    <a:ext uri="{9D8B030D-6E8A-4147-A177-3AD203B41FA5}">
                      <a16:colId xmlns:a16="http://schemas.microsoft.com/office/drawing/2014/main" val="3990441669"/>
                    </a:ext>
                  </a:extLst>
                </a:gridCol>
                <a:gridCol w="1044586">
                  <a:extLst>
                    <a:ext uri="{9D8B030D-6E8A-4147-A177-3AD203B41FA5}">
                      <a16:colId xmlns:a16="http://schemas.microsoft.com/office/drawing/2014/main" val="2456700359"/>
                    </a:ext>
                  </a:extLst>
                </a:gridCol>
                <a:gridCol w="1044586">
                  <a:extLst>
                    <a:ext uri="{9D8B030D-6E8A-4147-A177-3AD203B41FA5}">
                      <a16:colId xmlns:a16="http://schemas.microsoft.com/office/drawing/2014/main" val="580807388"/>
                    </a:ext>
                  </a:extLst>
                </a:gridCol>
              </a:tblGrid>
              <a:tr h="25289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Item-Total Statistics</a:t>
                      </a:r>
                      <a:endParaRPr lang="en-US" sz="14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270726"/>
                  </a:ext>
                </a:extLst>
              </a:tr>
              <a:tr h="819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27590"/>
                  </a:ext>
                </a:extLst>
              </a:tr>
              <a:tr h="40113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>
                          <a:effectLst/>
                        </a:rPr>
                        <a:t>Kepuasan layanan administrasi di fakultas / prodi</a:t>
                      </a:r>
                      <a:endParaRPr lang="it-IT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25.8849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16.041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0.726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337270"/>
                  </a:ext>
                </a:extLst>
              </a:tr>
              <a:tr h="401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Kepuasan layanan dan prasarana di perpustakaan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25.7590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16.711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0.752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876606"/>
                  </a:ext>
                </a:extLst>
              </a:tr>
              <a:tr h="401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Kepuasan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layanan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staf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tenaga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kependidikan</a:t>
                      </a:r>
                      <a:r>
                        <a:rPr lang="en-US" sz="1200" u="none" strike="noStrike" dirty="0">
                          <a:effectLst/>
                        </a:rPr>
                        <a:t> di </a:t>
                      </a:r>
                      <a:r>
                        <a:rPr lang="en-US" sz="1200" u="none" strike="noStrike" dirty="0" err="1">
                          <a:effectLst/>
                        </a:rPr>
                        <a:t>fakultas</a:t>
                      </a:r>
                      <a:r>
                        <a:rPr lang="en-US" sz="1200" u="none" strike="noStrike" dirty="0">
                          <a:effectLst/>
                        </a:rPr>
                        <a:t> - universitas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25.8284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16.151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0.791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651603"/>
                  </a:ext>
                </a:extLst>
              </a:tr>
              <a:tr h="401138"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u="none" strike="noStrike" dirty="0">
                          <a:effectLst/>
                        </a:rPr>
                        <a:t>Kepuasan prasarana perkuliahan di kelas</a:t>
                      </a:r>
                      <a:endParaRPr lang="fi-FI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26.0163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15.325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0.823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0.929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701688"/>
                  </a:ext>
                </a:extLst>
              </a:tr>
              <a:tr h="40113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>
                          <a:effectLst/>
                        </a:rPr>
                        <a:t>Kepuasan sarana &amp; prasarana di laboratorium</a:t>
                      </a:r>
                      <a:endParaRPr lang="it-IT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25.9891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15.339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0.814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399799"/>
                  </a:ext>
                </a:extLst>
              </a:tr>
              <a:tr h="401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Kepuasan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sarana</a:t>
                      </a:r>
                      <a:r>
                        <a:rPr lang="en-US" sz="1200" u="none" strike="noStrike" dirty="0">
                          <a:effectLst/>
                        </a:rPr>
                        <a:t> &amp; </a:t>
                      </a:r>
                      <a:r>
                        <a:rPr lang="en-US" sz="1200" u="none" strike="noStrike" dirty="0" err="1">
                          <a:effectLst/>
                        </a:rPr>
                        <a:t>prasarana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secara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keseluruhan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25.9403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15.421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0.869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0.925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666072"/>
                  </a:ext>
                </a:extLst>
              </a:tr>
              <a:tr h="401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Penilaian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keseluruhan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terhadap</a:t>
                      </a:r>
                      <a:r>
                        <a:rPr lang="en-US" sz="1200" u="none" strike="noStrike" dirty="0">
                          <a:effectLst/>
                        </a:rPr>
                        <a:t> Unika </a:t>
                      </a:r>
                      <a:r>
                        <a:rPr lang="en-US" sz="1200" u="none" strike="noStrike" dirty="0" err="1">
                          <a:effectLst/>
                        </a:rPr>
                        <a:t>Atma</a:t>
                      </a:r>
                      <a:r>
                        <a:rPr lang="en-US" sz="1200" u="none" strike="noStrike" dirty="0">
                          <a:effectLst/>
                        </a:rPr>
                        <a:t> Jaya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25.8588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16.024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0.863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0.926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70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88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DF8B-D418-C57B-5225-A59D946E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868" y="1228724"/>
            <a:ext cx="8619171" cy="549275"/>
          </a:xfrm>
        </p:spPr>
        <p:txBody>
          <a:bodyPr>
            <a:normAutofit/>
          </a:bodyPr>
          <a:lstStyle/>
          <a:p>
            <a:r>
              <a:rPr lang="en-US" b="1" dirty="0"/>
              <a:t>EXIT SURVEY LULUSAN UNIKA ATMA JAYA 2024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0FD7A-5DBE-B034-2128-E509E39F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" y="2103683"/>
            <a:ext cx="4151101" cy="3227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0C08BF-B9EE-DD98-0D5E-89ED451E2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494" y="2103683"/>
            <a:ext cx="6222656" cy="32276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45B565-7736-323E-E905-4A8B2BAE687B}"/>
              </a:ext>
            </a:extLst>
          </p:cNvPr>
          <p:cNvSpPr txBox="1"/>
          <p:nvPr/>
        </p:nvSpPr>
        <p:spPr>
          <a:xfrm>
            <a:off x="6589499" y="5331333"/>
            <a:ext cx="452554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FEB </a:t>
            </a:r>
            <a:r>
              <a:rPr lang="en-US" sz="1100" dirty="0"/>
              <a:t>   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FIABIKOM     </a:t>
            </a:r>
            <a:r>
              <a:rPr lang="en-US" sz="1100" dirty="0"/>
              <a:t>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FPB              </a:t>
            </a:r>
            <a:r>
              <a:rPr lang="en-US" sz="1100" dirty="0"/>
              <a:t>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FT</a:t>
            </a:r>
            <a:r>
              <a:rPr lang="en-US" sz="1100" dirty="0"/>
              <a:t>             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FH</a:t>
            </a:r>
            <a:r>
              <a:rPr lang="en-US" sz="1100" dirty="0"/>
              <a:t>           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FKIK</a:t>
            </a:r>
            <a:r>
              <a:rPr lang="en-US" sz="1100" dirty="0"/>
              <a:t>          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FP</a:t>
            </a:r>
            <a:r>
              <a:rPr lang="en-US" sz="1100" dirty="0"/>
              <a:t>              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FTB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20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44034"/>
              </p:ext>
            </p:extLst>
          </p:nvPr>
        </p:nvGraphicFramePr>
        <p:xfrm>
          <a:off x="1043796" y="1345721"/>
          <a:ext cx="10291313" cy="392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8A5F111-D175-A988-70F4-58559049B184}"/>
              </a:ext>
            </a:extLst>
          </p:cNvPr>
          <p:cNvSpPr txBox="1"/>
          <p:nvPr/>
        </p:nvSpPr>
        <p:spPr>
          <a:xfrm>
            <a:off x="626492" y="5405598"/>
            <a:ext cx="11125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Point </a:t>
            </a:r>
            <a:r>
              <a:rPr lang="en-US" sz="1800" dirty="0" err="1"/>
              <a:t>Penilaian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b="1" dirty="0" err="1"/>
              <a:t>Pemahaman</a:t>
            </a:r>
            <a:r>
              <a:rPr lang="en-US" sz="1800" b="1" dirty="0"/>
              <a:t> </a:t>
            </a:r>
            <a:r>
              <a:rPr lang="en-US" sz="1800" b="1" dirty="0" err="1"/>
              <a:t>Kompetensi</a:t>
            </a:r>
            <a:r>
              <a:rPr lang="en-US" sz="1800" b="1" dirty="0"/>
              <a:t> </a:t>
            </a:r>
            <a:r>
              <a:rPr lang="en-US" sz="1800" dirty="0"/>
              <a:t>yang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lulusan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survey </a:t>
            </a:r>
            <a:r>
              <a:rPr lang="en-US" sz="1800" dirty="0" err="1"/>
              <a:t>skala</a:t>
            </a:r>
            <a:r>
              <a:rPr lang="en-US" sz="1800" dirty="0"/>
              <a:t> 4;</a:t>
            </a:r>
          </a:p>
          <a:p>
            <a:pPr algn="just"/>
            <a:r>
              <a:rPr lang="en-US" dirty="0"/>
              <a:t>Yang </a:t>
            </a:r>
            <a:r>
              <a:rPr lang="en-US" dirty="0" err="1"/>
              <a:t>T</a:t>
            </a:r>
            <a:r>
              <a:rPr lang="en-US" sz="1800" dirty="0" err="1"/>
              <a:t>erendah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Kemampuan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penggunaan</a:t>
            </a:r>
            <a:r>
              <a:rPr lang="en-US" sz="1800" b="1" dirty="0">
                <a:solidFill>
                  <a:srgbClr val="FF0000"/>
                </a:solidFill>
              </a:rPr>
              <a:t> Bahasa </a:t>
            </a:r>
            <a:r>
              <a:rPr lang="en-US" sz="1800" b="1" dirty="0" err="1">
                <a:solidFill>
                  <a:srgbClr val="FF0000"/>
                </a:solidFill>
              </a:rPr>
              <a:t>Asing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FF0000"/>
                </a:solidFill>
              </a:rPr>
              <a:t>3.10</a:t>
            </a:r>
            <a:r>
              <a:rPr lang="en-US" sz="1800" dirty="0"/>
              <a:t>) dan </a:t>
            </a:r>
            <a:r>
              <a:rPr lang="en-US" sz="1800" dirty="0" err="1"/>
              <a:t>Tertinggi</a:t>
            </a:r>
            <a:r>
              <a:rPr lang="en-US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Kemampuan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Kerjasama dan </a:t>
            </a:r>
            <a:r>
              <a:rPr lang="en-US" b="1" dirty="0" err="1">
                <a:solidFill>
                  <a:srgbClr val="0070C0"/>
                </a:solidFill>
              </a:rPr>
              <a:t>kolaborasi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dengan</a:t>
            </a:r>
            <a:r>
              <a:rPr lang="en-US" b="1" dirty="0">
                <a:solidFill>
                  <a:srgbClr val="0070C0"/>
                </a:solidFill>
              </a:rPr>
              <a:t> orang </a:t>
            </a:r>
            <a:r>
              <a:rPr lang="en-US" b="1" dirty="0" err="1">
                <a:solidFill>
                  <a:srgbClr val="0070C0"/>
                </a:solidFill>
              </a:rPr>
              <a:t>asing</a:t>
            </a:r>
            <a:r>
              <a:rPr lang="en-US" b="1" dirty="0">
                <a:solidFill>
                  <a:srgbClr val="0070C0"/>
                </a:solidFill>
              </a:rPr>
              <a:t> &amp; </a:t>
            </a:r>
            <a:r>
              <a:rPr lang="en-US" b="1" dirty="0" err="1">
                <a:solidFill>
                  <a:srgbClr val="0070C0"/>
                </a:solidFill>
              </a:rPr>
              <a:t>kesadaran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nilai-nilai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etika</a:t>
            </a:r>
            <a:r>
              <a:rPr lang="en-US" b="1" dirty="0">
                <a:solidFill>
                  <a:srgbClr val="0070C0"/>
                </a:solidFill>
              </a:rPr>
              <a:t> dan </a:t>
            </a:r>
            <a:r>
              <a:rPr lang="en-US" b="1" dirty="0" err="1">
                <a:solidFill>
                  <a:srgbClr val="0070C0"/>
                </a:solidFill>
              </a:rPr>
              <a:t>integritas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bekerja</a:t>
            </a:r>
            <a:r>
              <a:rPr lang="en-US" b="1" dirty="0">
                <a:solidFill>
                  <a:srgbClr val="0070C0"/>
                </a:solidFill>
              </a:rPr>
              <a:t> dan </a:t>
            </a:r>
            <a:r>
              <a:rPr lang="en-US" b="1" dirty="0" err="1">
                <a:solidFill>
                  <a:srgbClr val="0070C0"/>
                </a:solidFill>
              </a:rPr>
              <a:t>berinteraksi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70C0"/>
                </a:solidFill>
              </a:rPr>
              <a:t>3.50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652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1595</Words>
  <Application>Microsoft Office PowerPoint</Application>
  <PresentationFormat>Widescreen</PresentationFormat>
  <Paragraphs>730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 Narrow</vt:lpstr>
      <vt:lpstr>Arial</vt:lpstr>
      <vt:lpstr>Arial Bold</vt:lpstr>
      <vt:lpstr>Calibri</vt:lpstr>
      <vt:lpstr>Calibri Light</vt:lpstr>
      <vt:lpstr>Wingdings</vt:lpstr>
      <vt:lpstr>Office Theme</vt:lpstr>
      <vt:lpstr>Survey Kepuasan Pelanggan</vt:lpstr>
      <vt:lpstr>PENDAHULUAN</vt:lpstr>
      <vt:lpstr>RENSPONDEN SAMPEL BERDASARKAN PRODI</vt:lpstr>
      <vt:lpstr>SCALE RELIABILITAS DAN VALIDITAS </vt:lpstr>
      <vt:lpstr>SCALE RELIABILITAS DAN VALIDITAS </vt:lpstr>
      <vt:lpstr>SCALE RELIABILITAS DAN VALIDITAS </vt:lpstr>
      <vt:lpstr>SCALE RELIABILITAS DAN VALIDITAS </vt:lpstr>
      <vt:lpstr>EXIT SURVEY LULUSAN UNIKA ATMA JAYA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Fachrul Ali</dc:creator>
  <cp:lastModifiedBy>Guido Alvin Clementino Tuas</cp:lastModifiedBy>
  <cp:revision>18</cp:revision>
  <dcterms:created xsi:type="dcterms:W3CDTF">2023-10-04T02:11:07Z</dcterms:created>
  <dcterms:modified xsi:type="dcterms:W3CDTF">2024-12-22T14:53:17Z</dcterms:modified>
</cp:coreProperties>
</file>