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73" r:id="rId5"/>
    <p:sldId id="275" r:id="rId6"/>
    <p:sldId id="276" r:id="rId7"/>
    <p:sldId id="274" r:id="rId8"/>
    <p:sldId id="277" r:id="rId9"/>
    <p:sldId id="262" r:id="rId10"/>
    <p:sldId id="268" r:id="rId11"/>
    <p:sldId id="269" r:id="rId12"/>
    <p:sldId id="264" r:id="rId13"/>
    <p:sldId id="270" r:id="rId14"/>
    <p:sldId id="272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2\OneDrive%20-%20UNIKA%20ATMA%20JAYA\LPM\2021\AMI%202021\AMI%20PERIODE%20I\LAPORAN%20AMI%20PERIODE%201%202021\Rekap%20Nilai%20L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Hasil%20AM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Hasil%20AM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Jumlah Ketidaksesuaian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'Jumlah Ketidaksesuaian'!$C$2:$E$2</c:f>
              <c:strCache>
                <c:ptCount val="3"/>
                <c:pt idx="0">
                  <c:v>Major</c:v>
                </c:pt>
                <c:pt idx="1">
                  <c:v>Minor</c:v>
                </c:pt>
                <c:pt idx="2">
                  <c:v>Observasi</c:v>
                </c:pt>
              </c:strCache>
            </c:strRef>
          </c:cat>
          <c:val>
            <c:numRef>
              <c:f>'Jumlah Ketidaksesuaian'!$C$4:$E$4</c:f>
              <c:numCache>
                <c:formatCode>0%</c:formatCode>
                <c:ptCount val="3"/>
                <c:pt idx="0">
                  <c:v>6.4516129032258063E-2</c:v>
                </c:pt>
                <c:pt idx="1">
                  <c:v>0.79032258064516125</c:v>
                </c:pt>
                <c:pt idx="2">
                  <c:v>0.14516129032258066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7670432"/>
        <c:axId val="397671216"/>
      </c:barChart>
      <c:catAx>
        <c:axId val="39767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671216"/>
        <c:crosses val="autoZero"/>
        <c:auto val="1"/>
        <c:lblAlgn val="ctr"/>
        <c:lblOffset val="100"/>
        <c:noMultiLvlLbl val="0"/>
      </c:catAx>
      <c:valAx>
        <c:axId val="39767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67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'[Hasil AMI.xlsx]sheet'!$B$2:$D$2</c:f>
              <c:strCache>
                <c:ptCount val="3"/>
                <c:pt idx="0">
                  <c:v>SASARAN</c:v>
                </c:pt>
                <c:pt idx="1">
                  <c:v>PROSES</c:v>
                </c:pt>
                <c:pt idx="2">
                  <c:v>DOKUMEN</c:v>
                </c:pt>
              </c:strCache>
            </c:strRef>
          </c:cat>
          <c:val>
            <c:numRef>
              <c:f>'[Hasil AMI.xlsx]sheet'!$B$12:$D$12</c:f>
              <c:numCache>
                <c:formatCode>0.00</c:formatCode>
                <c:ptCount val="3"/>
                <c:pt idx="0">
                  <c:v>3.5738373325532606</c:v>
                </c:pt>
                <c:pt idx="1">
                  <c:v>3.2443246675299084</c:v>
                </c:pt>
                <c:pt idx="2">
                  <c:v>3.1516608236642099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75115184"/>
        <c:axId val="275112048"/>
        <c:axId val="0"/>
      </c:bar3DChart>
      <c:catAx>
        <c:axId val="27511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112048"/>
        <c:crosses val="autoZero"/>
        <c:auto val="1"/>
        <c:lblAlgn val="ctr"/>
        <c:lblOffset val="100"/>
        <c:noMultiLvlLbl val="0"/>
      </c:catAx>
      <c:valAx>
        <c:axId val="27511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11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SASARAN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Sheet1!$B$9:$D$9</c:f>
              <c:strCache>
                <c:ptCount val="3"/>
                <c:pt idx="0">
                  <c:v>PEMBELAJARAN</c:v>
                </c:pt>
                <c:pt idx="1">
                  <c:v>PENELITIAN</c:v>
                </c:pt>
                <c:pt idx="2">
                  <c:v>PKM</c:v>
                </c:pt>
              </c:strCache>
            </c:strRef>
          </c:cat>
          <c:val>
            <c:numRef>
              <c:f>Sheet1!$B$10:$D$10</c:f>
              <c:numCache>
                <c:formatCode>0.00</c:formatCode>
                <c:ptCount val="3"/>
                <c:pt idx="0">
                  <c:v>3.6498543343781438</c:v>
                </c:pt>
                <c:pt idx="1">
                  <c:v>3.4963683927488876</c:v>
                </c:pt>
                <c:pt idx="2">
                  <c:v>3.2730742814877436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PROSES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Sheet1!$B$9:$D$9</c:f>
              <c:strCache>
                <c:ptCount val="3"/>
                <c:pt idx="0">
                  <c:v>PEMBELAJARAN</c:v>
                </c:pt>
                <c:pt idx="1">
                  <c:v>PENELITIAN</c:v>
                </c:pt>
                <c:pt idx="2">
                  <c:v>PKM</c:v>
                </c:pt>
              </c:strCache>
            </c:strRef>
          </c:cat>
          <c:val>
            <c:numRef>
              <c:f>Sheet1!$B$11:$D$11</c:f>
              <c:numCache>
                <c:formatCode>0.00</c:formatCode>
                <c:ptCount val="3"/>
                <c:pt idx="0">
                  <c:v>3.4250825502760032</c:v>
                </c:pt>
                <c:pt idx="1">
                  <c:v>3.0575540790101234</c:v>
                </c:pt>
                <c:pt idx="2">
                  <c:v>2.915275555488468</c:v>
                </c:pt>
              </c:numCache>
            </c:numRef>
          </c:val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DOKUMEN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Sheet1!$B$9:$D$9</c:f>
              <c:strCache>
                <c:ptCount val="3"/>
                <c:pt idx="0">
                  <c:v>PEMBELAJARAN</c:v>
                </c:pt>
                <c:pt idx="1">
                  <c:v>PENELITIAN</c:v>
                </c:pt>
                <c:pt idx="2">
                  <c:v>PKM</c:v>
                </c:pt>
              </c:strCache>
            </c:strRef>
          </c:cat>
          <c:val>
            <c:numRef>
              <c:f>Sheet1!$B$12:$D$12</c:f>
              <c:numCache>
                <c:formatCode>0.00</c:formatCode>
                <c:ptCount val="3"/>
                <c:pt idx="0">
                  <c:v>3.3314694289396671</c:v>
                </c:pt>
                <c:pt idx="1">
                  <c:v>2.9103285892983695</c:v>
                </c:pt>
                <c:pt idx="2">
                  <c:v>2.8420416465402729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5112832"/>
        <c:axId val="275115576"/>
      </c:barChart>
      <c:catAx>
        <c:axId val="2751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115576"/>
        <c:crosses val="autoZero"/>
        <c:auto val="1"/>
        <c:lblAlgn val="ctr"/>
        <c:lblOffset val="100"/>
        <c:noMultiLvlLbl val="0"/>
      </c:catAx>
      <c:valAx>
        <c:axId val="27511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11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'[Hasil AMI.xlsx]sheet'!$A$19</c:f>
              <c:strCache>
                <c:ptCount val="1"/>
                <c:pt idx="0">
                  <c:v>UNIVERSITAS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'[Hasil AMI.xlsx]sheet'!$B$15:$D$15</c:f>
              <c:strCache>
                <c:ptCount val="3"/>
                <c:pt idx="0">
                  <c:v>SASARAN</c:v>
                </c:pt>
                <c:pt idx="1">
                  <c:v>PROSES</c:v>
                </c:pt>
                <c:pt idx="2">
                  <c:v>DOKUMEN</c:v>
                </c:pt>
              </c:strCache>
            </c:strRef>
          </c:cat>
          <c:val>
            <c:numRef>
              <c:f>'[Hasil AMI.xlsx]sheet'!$B$19:$D$19</c:f>
              <c:numCache>
                <c:formatCode>0.00</c:formatCode>
                <c:ptCount val="3"/>
                <c:pt idx="0">
                  <c:v>3.7826307928903087</c:v>
                </c:pt>
                <c:pt idx="1">
                  <c:v>3.5057451593005218</c:v>
                </c:pt>
                <c:pt idx="2">
                  <c:v>3.4093493098596901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5115968"/>
        <c:axId val="275109696"/>
        <c:axId val="0"/>
      </c:bar3DChart>
      <c:catAx>
        <c:axId val="27511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109696"/>
        <c:crosses val="autoZero"/>
        <c:auto val="1"/>
        <c:lblAlgn val="ctr"/>
        <c:lblOffset val="100"/>
        <c:noMultiLvlLbl val="0"/>
      </c:catAx>
      <c:valAx>
        <c:axId val="2751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11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D9166-11F2-BF43-B32A-2744F52EE0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1548-C615-0143-A38C-36FC82775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PT2-03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3ED0-78C1-7F44-B963-2AB6F61FC579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D74F-E436-C541-B236-C2A8179D5D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2-04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053E-46F9-FF4B-84CC-0706FABD277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4DD5-7592-8247-B380-4794877889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PT3-0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2514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LAPORAN EVALUASI AMI </a:t>
            </a:r>
            <a:endParaRPr lang="en-US" sz="4000" b="1" dirty="0" smtClean="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TAHUN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</a:rPr>
              <a:t>2021</a:t>
            </a:r>
            <a:endParaRPr lang="en-US" sz="40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Rata-rata Capaian Standar Universitas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15900" y="1892301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1400" dirty="0" smtClean="0"/>
              <a:t>Visi</a:t>
            </a:r>
            <a:r>
              <a:rPr lang="fi-FI" sz="1400" dirty="0"/>
              <a:t>, Misi, Tujuan dan </a:t>
            </a:r>
            <a:r>
              <a:rPr lang="fi-FI" sz="1400" dirty="0" smtClean="0"/>
              <a:t>Sasaran</a:t>
            </a:r>
            <a:endParaRPr lang="id-ID" sz="1400" dirty="0" smtClean="0"/>
          </a:p>
          <a:p>
            <a:pPr marL="342900" indent="-342900">
              <a:buFontTx/>
              <a:buAutoNum type="arabicPeriod"/>
            </a:pPr>
            <a:r>
              <a:rPr lang="id-ID" sz="1400" dirty="0"/>
              <a:t>Kerjasama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Partisipasi Alumni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Rencana Strategis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RPJP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Kelulusan Mahasiswa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fi-FI" sz="1400" dirty="0"/>
              <a:t>Organisasi Kemahasiswaan dan Kegiatan Mahasiswa</a:t>
            </a:r>
            <a:endParaRPr lang="fi-FI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Proses penerimaan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Registrasi Mahasiswa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Beban Belajar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Evaluasi Kurikulum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Kalender Akademik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 smtClean="0"/>
              <a:t>Pelaksanaan Kurikulum</a:t>
            </a:r>
            <a:endParaRPr lang="id-ID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Pelaksanaan Proses Pembelajaran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Penyusunan Kurikulum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Tesis dan Disertasi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/>
              <a:t>Skripsi dan Tugas </a:t>
            </a:r>
            <a:r>
              <a:rPr lang="id-ID" sz="1400" dirty="0" smtClean="0"/>
              <a:t>Akhir</a:t>
            </a:r>
          </a:p>
          <a:p>
            <a:pPr marL="342900" indent="-342900">
              <a:buFontTx/>
              <a:buAutoNum type="arabicPeriod"/>
            </a:pPr>
            <a:r>
              <a:rPr lang="id-ID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Tracer Study</a:t>
            </a:r>
            <a:endParaRPr lang="id-ID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fi-FI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540547"/>
              </p:ext>
            </p:extLst>
          </p:nvPr>
        </p:nvGraphicFramePr>
        <p:xfrm>
          <a:off x="3683000" y="1917700"/>
          <a:ext cx="5486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0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603" y="0"/>
            <a:ext cx="8229600" cy="715962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53085"/>
              </p:ext>
            </p:extLst>
          </p:nvPr>
        </p:nvGraphicFramePr>
        <p:xfrm>
          <a:off x="457203" y="685800"/>
          <a:ext cx="8381997" cy="562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030"/>
                <a:gridCol w="1366567"/>
                <a:gridCol w="3794910"/>
                <a:gridCol w="767030"/>
                <a:gridCol w="767030"/>
                <a:gridCol w="91943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Sasaran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Proses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Dokumen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Pembelajaran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Pembelajaran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Dosen dan Tenaga Pendidik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Pendanaan dan Pembiayaan Pembelajaran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Sarana dan Prasarana Pembelajaran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Isi Pembelajaran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Penilaian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Pembelajaran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Proses Pembelajaran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Kompetensi Lulusan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Pengelolaan 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Peneliti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Pendanaan dan Pembiayaan 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Sarana dan Prasarana 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Isi 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Penilaian 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Proses 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Hasil Penelitian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PKM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Pengelolaan Pengabdian Kepada Masyarakat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Pelaksana PKM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Pendanaan dan Pembiayaan PKM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Sarana dan Prasarana PKM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Isi PKM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Penilaian PKM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Proses PKM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2.99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Hasil PKM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0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603" y="0"/>
            <a:ext cx="8229600" cy="715962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34227"/>
              </p:ext>
            </p:extLst>
          </p:nvPr>
        </p:nvGraphicFramePr>
        <p:xfrm>
          <a:off x="457203" y="1066800"/>
          <a:ext cx="8305797" cy="431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030"/>
                <a:gridCol w="1366567"/>
                <a:gridCol w="3794910"/>
                <a:gridCol w="767030"/>
                <a:gridCol w="767030"/>
                <a:gridCol w="84323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Standar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Sasaran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Proses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Dokumen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>
                    <a:solidFill>
                      <a:srgbClr val="00B0F0"/>
                    </a:solidFill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Universitas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</a:rPr>
                        <a:t>Visi, Misi, Tujuan dan Sasaran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Kerjasama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Partisipasi Alumni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Rencana Strategis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RPJP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Kelulusan Mahasiswa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effectLst/>
                        </a:rPr>
                        <a:t>Organisasi Kemahasiswaan dan Kegiatan Mahasiswa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Proses penerimaan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Registrasi Mahasiswa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Beban Belajar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Evaluasi Kurikulum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Kalender Akademik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Pelaksanaan Kurikulum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Pelaksanaan Proses Pembelajaran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Penyusunan Kurikulum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Tesis dan Disertasi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Skripsi dan Tugas Akhir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  <a:tr h="179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Tracer Study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7200" dirty="0" smtClean="0"/>
              <a:t>TERIMA KASIH</a:t>
            </a:r>
            <a:endParaRPr lang="id-ID" sz="7200" dirty="0"/>
          </a:p>
        </p:txBody>
      </p:sp>
    </p:spTree>
    <p:extLst>
      <p:ext uri="{BB962C8B-B14F-4D97-AF65-F5344CB8AC3E}">
        <p14:creationId xmlns:p14="http://schemas.microsoft.com/office/powerpoint/2010/main" val="1638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PERIODE </a:t>
            </a:r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PELAKSANAAN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46482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alibri Light" panose="020F0302020204030204" pitchFamily="34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Calibri Light" panose="020F0302020204030204" pitchFamily="34" charset="0"/>
                <a:cs typeface="Times New Roman" pitchFamily="18" charset="0"/>
              </a:rPr>
              <a:t> audit      : </a:t>
            </a:r>
            <a:r>
              <a:rPr lang="en-US" sz="2800" dirty="0" err="1" smtClean="0">
                <a:latin typeface="Calibri Light" panose="020F0302020204030204" pitchFamily="34" charset="0"/>
                <a:cs typeface="Times New Roman" pitchFamily="18" charset="0"/>
              </a:rPr>
              <a:t>Februari</a:t>
            </a:r>
            <a:r>
              <a:rPr lang="en-US" sz="2800" dirty="0" smtClean="0">
                <a:latin typeface="Calibri Light" panose="020F0302020204030204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Calibri Light" panose="020F0302020204030204" pitchFamily="34" charset="0"/>
                <a:cs typeface="Times New Roman" pitchFamily="18" charset="0"/>
              </a:rPr>
              <a:t>April 2021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AF5F2C82-7B66-413D-9BC9-C399D6A890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615440"/>
          <a:ext cx="7010400" cy="257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xmlns="" val="2639811114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xmlns="" val="3073210018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xmlns="" val="203246447"/>
                    </a:ext>
                  </a:extLst>
                </a:gridCol>
              </a:tblGrid>
              <a:tr h="96799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Jumlah</a:t>
                      </a:r>
                      <a:r>
                        <a:rPr lang="en-US" sz="2500" dirty="0">
                          <a:latin typeface="Calibri Light" panose="020F0302020204030204" pitchFamily="34" charset="0"/>
                        </a:rPr>
                        <a:t> Auditee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Pimpinan</a:t>
                      </a:r>
                      <a:r>
                        <a:rPr lang="en-US" sz="2500" dirty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Universitas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Biro,</a:t>
                      </a:r>
                      <a:r>
                        <a:rPr lang="en-US" sz="25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Calibri Light" panose="020F0302020204030204" pitchFamily="34" charset="0"/>
                        </a:rPr>
                        <a:t>Lembaga</a:t>
                      </a:r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,</a:t>
                      </a:r>
                      <a:r>
                        <a:rPr lang="en-US" sz="2500" baseline="0" dirty="0" smtClean="0">
                          <a:latin typeface="Calibri Light" panose="020F0302020204030204" pitchFamily="34" charset="0"/>
                        </a:rPr>
                        <a:t> UPT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5172997"/>
                  </a:ext>
                </a:extLst>
              </a:tr>
              <a:tr h="53585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Rencana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289059"/>
                  </a:ext>
                </a:extLst>
              </a:tr>
              <a:tr h="53585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Realisasi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6235799"/>
                  </a:ext>
                </a:extLst>
              </a:tr>
              <a:tr h="53585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 Light" panose="020F0302020204030204" pitchFamily="34" charset="0"/>
                        </a:rPr>
                        <a:t>% </a:t>
                      </a:r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Realisasi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100</a:t>
                      </a:r>
                      <a:r>
                        <a:rPr lang="en-US" sz="2500" dirty="0">
                          <a:latin typeface="Calibri Light" panose="020F030202020403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 Light" panose="020F030202020403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60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0CB70B44-6C21-4B93-96F0-349A222FEC7B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715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HASIL AUDIT MUTU INTERNAL</a:t>
            </a:r>
            <a:endParaRPr lang="en-US" sz="3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936388"/>
              </p:ext>
            </p:extLst>
          </p:nvPr>
        </p:nvGraphicFramePr>
        <p:xfrm>
          <a:off x="1219200" y="1752600"/>
          <a:ext cx="6400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PERIODE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PELAKSANAAN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46482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alibri Light" panose="020F0302020204030204" pitchFamily="34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Calibri Light" panose="020F0302020204030204" pitchFamily="34" charset="0"/>
                <a:cs typeface="Times New Roman" pitchFamily="18" charset="0"/>
              </a:rPr>
              <a:t> audit      : </a:t>
            </a:r>
            <a:r>
              <a:rPr lang="en-US" sz="2800" dirty="0" err="1" smtClean="0">
                <a:latin typeface="Calibri Light" panose="020F0302020204030204" pitchFamily="34" charset="0"/>
                <a:cs typeface="Times New Roman" pitchFamily="18" charset="0"/>
              </a:rPr>
              <a:t>Juli</a:t>
            </a:r>
            <a:r>
              <a:rPr lang="en-US" sz="2800" dirty="0" smtClean="0">
                <a:latin typeface="Calibri Light" panose="020F0302020204030204" pitchFamily="34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Calibri Light" panose="020F0302020204030204" pitchFamily="34" charset="0"/>
                <a:cs typeface="Times New Roman" pitchFamily="18" charset="0"/>
              </a:rPr>
              <a:t>Oktober</a:t>
            </a:r>
            <a:r>
              <a:rPr lang="en-US" sz="2800" dirty="0" smtClean="0">
                <a:latin typeface="Calibri Light" panose="020F0302020204030204" pitchFamily="34" charset="0"/>
                <a:cs typeface="Times New Roman" pitchFamily="18" charset="0"/>
              </a:rPr>
              <a:t> 2021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AF5F2C82-7B66-413D-9BC9-C399D6A89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76572"/>
              </p:ext>
            </p:extLst>
          </p:nvPr>
        </p:nvGraphicFramePr>
        <p:xfrm>
          <a:off x="609600" y="1615440"/>
          <a:ext cx="7010400" cy="212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xmlns="" val="2639811114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xmlns="" val="3073210018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xmlns="" val="203246447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Jumlah</a:t>
                      </a:r>
                      <a:r>
                        <a:rPr lang="en-US" sz="2500" dirty="0">
                          <a:latin typeface="Calibri Light" panose="020F0302020204030204" pitchFamily="34" charset="0"/>
                        </a:rPr>
                        <a:t> Auditee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Prodi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aseline="0" dirty="0" smtClean="0">
                          <a:latin typeface="Calibri Light" panose="020F0302020204030204" pitchFamily="34" charset="0"/>
                        </a:rPr>
                        <a:t>UPT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5172997"/>
                  </a:ext>
                </a:extLst>
              </a:tr>
              <a:tr h="53585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Rencana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37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289059"/>
                  </a:ext>
                </a:extLst>
              </a:tr>
              <a:tr h="53585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Realisasi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25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6235799"/>
                  </a:ext>
                </a:extLst>
              </a:tr>
              <a:tr h="53585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 Light" panose="020F0302020204030204" pitchFamily="34" charset="0"/>
                        </a:rPr>
                        <a:t>% </a:t>
                      </a:r>
                      <a:r>
                        <a:rPr lang="en-US" sz="2500" dirty="0" err="1">
                          <a:latin typeface="Calibri Light" panose="020F0302020204030204" pitchFamily="34" charset="0"/>
                        </a:rPr>
                        <a:t>Realisasi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Calibri Light" panose="020F0302020204030204" pitchFamily="34" charset="0"/>
                        </a:rPr>
                        <a:t>68%</a:t>
                      </a:r>
                      <a:endParaRPr lang="en-US" sz="25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 Light" panose="020F030202020403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60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3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>
                <a:solidFill>
                  <a:schemeClr val="accent6">
                    <a:lumMod val="75000"/>
                  </a:schemeClr>
                </a:solidFill>
              </a:rPr>
              <a:t>RATA-RATA CAPAIAN</a:t>
            </a:r>
            <a:br>
              <a:rPr lang="id-ID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3600" dirty="0" smtClean="0">
                <a:solidFill>
                  <a:schemeClr val="accent6">
                    <a:lumMod val="75000"/>
                  </a:schemeClr>
                </a:solidFill>
              </a:rPr>
              <a:t>AUDIT MUTU INTERNAL 2021</a:t>
            </a:r>
            <a:endParaRPr lang="id-ID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495434"/>
              </p:ext>
            </p:extLst>
          </p:nvPr>
        </p:nvGraphicFramePr>
        <p:xfrm>
          <a:off x="1371600" y="1676400"/>
          <a:ext cx="6400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5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96962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AMI </a:t>
            </a:r>
            <a:r>
              <a:rPr lang="en-US" dirty="0" err="1" smtClean="0"/>
              <a:t>untuk</a:t>
            </a:r>
            <a:r>
              <a:rPr lang="en-US" dirty="0" smtClean="0"/>
              <a:t> SNDIKTI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98187"/>
              </p:ext>
            </p:extLst>
          </p:nvPr>
        </p:nvGraphicFramePr>
        <p:xfrm>
          <a:off x="1219200" y="1828800"/>
          <a:ext cx="60960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676401"/>
                <a:gridCol w="1524000"/>
                <a:gridCol w="1219200"/>
                <a:gridCol w="91440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PEMBELAJARAN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PENELITIAN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PKM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SASARAN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PROSES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DOKUMEN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 Capaian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44196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UAJ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24 SN DIKTI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18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2021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Target </a:t>
            </a:r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, Proses,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4327"/>
            <a:ext cx="7086600" cy="1096962"/>
          </a:xfrm>
        </p:spPr>
        <p:txBody>
          <a:bodyPr/>
          <a:lstStyle/>
          <a:p>
            <a:r>
              <a:rPr lang="id-ID" dirty="0" smtClean="0"/>
              <a:t>Rata-rata Capaian Tri Dharma AMI 2021</a:t>
            </a:r>
            <a:endParaRPr lang="id-ID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040214"/>
              </p:ext>
            </p:extLst>
          </p:nvPr>
        </p:nvGraphicFramePr>
        <p:xfrm>
          <a:off x="533400" y="17526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7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494</Words>
  <Application>Microsoft Office PowerPoint</Application>
  <PresentationFormat>On-screen Show (4:3)</PresentationFormat>
  <Paragraphs>309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Office Theme</vt:lpstr>
      <vt:lpstr>Office Theme</vt:lpstr>
      <vt:lpstr>PowerPoint Presentation</vt:lpstr>
      <vt:lpstr>PERIODE i</vt:lpstr>
      <vt:lpstr>PELAKSANAAN AUDIT</vt:lpstr>
      <vt:lpstr>PowerPoint Presentation</vt:lpstr>
      <vt:lpstr>PERIODE ii</vt:lpstr>
      <vt:lpstr>PELAKSANAAN AUDIT</vt:lpstr>
      <vt:lpstr>RATA-RATA CAPAIAN AUDIT MUTU INTERNAL 2021</vt:lpstr>
      <vt:lpstr>Hasil Evaluasi AMI untuk SNDIKTI</vt:lpstr>
      <vt:lpstr>Rata-rata Capaian Tri Dharma AMI 2021</vt:lpstr>
      <vt:lpstr>Rata-rata Capaian Standar Universitas</vt:lpstr>
      <vt:lpstr>Standar Tahun 2021</vt:lpstr>
      <vt:lpstr>Standar Tahun 2021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Dita Rahardjo</dc:creator>
  <cp:lastModifiedBy>user2</cp:lastModifiedBy>
  <cp:revision>44</cp:revision>
  <dcterms:created xsi:type="dcterms:W3CDTF">2016-06-13T07:33:02Z</dcterms:created>
  <dcterms:modified xsi:type="dcterms:W3CDTF">2021-12-17T06:15:55Z</dcterms:modified>
</cp:coreProperties>
</file>